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9" r:id="rId5"/>
    <p:sldId id="258"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AB3F7C7-B932-4ACA-9A36-CFF33F0E4DF7}" type="datetimeFigureOut">
              <a:rPr lang="en-US" smtClean="0"/>
              <a:pPr/>
              <a:t>2/23/2010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EE9AF6C3-40B1-4227-832D-FB4C8975404C}"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B3F7C7-B932-4ACA-9A36-CFF33F0E4DF7}" type="datetimeFigureOut">
              <a:rPr lang="en-US" smtClean="0"/>
              <a:pPr/>
              <a:t>2/23/2010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AF6C3-40B1-4227-832D-FB4C8975404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B3F7C7-B932-4ACA-9A36-CFF33F0E4DF7}" type="datetimeFigureOut">
              <a:rPr lang="en-US" smtClean="0"/>
              <a:pPr/>
              <a:t>2/23/2010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AF6C3-40B1-4227-832D-FB4C8975404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B3F7C7-B932-4ACA-9A36-CFF33F0E4DF7}" type="datetimeFigureOut">
              <a:rPr lang="en-US" smtClean="0"/>
              <a:pPr/>
              <a:t>2/23/2010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AF6C3-40B1-4227-832D-FB4C8975404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B3F7C7-B932-4ACA-9A36-CFF33F0E4DF7}" type="datetimeFigureOut">
              <a:rPr lang="en-US" smtClean="0"/>
              <a:pPr/>
              <a:t>2/23/2010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EE9AF6C3-40B1-4227-832D-FB4C8975404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B3F7C7-B932-4ACA-9A36-CFF33F0E4DF7}" type="datetimeFigureOut">
              <a:rPr lang="en-US" smtClean="0"/>
              <a:pPr/>
              <a:t>2/23/2010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9AF6C3-40B1-4227-832D-FB4C8975404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B3F7C7-B932-4ACA-9A36-CFF33F0E4DF7}" type="datetimeFigureOut">
              <a:rPr lang="en-US" smtClean="0"/>
              <a:pPr/>
              <a:t>2/23/2010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9AF6C3-40B1-4227-832D-FB4C8975404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B3F7C7-B932-4ACA-9A36-CFF33F0E4DF7}" type="datetimeFigureOut">
              <a:rPr lang="en-US" smtClean="0"/>
              <a:pPr/>
              <a:t>2/23/2010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9AF6C3-40B1-4227-832D-FB4C8975404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3F7C7-B932-4ACA-9A36-CFF33F0E4DF7}" type="datetimeFigureOut">
              <a:rPr lang="en-US" smtClean="0"/>
              <a:pPr/>
              <a:t>2/23/2010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9AF6C3-40B1-4227-832D-FB4C8975404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B3F7C7-B932-4ACA-9A36-CFF33F0E4DF7}" type="datetimeFigureOut">
              <a:rPr lang="en-US" smtClean="0"/>
              <a:pPr/>
              <a:t>2/23/2010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9AF6C3-40B1-4227-832D-FB4C8975404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B3F7C7-B932-4ACA-9A36-CFF33F0E4DF7}" type="datetimeFigureOut">
              <a:rPr lang="en-US" smtClean="0"/>
              <a:pPr/>
              <a:t>2/23/2010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9AF6C3-40B1-4227-832D-FB4C8975404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AB3F7C7-B932-4ACA-9A36-CFF33F0E4DF7}" type="datetimeFigureOut">
              <a:rPr lang="en-US" smtClean="0"/>
              <a:pPr/>
              <a:t>2/23/2010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E9AF6C3-40B1-4227-832D-FB4C8975404C}"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gz.e2bn.net/e2bn/leas/c99/schools/cgz/accounts/staff/rchambers/GeoBytes/Content%20Generator%20Quizzes/Penalty%20Shoot%20Out/Year%2010%20Hydrological%20Cycle/Year%2010%20Hydrological%20Cycle/Hydrological%20Cycle_penalty.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Why do rivers flood?</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Starter</a:t>
            </a:r>
            <a:endParaRPr lang="en-GB" dirty="0"/>
          </a:p>
        </p:txBody>
      </p:sp>
      <p:sp>
        <p:nvSpPr>
          <p:cNvPr id="3" name="Subtitle 2"/>
          <p:cNvSpPr>
            <a:spLocks noGrp="1"/>
          </p:cNvSpPr>
          <p:nvPr>
            <p:ph type="subTitle" idx="1"/>
          </p:nvPr>
        </p:nvSpPr>
        <p:spPr/>
        <p:txBody>
          <a:bodyPr>
            <a:normAutofit fontScale="77500" lnSpcReduction="20000"/>
          </a:bodyPr>
          <a:lstStyle/>
          <a:p>
            <a:r>
              <a:rPr lang="en-GB" dirty="0" smtClean="0">
                <a:hlinkClick r:id="rId2"/>
              </a:rPr>
              <a:t>http://</a:t>
            </a:r>
            <a:r>
              <a:rPr lang="en-GB" dirty="0" smtClean="0">
                <a:hlinkClick r:id="rId2"/>
              </a:rPr>
              <a:t>cgz.e2bn.net/e2bn/leas/c99/schools/cgz/accounts/staff/rchambers/GeoBytes/Content%20Generator%20Quizzes/Penalty%20Shoot%20Out/Year%2010%20Hydrological%20Cycle/Year%2010%20Hydrological%20Cycle/Hydrological%20Cycle_penalty.html</a:t>
            </a:r>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a:t>
            </a:r>
            <a:endParaRPr lang="en-GB" dirty="0"/>
          </a:p>
        </p:txBody>
      </p:sp>
      <p:sp>
        <p:nvSpPr>
          <p:cNvPr id="3" name="Content Placeholder 2"/>
          <p:cNvSpPr>
            <a:spLocks noGrp="1"/>
          </p:cNvSpPr>
          <p:nvPr>
            <p:ph idx="1"/>
          </p:nvPr>
        </p:nvSpPr>
        <p:spPr/>
        <p:txBody>
          <a:bodyPr/>
          <a:lstStyle/>
          <a:p>
            <a:pPr>
              <a:buNone/>
            </a:pPr>
            <a:r>
              <a:rPr lang="en-GB" dirty="0" smtClean="0"/>
              <a:t>You will learn:</a:t>
            </a:r>
          </a:p>
          <a:p>
            <a:r>
              <a:rPr lang="en-GB" dirty="0" smtClean="0"/>
              <a:t>Why flooding occurs – the natural causes and the ways in which people make it worse</a:t>
            </a:r>
          </a:p>
          <a:p>
            <a:r>
              <a:rPr lang="en-GB" dirty="0" smtClean="0"/>
              <a:t>Where the floods have occurred in the UK</a:t>
            </a:r>
          </a:p>
          <a:p>
            <a:r>
              <a:rPr lang="en-GB" dirty="0" smtClean="0"/>
              <a:t>How the frequency of flooding seems to </a:t>
            </a:r>
            <a:r>
              <a:rPr lang="en-GB" smtClean="0"/>
              <a:t>be increasing</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4292846" cy="1071546"/>
          </a:xfrm>
        </p:spPr>
        <p:txBody>
          <a:bodyPr/>
          <a:lstStyle/>
          <a:p>
            <a:r>
              <a:rPr lang="en-GB" dirty="0" smtClean="0"/>
              <a:t>Floods</a:t>
            </a:r>
            <a:endParaRPr lang="en-GB" dirty="0"/>
          </a:p>
        </p:txBody>
      </p:sp>
      <p:sp>
        <p:nvSpPr>
          <p:cNvPr id="3" name="Subtitle 2"/>
          <p:cNvSpPr>
            <a:spLocks noGrp="1"/>
          </p:cNvSpPr>
          <p:nvPr>
            <p:ph type="subTitle" idx="1"/>
          </p:nvPr>
        </p:nvSpPr>
        <p:spPr>
          <a:xfrm>
            <a:off x="5857884" y="1214422"/>
            <a:ext cx="2928958" cy="5429288"/>
          </a:xfrm>
        </p:spPr>
        <p:txBody>
          <a:bodyPr>
            <a:normAutofit/>
          </a:bodyPr>
          <a:lstStyle/>
          <a:p>
            <a:r>
              <a:rPr lang="en-GB" dirty="0" smtClean="0"/>
              <a:t>These occur when a river carries so much water that it cannot be contained by its banks and so it overflows onto-surrounding land – its floodplain.</a:t>
            </a:r>
            <a:endParaRPr lang="en-GB" dirty="0"/>
          </a:p>
        </p:txBody>
      </p:sp>
      <p:pic>
        <p:nvPicPr>
          <p:cNvPr id="4" name="Picture 3" descr="flood-antigo-2004b.jpg"/>
          <p:cNvPicPr>
            <a:picLocks noChangeAspect="1"/>
          </p:cNvPicPr>
          <p:nvPr/>
        </p:nvPicPr>
        <p:blipFill>
          <a:blip r:embed="rId2" cstate="print"/>
          <a:stretch>
            <a:fillRect/>
          </a:stretch>
        </p:blipFill>
        <p:spPr>
          <a:xfrm>
            <a:off x="0" y="1357298"/>
            <a:ext cx="5857884" cy="440551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1428736"/>
          <a:ext cx="7643866" cy="4844779"/>
        </p:xfrm>
        <a:graphic>
          <a:graphicData uri="http://schemas.openxmlformats.org/drawingml/2006/table">
            <a:tbl>
              <a:tblPr/>
              <a:tblGrid>
                <a:gridCol w="2005066"/>
                <a:gridCol w="5638800"/>
              </a:tblGrid>
              <a:tr h="887872">
                <a:tc>
                  <a:txBody>
                    <a:bodyPr/>
                    <a:lstStyle/>
                    <a:p>
                      <a:pPr>
                        <a:lnSpc>
                          <a:spcPct val="115000"/>
                        </a:lnSpc>
                        <a:spcAft>
                          <a:spcPts val="0"/>
                        </a:spcAft>
                      </a:pPr>
                      <a:r>
                        <a:rPr lang="en-GB" sz="1600" b="1" dirty="0">
                          <a:latin typeface="Calibri"/>
                          <a:ea typeface="Calibri"/>
                          <a:cs typeface="Times New Roman"/>
                        </a:rPr>
                        <a:t>Prolonged rain</a:t>
                      </a:r>
                      <a:endParaRPr lang="en-GB" sz="1600" dirty="0">
                        <a:latin typeface="Calibri"/>
                        <a:ea typeface="Calibri"/>
                        <a:cs typeface="Times New Roman"/>
                      </a:endParaRP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a:latin typeface="Calibri"/>
                          <a:ea typeface="Calibri"/>
                          <a:cs typeface="Times New Roman"/>
                        </a:rPr>
                        <a:t>Reduces interception by the trees and rates of transpiration back into the atmosphere; more rainwater reaches the surface quicker, thereby increasing rates of run-off.</a:t>
                      </a: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7872">
                <a:tc>
                  <a:txBody>
                    <a:bodyPr/>
                    <a:lstStyle/>
                    <a:p>
                      <a:pPr>
                        <a:lnSpc>
                          <a:spcPct val="115000"/>
                        </a:lnSpc>
                        <a:spcAft>
                          <a:spcPts val="0"/>
                        </a:spcAft>
                      </a:pPr>
                      <a:r>
                        <a:rPr lang="en-GB" sz="1600" b="1">
                          <a:latin typeface="Calibri"/>
                          <a:ea typeface="Calibri"/>
                          <a:cs typeface="Times New Roman"/>
                        </a:rPr>
                        <a:t>Building on flood plains and increasing the size of urban areas</a:t>
                      </a:r>
                      <a:endParaRPr lang="en-GB" sz="1600">
                        <a:latin typeface="Calibri"/>
                        <a:ea typeface="Calibri"/>
                        <a:cs typeface="Times New Roman"/>
                      </a:endParaRP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a:latin typeface="Calibri"/>
                          <a:ea typeface="Calibri"/>
                          <a:cs typeface="Times New Roman"/>
                        </a:rPr>
                        <a:t>Long, continuous periods of rainfall, leading to saturated ground, as happened in many parts of the UK in 2000 and again in 2007-8.</a:t>
                      </a: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3830">
                <a:tc>
                  <a:txBody>
                    <a:bodyPr/>
                    <a:lstStyle/>
                    <a:p>
                      <a:pPr>
                        <a:lnSpc>
                          <a:spcPct val="115000"/>
                        </a:lnSpc>
                        <a:spcAft>
                          <a:spcPts val="0"/>
                        </a:spcAft>
                      </a:pPr>
                      <a:r>
                        <a:rPr lang="en-GB" sz="1600" b="1">
                          <a:latin typeface="Calibri"/>
                          <a:ea typeface="Calibri"/>
                          <a:cs typeface="Times New Roman"/>
                        </a:rPr>
                        <a:t>Heavy Rain</a:t>
                      </a:r>
                      <a:endParaRPr lang="en-GB" sz="1600">
                        <a:latin typeface="Calibri"/>
                        <a:ea typeface="Calibri"/>
                        <a:cs typeface="Times New Roman"/>
                      </a:endParaRP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Calibri"/>
                          <a:ea typeface="Calibri"/>
                          <a:cs typeface="Times New Roman"/>
                        </a:rPr>
                        <a:t>Create impermeable surfaces so that more water runs off the surface. Rainwater falling on hard surfaces (buildings and roads) is led rapidly into underground drains and straight into rivers, with little chance of evaporation into the atmosphere or infiltration into the ground.</a:t>
                      </a: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en-GB" sz="1600" b="1">
                          <a:latin typeface="Calibri"/>
                          <a:ea typeface="Calibri"/>
                          <a:cs typeface="Times New Roman"/>
                        </a:rPr>
                        <a:t>Snow melt</a:t>
                      </a:r>
                      <a:endParaRPr lang="en-GB" sz="1600">
                        <a:latin typeface="Calibri"/>
                        <a:ea typeface="Calibri"/>
                        <a:cs typeface="Times New Roman"/>
                      </a:endParaRP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a:latin typeface="Calibri"/>
                          <a:ea typeface="Calibri"/>
                          <a:cs typeface="Times New Roman"/>
                        </a:rPr>
                        <a:t>A cloudburst in a thunderstorm, which causes large amounts of run-off in a short time, as in Boscastle in 2004.</a:t>
                      </a: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en-GB" sz="1600" b="1">
                          <a:latin typeface="Calibri"/>
                          <a:ea typeface="Calibri"/>
                          <a:cs typeface="Times New Roman"/>
                        </a:rPr>
                        <a:t>Deforestation</a:t>
                      </a:r>
                      <a:endParaRPr lang="en-GB" sz="1600">
                        <a:latin typeface="Calibri"/>
                        <a:ea typeface="Calibri"/>
                        <a:cs typeface="Times New Roman"/>
                      </a:endParaRP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Calibri"/>
                          <a:ea typeface="Calibri"/>
                          <a:cs typeface="Times New Roman"/>
                        </a:rPr>
                        <a:t>A sudden increase in temperature that rapidly melts snow and ice. In winter the water cannot seep into the ground because it is still frozen.</a:t>
                      </a:r>
                    </a:p>
                  </a:txBody>
                  <a:tcPr marL="61633" marR="61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1" y="360919"/>
            <a:ext cx="864396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Look at the following statements about the factors which cause flooding or make flooding worse.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Match a cause with an explanation and then colour code physical factors one colour and human factors another colour.</a:t>
            </a: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GB" dirty="0" smtClean="0"/>
              <a:t>Task</a:t>
            </a:r>
            <a:endParaRPr lang="en-GB" dirty="0"/>
          </a:p>
        </p:txBody>
      </p:sp>
      <p:sp>
        <p:nvSpPr>
          <p:cNvPr id="3" name="Content Placeholder 2"/>
          <p:cNvSpPr>
            <a:spLocks noGrp="1"/>
          </p:cNvSpPr>
          <p:nvPr>
            <p:ph sz="half" idx="1"/>
          </p:nvPr>
        </p:nvSpPr>
        <p:spPr>
          <a:xfrm>
            <a:off x="0" y="1000108"/>
            <a:ext cx="5857884" cy="5500726"/>
          </a:xfrm>
        </p:spPr>
        <p:txBody>
          <a:bodyPr/>
          <a:lstStyle/>
          <a:p>
            <a:pPr>
              <a:buNone/>
            </a:pPr>
            <a:r>
              <a:rPr lang="en-GB" b="1" u="sng" dirty="0" smtClean="0"/>
              <a:t>Previous history of flooding in UK</a:t>
            </a:r>
          </a:p>
          <a:p>
            <a:pPr>
              <a:buNone/>
            </a:pPr>
            <a:r>
              <a:rPr lang="en-GB" dirty="0" smtClean="0"/>
              <a:t>1607 – great flood in Devon, Somerset and South Wales</a:t>
            </a:r>
          </a:p>
          <a:p>
            <a:pPr>
              <a:buNone/>
            </a:pPr>
            <a:r>
              <a:rPr lang="en-GB" dirty="0" smtClean="0"/>
              <a:t>March 1947 – York, Tewkesbury, Shrewsbury, Sheffield, Nottingham and London – rapid melting of snow</a:t>
            </a:r>
          </a:p>
          <a:p>
            <a:pPr>
              <a:buNone/>
            </a:pPr>
            <a:r>
              <a:rPr lang="en-GB" dirty="0" smtClean="0"/>
              <a:t>January 1953 – Suffolk, Kent and Essex – storm surge and high tides</a:t>
            </a:r>
          </a:p>
          <a:p>
            <a:pPr>
              <a:buNone/>
            </a:pPr>
            <a:r>
              <a:rPr lang="en-GB" dirty="0" smtClean="0"/>
              <a:t>1968 – great flood affected the counties in south-east England</a:t>
            </a:r>
            <a:endParaRPr lang="en-GB" dirty="0"/>
          </a:p>
        </p:txBody>
      </p:sp>
      <p:sp>
        <p:nvSpPr>
          <p:cNvPr id="4" name="Content Placeholder 3"/>
          <p:cNvSpPr>
            <a:spLocks noGrp="1"/>
          </p:cNvSpPr>
          <p:nvPr>
            <p:ph sz="half" idx="2"/>
          </p:nvPr>
        </p:nvSpPr>
        <p:spPr>
          <a:xfrm>
            <a:off x="5643570" y="1785926"/>
            <a:ext cx="3043230" cy="4340237"/>
          </a:xfrm>
        </p:spPr>
        <p:txBody>
          <a:bodyPr/>
          <a:lstStyle/>
          <a:p>
            <a:r>
              <a:rPr lang="en-GB" dirty="0" smtClean="0"/>
              <a:t>Complete questions 1 on flooding in Sheffield and 2 on the frequency and location of flood events in the UK.</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88</TotalTime>
  <Words>363</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Why do rivers flood?</vt:lpstr>
      <vt:lpstr>Starter</vt:lpstr>
      <vt:lpstr>Learning objective</vt:lpstr>
      <vt:lpstr>Floods</vt:lpstr>
      <vt:lpstr>Slide 5</vt:lpstr>
      <vt:lpstr>Task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rivers flood?</dc:title>
  <dc:creator>Katie R.M. Stepney</dc:creator>
  <cp:lastModifiedBy>krs</cp:lastModifiedBy>
  <cp:revision>4</cp:revision>
  <dcterms:created xsi:type="dcterms:W3CDTF">2010-02-09T10:57:19Z</dcterms:created>
  <dcterms:modified xsi:type="dcterms:W3CDTF">2010-02-23T17:25:46Z</dcterms:modified>
</cp:coreProperties>
</file>