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619625"/>
            <a:ext cx="8686800" cy="914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534025"/>
            <a:ext cx="8686800" cy="711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76AC29-A2BC-4FE8-B128-EFED71CC8F7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8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4D320-9AF0-4BCA-9229-BD7FA30DC93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04775"/>
            <a:ext cx="2171700" cy="6067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04775"/>
            <a:ext cx="6362700" cy="6067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AB31F-95B4-41BB-B589-98659906098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72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5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21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9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5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80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6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14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F59F-D09D-4FFC-B543-BC4DAA48B38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77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235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65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1C7AB-4451-4365-AF43-2751024471D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5AFB-1C92-4AA8-9CE8-113B06739C7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B9311-D83B-4FCF-952B-B42FB91F9D9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4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BC5AC-093F-4548-BC13-D25A1166A2A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43C57-7FDA-44AA-BF6A-A65B0614D51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1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CC0F1-934A-4B1B-B7B4-B865EF03E96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1B148-541C-47CA-AE69-3B31D08EDE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4775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0F2345-22E7-4284-A88A-91C184E15935}" type="slidenum">
              <a:rPr lang="en-GB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8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0"/>
            <a:ext cx="4692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© Mark E. Damon - All Rights Reserved</a:t>
            </a: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illionaire\REAL%20Millionaire%20Template\music.wav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musi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685800" cy="685800"/>
          </a:xfrm>
          <a:prstGeom prst="rect">
            <a:avLst/>
          </a:prstGeom>
          <a:solidFill>
            <a:srgbClr val="142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b="1">
              <a:solidFill>
                <a:srgbClr val="FFFFFF"/>
              </a:solidFill>
              <a:latin typeface="Arial Rounded MT Bold" pitchFamily="34" charset="0"/>
            </a:endParaRPr>
          </a:p>
        </p:txBody>
      </p:sp>
      <p:pic>
        <p:nvPicPr>
          <p:cNvPr id="98309" name="Picture 5" descr="E:\Millionaire\REAL Millionaire Template\m_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750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0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571875" y="4264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2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Tidal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Solar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Geothermal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6696075" y="31353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7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7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8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49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0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1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2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6453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54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5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7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8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59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685800" y="771525"/>
            <a:ext cx="518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type of energy source does a Palamis use to generate electricity?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4667250" y="47894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Wave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utoUpdateAnimBg="0"/>
      <p:bldP spid="16399" grpId="0" autoUpdateAnimBg="0"/>
      <p:bldP spid="16401" grpId="0" autoUpdateAnimBg="0"/>
      <p:bldP spid="16460" grpId="0" autoUpdateAnimBg="0"/>
      <p:bldP spid="16464" grpId="0" animBg="1"/>
      <p:bldP spid="16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 rot="299">
            <a:off x="752475" y="36195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FFFF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FFFFFF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 rot="299">
            <a:off x="755650" y="2352675"/>
            <a:ext cx="78517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You’ve Reached</a:t>
            </a:r>
            <a:endParaRPr lang="en-US" sz="6600" b="1">
              <a:solidFill>
                <a:srgbClr val="FFCC00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346325" y="3511550"/>
            <a:ext cx="4243388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the $1,000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89188" y="4699000"/>
            <a:ext cx="43338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Milestone!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 rot="299">
            <a:off x="776288" y="38735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3333CC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3333CC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299">
            <a:off x="842963" y="43180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CC00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autoUpdateAnimBg="0"/>
      <p:bldP spid="36869" grpId="0" autoUpdateAnimBg="0"/>
      <p:bldP spid="36870" grpId="0" autoUpdateAnimBg="0"/>
      <p:bldP spid="36871" grpId="0" autoUpdateAnimBg="0"/>
      <p:bldP spid="368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71875" y="39671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Tidal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Hydroelectric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696075" y="28384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5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6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7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8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99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0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8501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02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3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4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5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6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7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685800" y="771525"/>
            <a:ext cx="518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would have the smallest impact on the environment?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8512" name="AutoShape 80"/>
          <p:cNvSpPr>
            <a:spLocks noChangeArrowheads="1"/>
          </p:cNvSpPr>
          <p:nvPr/>
        </p:nvSpPr>
        <p:spPr bwMode="auto">
          <a:xfrm>
            <a:off x="198438" y="47894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Solar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utoUpdateAnimBg="0"/>
      <p:bldP spid="18448" grpId="0" autoUpdateAnimBg="0"/>
      <p:bldP spid="18449" grpId="0" autoUpdateAnimBg="0"/>
      <p:bldP spid="18508" grpId="0" autoUpdateAnimBg="0"/>
      <p:bldP spid="18512" grpId="0" animBg="1"/>
      <p:bldP spid="184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71875" y="36528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Biomass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Thermal Solar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Geothermal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6696075" y="25415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1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2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4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5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6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7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48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0549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0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51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52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53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54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55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556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doesn’t involve heating water?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0560" name="AutoShape 80"/>
          <p:cNvSpPr>
            <a:spLocks noChangeArrowheads="1"/>
          </p:cNvSpPr>
          <p:nvPr/>
        </p:nvSpPr>
        <p:spPr bwMode="auto">
          <a:xfrm>
            <a:off x="231775" y="58547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78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Hydroelectric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utoUpdateAnimBg="0"/>
      <p:bldP spid="20496" grpId="0" autoUpdateAnimBg="0"/>
      <p:bldP spid="20497" grpId="0" autoUpdateAnimBg="0"/>
      <p:bldP spid="20556" grpId="0" autoUpdateAnimBg="0"/>
      <p:bldP spid="20560" grpId="0" animBg="1"/>
      <p:bldP spid="2049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571875" y="33385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Solar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Hydroelectric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6696075" y="22098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89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0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1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2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3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4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5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6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2597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98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99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600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601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602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603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doesn’t depend on weather?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2608" name="AutoShape 80"/>
          <p:cNvSpPr>
            <a:spLocks noChangeArrowheads="1"/>
          </p:cNvSpPr>
          <p:nvPr/>
        </p:nvSpPr>
        <p:spPr bwMode="auto">
          <a:xfrm>
            <a:off x="200025" y="58547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801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Geothermal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 autoUpdateAnimBg="0"/>
      <p:bldP spid="22544" grpId="0" autoUpdateAnimBg="0"/>
      <p:bldP spid="22545" grpId="0" autoUpdateAnimBg="0"/>
      <p:bldP spid="22604" grpId="0" autoUpdateAnimBg="0"/>
      <p:bldP spid="22608" grpId="0" animBg="1"/>
      <p:bldP spid="225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71875" y="30591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3571875" y="548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Expensive fuel 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Quiet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Reliable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6696075" y="19129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4645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46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8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50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true about wind?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4656" name="AutoShape 80"/>
          <p:cNvSpPr>
            <a:spLocks noChangeArrowheads="1"/>
          </p:cNvSpPr>
          <p:nvPr/>
        </p:nvSpPr>
        <p:spPr bwMode="auto">
          <a:xfrm>
            <a:off x="4594225" y="58689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Wildlife threat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utoUpdateAnimBg="0"/>
      <p:bldP spid="24591" grpId="0" autoUpdateAnimBg="0"/>
      <p:bldP spid="24592" grpId="0" autoUpdateAnimBg="0"/>
      <p:bldP spid="24652" grpId="0" autoUpdateAnimBg="0"/>
      <p:bldP spid="24656" grpId="0" animBg="1"/>
      <p:bldP spid="2459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71875" y="27447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Solar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Hydroelectric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6696075" y="15986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5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7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8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89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0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1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2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6693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94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5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6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7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8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99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700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gives out carbon dioxide?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6704" name="AutoShape 80"/>
          <p:cNvSpPr>
            <a:spLocks noChangeArrowheads="1"/>
          </p:cNvSpPr>
          <p:nvPr/>
        </p:nvSpPr>
        <p:spPr bwMode="auto">
          <a:xfrm>
            <a:off x="4627563" y="58562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Biofuel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utoUpdateAnimBg="0"/>
      <p:bldP spid="26639" grpId="0" autoUpdateAnimBg="0"/>
      <p:bldP spid="26640" grpId="0" autoUpdateAnimBg="0"/>
      <p:bldP spid="26700" grpId="0" autoUpdateAnimBg="0"/>
      <p:bldP spid="26704" grpId="0" animBg="1"/>
      <p:bldP spid="2664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 rot="299">
            <a:off x="752475" y="36195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FFFF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FFFFFF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 rot="299">
            <a:off x="755650" y="2352675"/>
            <a:ext cx="78517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You’ve Reached</a:t>
            </a:r>
            <a:endParaRPr lang="en-US" sz="6600" b="1">
              <a:solidFill>
                <a:srgbClr val="FFCC00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41550" y="3511550"/>
            <a:ext cx="4710113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the $32,000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89188" y="4699000"/>
            <a:ext cx="4333875" cy="10985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FFCC00"/>
                </a:solidFill>
                <a:latin typeface="Arial" charset="0"/>
              </a:rPr>
              <a:t>Milestone!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 rot="299">
            <a:off x="776288" y="38735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3333CC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3333CC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 rot="299">
            <a:off x="842963" y="431800"/>
            <a:ext cx="7851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FFCC00"/>
                </a:solidFill>
                <a:latin typeface="Arial" charset="0"/>
              </a:rPr>
              <a:t>Congratulations!</a:t>
            </a:r>
            <a:endParaRPr lang="en-US" sz="60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2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4" grpId="0" autoUpdateAnimBg="0"/>
      <p:bldP spid="37895" grpId="0" autoUpdateAnimBg="0"/>
      <p:bldP spid="37896" grpId="0" autoUpdateAnimBg="0"/>
      <p:bldP spid="3789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875" y="24130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92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Almost no emissions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Reliable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Free fuel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51" name="Rectangle 79"/>
          <p:cNvSpPr>
            <a:spLocks noChangeArrowheads="1"/>
          </p:cNvSpPr>
          <p:nvPr/>
        </p:nvSpPr>
        <p:spPr bwMode="auto">
          <a:xfrm>
            <a:off x="6696075" y="12842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27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28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29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0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1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2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3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4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5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6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7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8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39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0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28741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42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3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4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5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6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7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false about geothermal?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28753" name="AutoShape 81"/>
          <p:cNvSpPr>
            <a:spLocks noChangeArrowheads="1"/>
          </p:cNvSpPr>
          <p:nvPr/>
        </p:nvSpPr>
        <p:spPr bwMode="auto">
          <a:xfrm>
            <a:off x="4629150" y="48021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359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Large area needed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 autoUpdateAnimBg="0"/>
      <p:bldP spid="28687" grpId="0" autoUpdateAnimBg="0"/>
      <p:bldP spid="28689" grpId="0" autoUpdateAnimBg="0"/>
      <p:bldP spid="28748" grpId="0" autoUpdateAnimBg="0"/>
      <p:bldP spid="28753" grpId="0" animBg="1"/>
      <p:bldP spid="286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875" y="21351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4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5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07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Geothermal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Solar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6696075" y="10064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74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75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76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77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78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79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0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1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2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3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4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5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6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7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88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30789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0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91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92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93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94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95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685800" y="1000125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the most commonly used source in the world?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0800" name="AutoShape 80"/>
          <p:cNvSpPr>
            <a:spLocks noChangeArrowheads="1"/>
          </p:cNvSpPr>
          <p:nvPr/>
        </p:nvSpPr>
        <p:spPr bwMode="auto">
          <a:xfrm>
            <a:off x="200025" y="47894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Hydroelectric</a:t>
            </a:r>
          </a:p>
        </p:txBody>
      </p:sp>
    </p:spTree>
    <p:extLst>
      <p:ext uri="{BB962C8B-B14F-4D97-AF65-F5344CB8AC3E}">
        <p14:creationId xmlns:p14="http://schemas.microsoft.com/office/powerpoint/2010/main" val="13906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5" grpId="0" autoUpdateAnimBg="0"/>
      <p:bldP spid="30737" grpId="0" autoUpdateAnimBg="0"/>
      <p:bldP spid="30796" grpId="0" autoUpdateAnimBg="0"/>
      <p:bldP spid="30800" grpId="0" animBg="1"/>
      <p:bldP spid="30736" grpId="0" autoUpdateAnimBg="0"/>
      <p:bldP spid="3073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71875" y="18351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1779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1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2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3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4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7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8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89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90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91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92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1793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One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10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All of them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Five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6696075" y="70802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8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29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1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2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3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4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5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6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32837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38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39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40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41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42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43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844" name="Text Box 76"/>
          <p:cNvSpPr txBox="1">
            <a:spLocks noChangeArrowheads="1"/>
          </p:cNvSpPr>
          <p:nvPr/>
        </p:nvSpPr>
        <p:spPr bwMode="auto">
          <a:xfrm>
            <a:off x="558800" y="403225"/>
            <a:ext cx="56832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How many different renewable sources would we need to generate 110kWh/p/d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2848" name="AutoShape 80"/>
          <p:cNvSpPr>
            <a:spLocks noChangeArrowheads="1"/>
          </p:cNvSpPr>
          <p:nvPr/>
        </p:nvSpPr>
        <p:spPr bwMode="auto">
          <a:xfrm>
            <a:off x="4667250" y="58674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016500" y="5880100"/>
            <a:ext cx="3578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We can’t get this from renewable alone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utoUpdateAnimBg="0"/>
      <p:bldP spid="32783" grpId="0" autoUpdateAnimBg="0"/>
      <p:bldP spid="32784" grpId="0" autoUpdateAnimBg="0"/>
      <p:bldP spid="32844" grpId="0" autoUpdateAnimBg="0"/>
      <p:bldP spid="32848" grpId="0" animBg="1"/>
      <p:bldP spid="3278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74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Geothermal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Biofuel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98" name="Rectangle 78"/>
          <p:cNvSpPr>
            <a:spLocks noChangeArrowheads="1"/>
          </p:cNvSpPr>
          <p:nvPr/>
        </p:nvSpPr>
        <p:spPr bwMode="auto">
          <a:xfrm>
            <a:off x="6696075" y="4357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5188" name="Picture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89" name="AutoShape 69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91" name="AutoShape 71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93" name="AutoShape 73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201" name="AutoShape 81"/>
          <p:cNvSpPr>
            <a:spLocks noChangeArrowheads="1"/>
          </p:cNvSpPr>
          <p:nvPr/>
        </p:nvSpPr>
        <p:spPr bwMode="auto">
          <a:xfrm>
            <a:off x="4635500" y="4802188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685800" y="1203325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not a renewable energy source? 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Natural Gas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utoUpdateAnimBg="0"/>
      <p:bldP spid="5135" grpId="0" autoUpdateAnimBg="0"/>
      <p:bldP spid="5137" grpId="0" autoUpdateAnimBg="0"/>
      <p:bldP spid="5201" grpId="0" animBg="1"/>
      <p:bldP spid="5195" grpId="0" autoUpdateAnimBg="0"/>
      <p:bldP spid="513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71875" y="151923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28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29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0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2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3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4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5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7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8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39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3841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8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Affects a large area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Is expensive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711700" y="5994400"/>
            <a:ext cx="40751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Can only be used when tide comes in or out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6696075" y="4064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2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3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4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34866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7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8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34885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86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7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8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89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90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91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92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false about a tidal barrage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4896" name="AutoShape 80"/>
          <p:cNvSpPr>
            <a:spLocks noChangeArrowheads="1"/>
          </p:cNvSpPr>
          <p:nvPr/>
        </p:nvSpPr>
        <p:spPr bwMode="auto">
          <a:xfrm>
            <a:off x="250825" y="58674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316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Causes pollution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utoUpdateAnimBg="0"/>
      <p:bldP spid="34832" grpId="0" autoUpdateAnimBg="0"/>
      <p:bldP spid="34833" grpId="0" autoUpdateAnimBg="0"/>
      <p:bldP spid="34892" grpId="0" autoUpdateAnimBg="0"/>
      <p:bldP spid="34896" grpId="0" animBg="1"/>
      <p:bldP spid="3483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71875" y="11826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7290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8200" y="58801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33400" y="48895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Doesn’t pollute the        environment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3000" y="4914900"/>
            <a:ext cx="3629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Protects the ozone layer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965700" y="5969000"/>
            <a:ext cx="3589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Easily transmitted over long distances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6696075" y="6985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89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5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6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7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8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99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0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1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2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3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4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4405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06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7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8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09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10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11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true for all renewable energy sources?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4416" name="AutoShape 80"/>
          <p:cNvSpPr>
            <a:spLocks noChangeArrowheads="1"/>
          </p:cNvSpPr>
          <p:nvPr/>
        </p:nvSpPr>
        <p:spPr bwMode="auto">
          <a:xfrm>
            <a:off x="225425" y="58547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00100" y="5918200"/>
            <a:ext cx="3497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Can be used without running out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utoUpdateAnimBg="0"/>
      <p:bldP spid="14352" grpId="0" autoUpdateAnimBg="0"/>
      <p:bldP spid="14353" grpId="0" autoUpdateAnimBg="0"/>
      <p:bldP spid="14412" grpId="0" autoUpdateAnimBg="0"/>
      <p:bldP spid="14416" grpId="0" animBg="1"/>
      <p:bldP spid="1435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52" name="Group 12"/>
          <p:cNvGrpSpPr>
            <a:grpSpLocks/>
          </p:cNvGrpSpPr>
          <p:nvPr/>
        </p:nvGrpSpPr>
        <p:grpSpPr bwMode="auto">
          <a:xfrm rot="-162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2" name="Rectangle 22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69" name="Group 29"/>
          <p:cNvGrpSpPr>
            <a:grpSpLocks/>
          </p:cNvGrpSpPr>
          <p:nvPr/>
        </p:nvGrpSpPr>
        <p:grpSpPr bwMode="auto">
          <a:xfrm rot="-162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2" name="Rectangle 32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3" name="Rectangle 33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5" name="Rectangle 35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77" name="Group 37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1" name="Rectangle 41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2" name="Rectangle 42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4" name="Rectangle 44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5" name="Rectangle 45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86" name="Group 46"/>
          <p:cNvGrpSpPr>
            <a:grpSpLocks/>
          </p:cNvGrpSpPr>
          <p:nvPr/>
        </p:nvGrpSpPr>
        <p:grpSpPr bwMode="auto">
          <a:xfrm rot="-162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8" name="Rectangle 48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89" name="Rectangle 49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0" name="Rectangle 50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3" name="Rectangle 53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894" name="Group 5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35895" name="Rectangle 5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8" name="Rectangle 5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899" name="Rectangle 5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902" name="Group 62"/>
          <p:cNvGrpSpPr>
            <a:grpSpLocks/>
          </p:cNvGrpSpPr>
          <p:nvPr/>
        </p:nvGrpSpPr>
        <p:grpSpPr bwMode="auto">
          <a:xfrm rot="-162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</a:endParaRPr>
            </a:p>
          </p:txBody>
        </p:sp>
      </p:grpSp>
      <p:pic>
        <p:nvPicPr>
          <p:cNvPr id="35910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2583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1295400" y="2514600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FFFF"/>
                </a:solidFill>
                <a:latin typeface="Arial" charset="0"/>
              </a:rPr>
              <a:t>YOU WIN $1 MILLION DOLLARS!</a:t>
            </a:r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5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571875" y="51720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" y="3741738"/>
            <a:ext cx="9144000" cy="31289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50 kWh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100 kWh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57kWh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6696075" y="404336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8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59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0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8261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62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4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6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685800" y="1101725"/>
            <a:ext cx="518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How much energy does each person in the UK consume a day?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8272" name="AutoShape 80"/>
          <p:cNvSpPr>
            <a:spLocks noChangeArrowheads="1"/>
          </p:cNvSpPr>
          <p:nvPr/>
        </p:nvSpPr>
        <p:spPr bwMode="auto">
          <a:xfrm>
            <a:off x="209550" y="58674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94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110 kWh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utoUpdateAnimBg="0"/>
      <p:bldP spid="8208" grpId="0" autoUpdateAnimBg="0"/>
      <p:bldP spid="8209" grpId="0" autoUpdateAnimBg="0"/>
      <p:bldP spid="8268" grpId="0" autoUpdateAnimBg="0"/>
      <p:bldP spid="8272" grpId="0" animBg="1"/>
      <p:bldP spid="82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71875" y="4875213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Biofuel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Geothermal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696075" y="3746500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0309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0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2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4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685800" y="631825"/>
            <a:ext cx="518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source doesn’t use a turbine to generate electricity?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0320" name="AutoShape 80"/>
          <p:cNvSpPr>
            <a:spLocks noChangeArrowheads="1"/>
          </p:cNvSpPr>
          <p:nvPr/>
        </p:nvSpPr>
        <p:spPr bwMode="auto">
          <a:xfrm>
            <a:off x="4654550" y="58547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Solar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  <p:bldP spid="10255" grpId="0" autoUpdateAnimBg="0"/>
      <p:bldP spid="10256" grpId="0" autoUpdateAnimBg="0"/>
      <p:bldP spid="10316" grpId="0" autoUpdateAnimBg="0"/>
      <p:bldP spid="10320" grpId="0" animBg="1"/>
      <p:bldP spid="102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05200" y="1127125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71875" y="4560888"/>
            <a:ext cx="2413000" cy="322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81400" y="11112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581400" y="1431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81400" y="1736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581400" y="2041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581400" y="2346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581400" y="2651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581400" y="2955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1400" y="3260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581400" y="3565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581400" y="3870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581400" y="41751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581400" y="44799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581400" y="47847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581400" y="50895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581400" y="539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419600" y="112712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419600" y="1447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419600" y="1752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4196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419600" y="2667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419600" y="2971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4419600" y="3276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419600" y="3581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419600" y="3886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419600" y="4191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419600" y="4495800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4196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419600" y="5105400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419600" y="5410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4114800" y="5546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4114800" y="5241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4114800" y="4937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4114800" y="4632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4114800" y="4327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4114800" y="4022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4114800" y="3717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4114800" y="3413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4114800" y="3108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4114800" y="2803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4114800" y="24987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4114800" y="21939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4114800" y="18891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4114800" y="1584325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4114800" y="1279525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128963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292929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334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A:  Wave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C:  Tidal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953000" y="5029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B:  Wind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1524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0480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1600200" y="39624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36550" y="4102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50:50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629400" y="0"/>
            <a:ext cx="2514600" cy="4724400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705600" y="-158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15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7056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705600" y="609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705600" y="914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705600" y="121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705600" y="1524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6696075" y="3432175"/>
            <a:ext cx="2413000" cy="322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6705600" y="182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9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705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8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7056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7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6705600" y="274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6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705600" y="3048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7056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4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67056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3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67056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2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705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1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7543800" y="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 Million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7543800" y="320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7543800" y="625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$250,000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7543800" y="930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$125,000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7543800" y="1235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$64,000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7543800" y="1539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$32,000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7543800" y="18446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$16,000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7543800" y="2149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$8,000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7543800" y="24542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$4,000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7543800" y="2759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$2,000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7543800" y="3063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$1,000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7543800" y="3368675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$500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7543800" y="36734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$300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7543800" y="39782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$200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7543800" y="42830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  <a:latin typeface="Arial" charset="0"/>
              </a:rPr>
              <a:t>$100</a:t>
            </a:r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7239000" y="3810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7239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7239000" y="2895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7239000" y="2590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7239000" y="2286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2" name="Oval 64"/>
          <p:cNvSpPr>
            <a:spLocks noChangeArrowheads="1"/>
          </p:cNvSpPr>
          <p:nvPr/>
        </p:nvSpPr>
        <p:spPr bwMode="auto">
          <a:xfrm>
            <a:off x="7239000" y="13716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7239000" y="10668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7239000" y="7620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>
            <a:off x="7239000" y="457200"/>
            <a:ext cx="152400" cy="1524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6" name="Oval 68"/>
          <p:cNvSpPr>
            <a:spLocks noChangeArrowheads="1"/>
          </p:cNvSpPr>
          <p:nvPr/>
        </p:nvSpPr>
        <p:spPr bwMode="auto">
          <a:xfrm>
            <a:off x="7239000" y="152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2357" name="Picture 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49450" y="3994150"/>
            <a:ext cx="5143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8" name="AutoShape 70"/>
          <p:cNvSpPr>
            <a:spLocks noChangeArrowheads="1"/>
          </p:cNvSpPr>
          <p:nvPr/>
        </p:nvSpPr>
        <p:spPr bwMode="auto">
          <a:xfrm rot="5400000">
            <a:off x="32226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59" name="Oval 71"/>
          <p:cNvSpPr>
            <a:spLocks noChangeArrowheads="1"/>
          </p:cNvSpPr>
          <p:nvPr/>
        </p:nvSpPr>
        <p:spPr bwMode="auto">
          <a:xfrm>
            <a:off x="32988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60" name="AutoShape 72"/>
          <p:cNvSpPr>
            <a:spLocks noChangeArrowheads="1"/>
          </p:cNvSpPr>
          <p:nvPr/>
        </p:nvSpPr>
        <p:spPr bwMode="auto">
          <a:xfrm rot="5400000">
            <a:off x="3527425" y="43053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61" name="Oval 73"/>
          <p:cNvSpPr>
            <a:spLocks noChangeArrowheads="1"/>
          </p:cNvSpPr>
          <p:nvPr/>
        </p:nvSpPr>
        <p:spPr bwMode="auto">
          <a:xfrm>
            <a:off x="3603625" y="41529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62" name="AutoShape 74"/>
          <p:cNvSpPr>
            <a:spLocks noChangeArrowheads="1"/>
          </p:cNvSpPr>
          <p:nvPr/>
        </p:nvSpPr>
        <p:spPr bwMode="auto">
          <a:xfrm rot="5400000">
            <a:off x="3832225" y="4229100"/>
            <a:ext cx="304800" cy="304800"/>
          </a:xfrm>
          <a:prstGeom prst="flowChartDisplay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63" name="Oval 75"/>
          <p:cNvSpPr>
            <a:spLocks noChangeArrowheads="1"/>
          </p:cNvSpPr>
          <p:nvPr/>
        </p:nvSpPr>
        <p:spPr bwMode="auto">
          <a:xfrm>
            <a:off x="3908425" y="4076700"/>
            <a:ext cx="152400" cy="152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685800" y="1203325"/>
            <a:ext cx="518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</a:rPr>
              <a:t>Which is the cheapest source?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12368" name="AutoShape 80"/>
          <p:cNvSpPr>
            <a:spLocks noChangeArrowheads="1"/>
          </p:cNvSpPr>
          <p:nvPr/>
        </p:nvSpPr>
        <p:spPr bwMode="auto">
          <a:xfrm>
            <a:off x="4640263" y="5854700"/>
            <a:ext cx="4267200" cy="914400"/>
          </a:xfrm>
          <a:prstGeom prst="flowChartPreparation">
            <a:avLst/>
          </a:prstGeom>
          <a:solidFill>
            <a:srgbClr val="00FF00"/>
          </a:solidFill>
          <a:ln w="571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9530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CC00"/>
                </a:solidFill>
                <a:latin typeface="Arial" charset="0"/>
              </a:rPr>
              <a:t>D:  Coal</a:t>
            </a:r>
            <a:endParaRPr lang="en-US" sz="240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utoUpdateAnimBg="0"/>
      <p:bldP spid="12303" grpId="0" autoUpdateAnimBg="0"/>
      <p:bldP spid="12304" grpId="0" autoUpdateAnimBg="0"/>
      <p:bldP spid="12364" grpId="0" autoUpdateAnimBg="0"/>
      <p:bldP spid="12368" grpId="0" animBg="1"/>
      <p:bldP spid="12305" grpId="0" autoUpdateAnimBg="0"/>
    </p:bldLst>
  </p:timing>
</p:sld>
</file>

<file path=ppt/theme/theme1.xml><?xml version="1.0" encoding="utf-8"?>
<a:theme xmlns:a="http://schemas.openxmlformats.org/drawingml/2006/main" name="PPP_SEDUC_PRT_Library_Knowledge">
  <a:themeElements>
    <a:clrScheme name="PPP_SEDUC_PRT_Library_Knowled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EDUC_PRT_Library_Knowl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P_SEDUC_PRT_Library_Knowle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PRT_Library_Knowle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PRT_Library_Knowle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PRT_Library_Knowle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PRT_Library_Knowle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PRT_Library_Knowle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PRT_Library_Knowle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PRT_Library_Knowle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PRT_Library_Knowle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PRT_Library_Knowle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PRT_Library_Knowle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PRT_Library_Knowle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1785</Words>
  <Application>Microsoft Office PowerPoint</Application>
  <PresentationFormat>Экран (4:3)</PresentationFormat>
  <Paragraphs>1003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PPP_SEDUC_PRT_Library_Knowledge</vt:lpstr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Jennifer Wood</dc:creator>
  <cp:lastModifiedBy>Jennifer Wood</cp:lastModifiedBy>
  <cp:revision>1</cp:revision>
  <dcterms:created xsi:type="dcterms:W3CDTF">2014-02-04T09:17:22Z</dcterms:created>
  <dcterms:modified xsi:type="dcterms:W3CDTF">2014-02-04T09:18:28Z</dcterms:modified>
</cp:coreProperties>
</file>