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67" r:id="rId3"/>
    <p:sldId id="268" r:id="rId4"/>
    <p:sldId id="258" r:id="rId5"/>
    <p:sldId id="266" r:id="rId6"/>
    <p:sldId id="265" r:id="rId7"/>
    <p:sldId id="260" r:id="rId8"/>
    <p:sldId id="262" r:id="rId9"/>
    <p:sldId id="261" r:id="rId10"/>
    <p:sldId id="259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19FA8-4C7E-44C6-A803-0FC9B4241200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3AC28-529C-426B-A62C-DBBE9131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22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8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6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6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4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2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6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4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37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ED89-7F31-45AE-87C2-EF1104865959}" type="datetimeFigureOut">
              <a:rPr lang="en-GB" smtClean="0"/>
              <a:t>06/04/2014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374D-B42A-433E-8C81-6F22F9D2C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1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baobab&amp;source=images&amp;cd=&amp;cad=rja&amp;docid=9Gmx0uympkEOXM&amp;tbnid=INHueKNZaTcFxM:&amp;ved=0CAUQjRw&amp;url=http://www.baobab.com/&amp;ei=p5YXUfvRKOnJ0QWu7oG4Bw&amp;psig=AFQjCNFeQNj02-qgcDY8FyQqjHF3fp_8wA&amp;ust=136058678911889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rainforest%20indians&amp;source=images&amp;cd=&amp;cad=rja&amp;docid=HZmKpZMW9rzzlM&amp;tbnid=p-bQkx6KeSgR1M:&amp;ved=0CAUQjRw&amp;url=http://theamazonforest.blogspot.com/2009/10/catholic-leaders-amazon-projects.html&amp;ei=gpoXUYTvBsG60QXyvoCgAw&amp;bvm=bv.42080656,d.d2k&amp;psig=AFQjCNGcUMtQVW-riyHseZWXp01uzFJDDQ&amp;ust=1360587736874421" TargetMode="External"/><Relationship Id="rId2" Type="http://schemas.openxmlformats.org/officeDocument/2006/relationships/hyperlink" Target="http://www.youtube.com/watch?v=VrIcxQ_SUY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learningzone/clips/natural-balance-threats-to-the-rainforest/4712.html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baobab&amp;source=images&amp;cd=&amp;cad=rja&amp;docid=9Gmx0uympkEOXM&amp;tbnid=INHueKNZaTcFxM:&amp;ved=0CAUQjRw&amp;url=http://www.baobab.com/&amp;ei=p5YXUfvRKOnJ0QWu7oG4Bw&amp;psig=AFQjCNFeQNj02-qgcDY8FyQqjHF3fp_8wA&amp;ust=136058678911889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baobab&amp;source=images&amp;cd=&amp;cad=rja&amp;docid=9Gmx0uympkEOXM&amp;tbnid=INHueKNZaTcFxM:&amp;ved=0CAUQjRw&amp;url=http://www.baobab.com/&amp;ei=p5YXUfvRKOnJ0QWu7oG4Bw&amp;psig=AFQjCNFeQNj02-qgcDY8FyQqjHF3fp_8wA&amp;ust=136058678911889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crops&amp;source=images&amp;cd=&amp;cad=rja&amp;docid=5wltvtqBq-v63M&amp;tbnid=KpSeISMJYOD2XM:&amp;ved=0CAUQjRw&amp;url=http://brucestutz.com/companies-put-restrictions%E2%80%A8on-research-into-gm-crops/&amp;ei=A5QXUcfgMsna0QWb8ID4Bg&amp;psig=AFQjCNF6vzJg8OmW3i3pf8UZOVWUhB8eyQ&amp;ust=1360586114956366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google.co.uk/url?sa=i&amp;rct=j&amp;q=cotton+clothes&amp;source=images&amp;cd=&amp;cad=rja&amp;docid=SnkMD7QVMdzCvM&amp;tbnid=lr5s7Mz_1_fgWM:&amp;ved=0CAUQjRw&amp;url=http://www.fastcompany.com/1526476/why-hm-selling-fake-organic-cotton&amp;ei=ZZQXUaLXH_O10QX5nIHACA&amp;psig=AFQjCNE3xJpO3ib8POvnF3FC4HAejYc-HA&amp;ust=1360586209683490" TargetMode="External"/><Relationship Id="rId2" Type="http://schemas.openxmlformats.org/officeDocument/2006/relationships/hyperlink" Target="http://www.google.co.uk/url?sa=i&amp;rct=j&amp;q=fire+wood&amp;source=images&amp;cd=&amp;cad=rja&amp;docid=5Ae4tjt1atoMHM&amp;tbnid=HyeoUpmhsKiffM:&amp;ved=0CAUQjRw&amp;url=http://jacnjil.wordpress.com/firewood/&amp;ei=gZQXUf3kNYnY0QWDo4HwBQ&amp;psig=AFQjCNFmPdGT6PhMprci-H4IvA8ecWUfuA&amp;ust=13605862362109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meat&amp;source=images&amp;cd=&amp;cad=rja&amp;docid=Fr_QLu0tKPMCTM&amp;tbnid=3nc8R99L6VzVJM:&amp;ved=0CAUQjRw&amp;url=http://www.tebbits.co.uk/&amp;ei=4pMXUYTpK8X80QWEhYGIAg&amp;bvm=bv.42080656,d.d2k&amp;psig=AFQjCNEEx5jbhHIwbZoJwkHunBGIvKp_Qg&amp;ust=1360586077050224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nuts&amp;source=images&amp;cd=&amp;cad=rja&amp;docid=rCs58_jSyZOlmM&amp;tbnid=BPaOrAVkmg8UMM:&amp;ved=0CAUQjRw&amp;url=http://www.divapor.com/blog/2011/08/totally-nut-tastic/&amp;ei=IJQXUb7SK6qf0QWBsIDICw&amp;psig=AFQjCNH9K3y4SVB1nsSIX1ROL6ZvAtkyQg&amp;ust=1360586136874927" TargetMode="External"/><Relationship Id="rId4" Type="http://schemas.openxmlformats.org/officeDocument/2006/relationships/hyperlink" Target="http://www.google.co.uk/url?sa=i&amp;rct=j&amp;q=difference+subspecies&amp;source=images&amp;cd=&amp;cad=rja&amp;docid=rwFfKZ7OXqsxTM&amp;tbnid=jDsiqzXEGwmBXM:&amp;ved=0CAUQjRw&amp;url=http://wildliferanching.com/content/giraffe-giraffa-camelopardalis&amp;ei=upMXUfzgI8il0AWPmIHIBQ&amp;bvm=bv.42080656,d.d2k&amp;psig=AFQjCNEfVPOXYeha0atTju5ISBL4ibf4iw&amp;ust=1360586031797798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co.uk/url?sa=i&amp;rct=j&amp;q=water&amp;source=images&amp;cd=&amp;cad=rja&amp;docid=PG06lOIcxGohjM&amp;tbnid=IvC9-tEAYVYuXM:&amp;ved=0CAUQjRw&amp;url=http://www.waterweb.org/&amp;ei=QJQXUZCNB6Gx0AWEmIDgCQ&amp;psig=AFQjCNFNeSRfGgcQAVpdPbYvYdWTBeKnbA&amp;ust=136058616396941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soil&amp;source=images&amp;cd=&amp;cad=rja&amp;docid=oLquFHxpX3ksvM&amp;tbnid=5iF4KmNpPobC5M:&amp;ved=0CAUQjRw&amp;url=http://gardenersblog.jerseyplantsdirect.com/?p=4699&amp;ei=G5UXUaqsDqqb0QXhwoDwCQ&amp;bvm=bv.42080656,d.d2k&amp;psig=AFQjCNECSNzSU5PF-CKzLnqg0CRdEB7uIQ&amp;ust=1360586391797017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co.uk/url?sa=i&amp;rct=j&amp;q=recreation&amp;source=images&amp;cd=&amp;cad=rja&amp;docid=rbLhK04QNug1YM&amp;tbnid=xa1l6wEht1EXNM:&amp;ved=0CAUQjRw&amp;url=http://en.wikipedia.org/wiki/Recreation&amp;ei=SZUXUcXQIaGc0QWb2oHYBw&amp;bvm=bv.42080656,d.d2k&amp;psig=AFQjCNHKVy3366uG028lhfW922pAaVOSEg&amp;ust=1360586438716864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biodiversity+animals&amp;source=images&amp;cd=&amp;cad=rja&amp;docid=og6PXim_CCMNzM&amp;tbnid=oNRpWdvAT5Nc3M:&amp;ved=0CAUQjRw&amp;url=http://www.liverpool.nsw.gov.au/environment/councils-environmental-programs/environment-restoration-plan&amp;ei=p5QXUdLOIobC0QXtxoCADA&amp;bvm=bv.42080656,d.d2k&amp;psig=AFQjCNHXyGFCo-Su1TXOM0oFd8LLAhgmbg&amp;ust=1360586276512394" TargetMode="External"/><Relationship Id="rId16" Type="http://schemas.openxmlformats.org/officeDocument/2006/relationships/hyperlink" Target="http://www.google.co.uk/url?sa=i&amp;rct=j&amp;q=leaf+litter&amp;source=images&amp;cd=&amp;cad=rja&amp;docid=c8QQo4q1y6IjcM&amp;tbnid=hhiRIn19MZla3M:&amp;ved=0CAUQjRw&amp;url=http://bioweb.uwlax.edu/bio203/2010/schoenfu_aman/adaptation.htm&amp;ei=lJUXUYuVMcKy0QWQv4CQCw&amp;psig=AFQjCNH_kYscQp6UK5VXpALExMzbD0FtHQ&amp;ust=13605864987195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oxygen&amp;source=images&amp;cd=&amp;cad=rja&amp;docid=zbGTtItLhHRQOM&amp;tbnid=6Ue3Ne6QjUA8oM:&amp;ved=0CAUQjRw&amp;url=http://www.ducksters.com/science/ecosystems/oxygen_cycle.php&amp;ei=BJUXUfzyAqay0QXZxoCgAQ&amp;bvm=bv.42080656,d.d2k&amp;psig=AFQjCNEq4LnxhxoqODWZP0bFvgb-vLbjXw&amp;ust=1360586355022416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://www.google.co.uk/url?sa=i&amp;rct=j&amp;q=tourism&amp;source=images&amp;cd=&amp;cad=rja&amp;docid=FXQv_fDUVAWfWM&amp;tbnid=wYIPjxYRkYhIlM:&amp;ved=0CAUQjRw&amp;url=http://greenpack.rec.org/tourism/index.shtml&amp;ei=NZUXUYukAcPR0QWXg4HADw&amp;bvm=bv.42080656,d.d2k&amp;psig=AFQjCNGSQLSSNd_3Tp-JwLxNBo4VT0qIQg&amp;ust=1360586416453659" TargetMode="External"/><Relationship Id="rId4" Type="http://schemas.openxmlformats.org/officeDocument/2006/relationships/hyperlink" Target="http://www.google.co.uk/url?sa=i&amp;rct=j&amp;q=wildlife+homes&amp;source=images&amp;cd=&amp;cad=rja&amp;docid=g8ael8cdwT4acM&amp;tbnid=CkjcMW473ZRk1M:&amp;ved=0CAUQjRw&amp;url=http://www.thedailygreen.com/environmental-news/latest/bird-gardens-47022602&amp;ei=2pQXUcrRIaO80QW_o4CIDQ&amp;bvm=bv.42080656,d.d2k&amp;psig=AFQjCNEFZRjG3YXCVDckeGk_0SdRgVxGuw&amp;ust=1360586325370397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co.uk/url?sa=i&amp;rct=j&amp;q=jobs&amp;source=images&amp;cd=&amp;cad=rja&amp;docid=8vLRpXBi3kCMdM&amp;tbnid=vv_8DMkK-rRwTM:&amp;ved=0CAUQjRw&amp;url=http://www.ccsf.edu/NEW/en/about-city-college/jobs-at-ccsf.html&amp;ei=aJUXUaH4IvSS0QXVioCQDQ&amp;bvm=bv.42080656,d.d2k&amp;psig=AFQjCNF4wQzrK1M_2IWQ0RmBwDHN_Pyu0w&amp;ust=136058646588727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What is the value of the biosphere?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88099"/>
            <a:ext cx="2520280" cy="3417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omic Sans MS" pitchFamily="66" charset="0"/>
              </a:rPr>
              <a:t>All: Know what the biosphere gives us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Most: Be able to explain why it is so important.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3"/>
                </a:solidFill>
                <a:latin typeface="Comic Sans MS" pitchFamily="66" charset="0"/>
              </a:rPr>
              <a:t>Some: </a:t>
            </a:r>
            <a:r>
              <a:rPr lang="en-US" sz="2000" dirty="0" smtClean="0">
                <a:solidFill>
                  <a:schemeClr val="accent3"/>
                </a:solidFill>
                <a:latin typeface="Comic Sans MS" pitchFamily="66" charset="0"/>
              </a:rPr>
              <a:t>To understand the interdependence between ecosystems and people.</a:t>
            </a:r>
            <a:endParaRPr lang="en-GB" sz="2000" dirty="0" smtClean="0">
              <a:solidFill>
                <a:schemeClr val="accent3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http://www.baobab.com/wp-content/uploads/2012/08/baobab-fruit-antioxidant-baomix-pulp-leaves-coffee-bio-cafe-biologique-organic-agoji-david-hervy-b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694340"/>
            <a:ext cx="5950359" cy="39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</a:t>
            </a:r>
            <a:r>
              <a:rPr lang="en-GB" dirty="0" smtClean="0"/>
              <a:t>hat happens when it disappears?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omic Sans MS" pitchFamily="66" charset="0"/>
              </a:rPr>
              <a:t>Indigenous people have lived in rainforest for 1000s of years, however, Transnational companies (TNCs) exploit the forest by logging for wood and paper and to get land for farming/ cattle.</a:t>
            </a: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  <a:latin typeface="Comic Sans MS" pitchFamily="66" charset="0"/>
              </a:rPr>
              <a:t>Look at the table on page 45.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chemeClr val="tx2"/>
                </a:solidFill>
                <a:latin typeface="Comic Sans MS" pitchFamily="66" charset="0"/>
              </a:rPr>
              <a:t>How does deforestation affect the services that a rainforest provides?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B050"/>
                </a:solidFill>
                <a:latin typeface="Comic Sans MS" pitchFamily="66" charset="0"/>
              </a:rPr>
              <a:t>Extension: What knock-on effects may occur in the longer term on the planet?  Is it worth it?</a:t>
            </a:r>
            <a:endParaRPr lang="en-GB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http://www.youtube.com/watch?v=VrIcxQ_SUYk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://4.bp.blogspot.com/_mh9iBYFe_Zc/Sspu0zaI_xI/AAAAAAAAAFE/xGgdXKnhqLw/s400/indigeno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61372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2467143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www.bbc.co.uk/learningzone/clips/natural-balance-threats-to-the-rainforest/4712.html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0488"/>
            <a:ext cx="820102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85738"/>
            <a:ext cx="80200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10" y="5936356"/>
            <a:ext cx="8260199" cy="6879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is the value of this tree to us?</a:t>
            </a:r>
            <a:endParaRPr lang="en-GB" dirty="0"/>
          </a:p>
        </p:txBody>
      </p:sp>
      <p:pic>
        <p:nvPicPr>
          <p:cNvPr id="3074" name="Picture 2" descr="http://www.baobab.com/wp-content/uploads/2012/08/baobab-fruit-antioxidant-baomix-pulp-leaves-coffee-bio-cafe-biologique-organic-agoji-david-hervy-b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53620" cy="60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260648"/>
            <a:ext cx="8260199" cy="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A Baobab Tree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" y="332656"/>
            <a:ext cx="3826768" cy="796950"/>
          </a:xfrm>
        </p:spPr>
        <p:txBody>
          <a:bodyPr/>
          <a:lstStyle/>
          <a:p>
            <a:r>
              <a:rPr lang="en-GB" dirty="0" smtClean="0"/>
              <a:t>Wood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baobab.com/wp-content/uploads/2012/08/baobab-fruit-antioxidant-baomix-pulp-leaves-coffee-bio-cafe-biologique-organic-agoji-david-hervy-b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121580" cy="274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13384" y="1174420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Fuel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152" y="4338086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40568" y="5579744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Oxygen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468560" y="2964225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28184" y="1767441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Habitat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14800" y="5600753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Nutrients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6096" y="377470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Fruit</a:t>
            </a:r>
            <a:endParaRPr lang="en-GB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468560" y="1539176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Medicine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2536" y="4379935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Fibres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91092" y="5181269"/>
            <a:ext cx="382676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9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jacnjil.files.wordpress.com/2011/03/burning-firew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883"/>
            <a:ext cx="2446809" cy="24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Goods = What does the biosphere give us?</a:t>
            </a:r>
            <a:endParaRPr lang="en-GB" dirty="0"/>
          </a:p>
        </p:txBody>
      </p:sp>
      <p:pic>
        <p:nvPicPr>
          <p:cNvPr id="1026" name="Picture 2" descr="http://wildliferanching.com/sites/wildliferanching.com/files/GiraffeSpesies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9291"/>
            <a:ext cx="3851920" cy="35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freeola.com/images/user-images/23067/meat_rgb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74" y="1556792"/>
            <a:ext cx="3193365" cy="20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rucestutz.com/wp-content/uploads/2012/03/gmo_wheat_field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57" y="3878789"/>
            <a:ext cx="3377610" cy="25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ivapor.com/blog/wp-content/uploads/2011/08/vareity-of-nut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5" y="2978090"/>
            <a:ext cx="2965691" cy="15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ages.fastcompany.com/upload/H&amp;M_Organic_and_Recycled_Cotton_Clothin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41" y="732368"/>
            <a:ext cx="2530034" cy="16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waterweb.org/wp-content/uploads/2010/08/water-conservation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98655"/>
            <a:ext cx="4125838" cy="1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5994" y="116632"/>
            <a:ext cx="6712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Services = How does the biosphere serve us?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liverpool.nsw.gov.au/__data/assets/image/0010/4303/Biodiversitypi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83" y="778376"/>
            <a:ext cx="4028381" cy="28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dailygreen.com/cm/thedailygreen/images/Iu/nest-eggs-bird-l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16" y="2495978"/>
            <a:ext cx="2678404" cy="20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ucksters.com/science/ecosystems/oxygen_cycle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874159"/>
            <a:ext cx="2299233" cy="26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ardenersblog.jerseyplantsdirect.com/wp-content/uploads/2011/10/handSoi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89" y="4293096"/>
            <a:ext cx="2538627" cy="253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reenpack.rec.org/tourism/images/touris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2110"/>
            <a:ext cx="2544218" cy="24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2/2d/Two_surfers.jpg/220px-Two_surfer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3" y="3038863"/>
            <a:ext cx="1993449" cy="29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0.gstatic.com/images?q=tbn:ANd9GcQ3_OIVPMiCUEzQATFic98ekU_0eONjGvIcT4VanZ0wB8tRg4CK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39" y="0"/>
            <a:ext cx="1997595" cy="27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ioweb.uwlax.edu/bio203/2010/schoenfu_aman/E100_355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16" y="4570056"/>
            <a:ext cx="3047284" cy="22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biosphere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157192"/>
            <a:ext cx="8363272" cy="9689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All: Copy the diagram and add at least 5 examples to each box</a:t>
            </a:r>
          </a:p>
          <a:p>
            <a:pPr marL="0" indent="0">
              <a:buNone/>
            </a:pPr>
            <a:r>
              <a:rPr lang="en-GB" dirty="0" smtClean="0"/>
              <a:t>Most: explain the difference between good and services with examples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4032448" cy="3384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44008" y="1403451"/>
            <a:ext cx="4032448" cy="33937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83768" y="836712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83113" y="836712"/>
            <a:ext cx="1377119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140345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Goods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72592" y="140345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Services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05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459432"/>
            <a:ext cx="10357436" cy="76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0913" y="0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Why</a:t>
            </a:r>
            <a:endParaRPr lang="en-GB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2388"/>
            <a:ext cx="79438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2276872"/>
            <a:ext cx="158417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676875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Clean Atmosphere</a:t>
            </a:r>
          </a:p>
          <a:p>
            <a:r>
              <a:rPr lang="en-GB" sz="2400" dirty="0" smtClean="0"/>
              <a:t>Biodiversity</a:t>
            </a:r>
          </a:p>
          <a:p>
            <a:r>
              <a:rPr lang="en-GB" sz="2400" dirty="0" smtClean="0"/>
              <a:t>Recreation/leisure</a:t>
            </a:r>
          </a:p>
          <a:p>
            <a:r>
              <a:rPr lang="en-GB" sz="2400" dirty="0" smtClean="0"/>
              <a:t>Clean Water</a:t>
            </a:r>
          </a:p>
        </p:txBody>
      </p:sp>
    </p:spTree>
    <p:extLst>
      <p:ext uri="{BB962C8B-B14F-4D97-AF65-F5344CB8AC3E}">
        <p14:creationId xmlns:p14="http://schemas.microsoft.com/office/powerpoint/2010/main" val="12600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1419"/>
            <a:ext cx="7290692" cy="64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69847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204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is the value of the biosphere?</vt:lpstr>
      <vt:lpstr>PowerPoint Presentation</vt:lpstr>
      <vt:lpstr>Wood</vt:lpstr>
      <vt:lpstr>PowerPoint Presentation</vt:lpstr>
      <vt:lpstr>PowerPoint Presentation</vt:lpstr>
      <vt:lpstr>The biosphere</vt:lpstr>
      <vt:lpstr>PowerPoint Presentation</vt:lpstr>
      <vt:lpstr>PowerPoint Presentation</vt:lpstr>
      <vt:lpstr>PowerPoint Presentation</vt:lpstr>
      <vt:lpstr>What happens when it disappears?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Cox Green School</dc:creator>
  <cp:lastModifiedBy>Jen Wood</cp:lastModifiedBy>
  <cp:revision>14</cp:revision>
  <cp:lastPrinted>2013-02-11T08:01:52Z</cp:lastPrinted>
  <dcterms:created xsi:type="dcterms:W3CDTF">2013-02-10T12:19:35Z</dcterms:created>
  <dcterms:modified xsi:type="dcterms:W3CDTF">2014-04-06T05:45:32Z</dcterms:modified>
</cp:coreProperties>
</file>