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09EA5-E34D-4FC6-BFCD-3FB704090287}" type="datetimeFigureOut">
              <a:rPr lang="ru-RU" smtClean="0"/>
              <a:t>17.02.2014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5F26D-72EF-415A-BB73-215AFE4DF2BC}" type="slidenum">
              <a:rPr lang="ru-RU" smtClean="0"/>
              <a:t>‹#›</a:t>
            </a:fld>
            <a:endParaRPr lang="ru-RU"/>
          </a:p>
        </p:txBody>
      </p:sp>
    </p:spTree>
    <p:extLst>
      <p:ext uri="{BB962C8B-B14F-4D97-AF65-F5344CB8AC3E}">
        <p14:creationId xmlns:p14="http://schemas.microsoft.com/office/powerpoint/2010/main" val="154546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22"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32E52DA7-7D42-4DD5-8C76-D247D3BC47A2}" type="slidenum">
              <a:rPr lang="en-GB">
                <a:solidFill>
                  <a:srgbClr val="000000"/>
                </a:solidFill>
                <a:ea typeface="Arial Unicode MS" pitchFamily="34" charset="-128"/>
                <a:cs typeface="Arial Unicode MS" pitchFamily="34" charset="-128"/>
              </a:rPr>
              <a:pPr eaLnBrk="1" hangingPunct="1"/>
              <a:t>1</a:t>
            </a:fld>
            <a:endParaRPr lang="en-GB">
              <a:solidFill>
                <a:srgbClr val="000000"/>
              </a:solidFill>
              <a:ea typeface="Arial Unicode MS" pitchFamily="34" charset="-128"/>
              <a:cs typeface="Arial Unicode MS" pitchFamily="34" charset="-128"/>
            </a:endParaRPr>
          </a:p>
        </p:txBody>
      </p:sp>
      <p:sp>
        <p:nvSpPr>
          <p:cNvPr id="38912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24" name="Rectangle 2"/>
          <p:cNvSpPr>
            <a:spLocks noGrp="1" noChangeArrowheads="1"/>
          </p:cNvSpPr>
          <p:nvPr>
            <p:ph type="body" idx="1"/>
          </p:nvPr>
        </p:nvSpPr>
        <p:spPr>
          <a:xfrm>
            <a:off x="685480" y="4344136"/>
            <a:ext cx="5487041" cy="420741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0146"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4875A72B-0584-439A-A17B-24AF6762D759}" type="slidenum">
              <a:rPr lang="en-GB">
                <a:solidFill>
                  <a:srgbClr val="000000"/>
                </a:solidFill>
                <a:ea typeface="Arial Unicode MS" pitchFamily="34" charset="-128"/>
                <a:cs typeface="Arial Unicode MS" pitchFamily="34" charset="-128"/>
              </a:rPr>
              <a:pPr eaLnBrk="1" hangingPunct="1"/>
              <a:t>2</a:t>
            </a:fld>
            <a:endParaRPr lang="en-GB">
              <a:solidFill>
                <a:srgbClr val="000000"/>
              </a:solidFill>
              <a:ea typeface="Arial Unicode MS" pitchFamily="34" charset="-128"/>
              <a:cs typeface="Arial Unicode MS" pitchFamily="34" charset="-128"/>
            </a:endParaRPr>
          </a:p>
        </p:txBody>
      </p:sp>
      <p:sp>
        <p:nvSpPr>
          <p:cNvPr id="390147" name="Rectangle 1"/>
          <p:cNvSpPr>
            <a:spLocks noGrp="1" noRot="1" noChangeAspect="1" noChangeArrowheads="1" noTextEdit="1"/>
          </p:cNvSpPr>
          <p:nvPr>
            <p:ph type="sldImg"/>
          </p:nvPr>
        </p:nvSpPr>
        <p:spPr>
          <a:xfrm>
            <a:off x="938531" y="685065"/>
            <a:ext cx="4980939" cy="3429736"/>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0148" name="Rectangle 2"/>
          <p:cNvSpPr>
            <a:spLocks noGrp="1" noChangeArrowheads="1"/>
          </p:cNvSpPr>
          <p:nvPr>
            <p:ph type="body" idx="1"/>
          </p:nvPr>
        </p:nvSpPr>
        <p:spPr>
          <a:xfrm>
            <a:off x="685480" y="4344136"/>
            <a:ext cx="5487041" cy="420741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1170"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CF8676BE-EF49-4227-A5AA-510ADE207724}" type="slidenum">
              <a:rPr lang="en-GB">
                <a:solidFill>
                  <a:srgbClr val="000000"/>
                </a:solidFill>
                <a:ea typeface="Arial Unicode MS" pitchFamily="34" charset="-128"/>
                <a:cs typeface="Arial Unicode MS" pitchFamily="34" charset="-128"/>
              </a:rPr>
              <a:pPr eaLnBrk="1" hangingPunct="1"/>
              <a:t>3</a:t>
            </a:fld>
            <a:endParaRPr lang="en-GB">
              <a:solidFill>
                <a:srgbClr val="000000"/>
              </a:solidFill>
              <a:ea typeface="Arial Unicode MS" pitchFamily="34" charset="-128"/>
              <a:cs typeface="Arial Unicode MS" pitchFamily="34" charset="-128"/>
            </a:endParaRPr>
          </a:p>
        </p:txBody>
      </p:sp>
      <p:sp>
        <p:nvSpPr>
          <p:cNvPr id="391171" name="Rectangle 1"/>
          <p:cNvSpPr>
            <a:spLocks noGrp="1" noRot="1" noChangeAspect="1" noChangeArrowheads="1" noTextEdit="1"/>
          </p:cNvSpPr>
          <p:nvPr>
            <p:ph type="sldImg"/>
          </p:nvPr>
        </p:nvSpPr>
        <p:spPr>
          <a:xfrm>
            <a:off x="938531" y="685065"/>
            <a:ext cx="4980939" cy="3429736"/>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1172" name="Rectangle 2"/>
          <p:cNvSpPr>
            <a:spLocks noGrp="1" noChangeArrowheads="1"/>
          </p:cNvSpPr>
          <p:nvPr>
            <p:ph type="body" idx="1"/>
          </p:nvPr>
        </p:nvSpPr>
        <p:spPr>
          <a:xfrm>
            <a:off x="685480" y="4344136"/>
            <a:ext cx="5487041" cy="420741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2194"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8F6275E6-03CD-4982-B6CA-5337F81077B3}" type="slidenum">
              <a:rPr lang="en-GB">
                <a:solidFill>
                  <a:srgbClr val="000000"/>
                </a:solidFill>
                <a:ea typeface="Arial Unicode MS" pitchFamily="34" charset="-128"/>
                <a:cs typeface="Arial Unicode MS" pitchFamily="34" charset="-128"/>
              </a:rPr>
              <a:pPr eaLnBrk="1" hangingPunct="1"/>
              <a:t>4</a:t>
            </a:fld>
            <a:endParaRPr lang="en-GB">
              <a:solidFill>
                <a:srgbClr val="000000"/>
              </a:solidFill>
              <a:ea typeface="Arial Unicode MS" pitchFamily="34" charset="-128"/>
              <a:cs typeface="Arial Unicode MS" pitchFamily="34" charset="-128"/>
            </a:endParaRPr>
          </a:p>
        </p:txBody>
      </p:sp>
      <p:sp>
        <p:nvSpPr>
          <p:cNvPr id="392195" name="Rectangle 1"/>
          <p:cNvSpPr>
            <a:spLocks noGrp="1" noRot="1" noChangeAspect="1" noChangeArrowheads="1" noTextEdit="1"/>
          </p:cNvSpPr>
          <p:nvPr>
            <p:ph type="sldImg"/>
          </p:nvPr>
        </p:nvSpPr>
        <p:spPr>
          <a:xfrm>
            <a:off x="938531" y="685065"/>
            <a:ext cx="4980939" cy="3429736"/>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2196" name="Rectangle 2"/>
          <p:cNvSpPr>
            <a:spLocks noGrp="1" noChangeArrowheads="1"/>
          </p:cNvSpPr>
          <p:nvPr>
            <p:ph type="body" idx="1"/>
          </p:nvPr>
        </p:nvSpPr>
        <p:spPr>
          <a:xfrm>
            <a:off x="685480" y="4344136"/>
            <a:ext cx="5487041" cy="420741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3218"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8696057A-0E1B-4DE0-B017-CEF4C0989E40}" type="slidenum">
              <a:rPr lang="en-GB">
                <a:solidFill>
                  <a:srgbClr val="000000"/>
                </a:solidFill>
                <a:ea typeface="Arial Unicode MS" pitchFamily="34" charset="-128"/>
                <a:cs typeface="Arial Unicode MS" pitchFamily="34" charset="-128"/>
              </a:rPr>
              <a:pPr eaLnBrk="1" hangingPunct="1"/>
              <a:t>5</a:t>
            </a:fld>
            <a:endParaRPr lang="en-GB">
              <a:solidFill>
                <a:srgbClr val="000000"/>
              </a:solidFill>
              <a:ea typeface="Arial Unicode MS" pitchFamily="34" charset="-128"/>
              <a:cs typeface="Arial Unicode MS" pitchFamily="34" charset="-128"/>
            </a:endParaRPr>
          </a:p>
        </p:txBody>
      </p:sp>
      <p:sp>
        <p:nvSpPr>
          <p:cNvPr id="393219" name="Text Box 1"/>
          <p:cNvSpPr txBox="1">
            <a:spLocks noChangeArrowheads="1"/>
          </p:cNvSpPr>
          <p:nvPr/>
        </p:nvSpPr>
        <p:spPr bwMode="auto">
          <a:xfrm>
            <a:off x="1143535" y="686535"/>
            <a:ext cx="4570932" cy="342826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solidFill>
                <a:prstClr val="white"/>
              </a:solidFill>
              <a:latin typeface="Arial" charset="0"/>
              <a:ea typeface="MS Gothic" pitchFamily="49" charset="-128"/>
            </a:endParaRPr>
          </a:p>
        </p:txBody>
      </p:sp>
      <p:sp>
        <p:nvSpPr>
          <p:cNvPr id="393220" name="Text Box 2"/>
          <p:cNvSpPr>
            <a:spLocks noGrp="1" noChangeArrowheads="1"/>
          </p:cNvSpPr>
          <p:nvPr>
            <p:ph type="body"/>
          </p:nvPr>
        </p:nvSpPr>
        <p:spPr>
          <a:xfrm>
            <a:off x="685480" y="4344136"/>
            <a:ext cx="5487041" cy="411333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Arial" charset="0"/>
                <a:ea typeface="MS Gothic" pitchFamily="49" charset="-128"/>
              </a:rPr>
              <a:t>GATM video.  Scroll down the page about 2/3.  The film is red and states ‘why does the world love football?’</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mtClean="0">
              <a:latin typeface="Arial" charset="0"/>
              <a:ea typeface="MS Gothic" pitchFamily="49" charset="-128"/>
            </a:endParaRP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Arial" charset="0"/>
                <a:ea typeface="MS Gothic" pitchFamily="49" charset="-128"/>
              </a:rPr>
              <a:t>Students could be asked to explain why football is the most popular sport in the world.  Football is not an elitist, exclusive sport.  Poverty does not always get in the way of this sport.  All countries in the world play this sport.  It has no language barriers.  The rules are the same the world over.  Most people know about the world cup and champions league.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4242"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08866346-78EB-4ECB-BE46-C829ABA59979}" type="slidenum">
              <a:rPr lang="en-GB">
                <a:solidFill>
                  <a:srgbClr val="000000"/>
                </a:solidFill>
                <a:ea typeface="Arial Unicode MS" pitchFamily="34" charset="-128"/>
                <a:cs typeface="Arial Unicode MS" pitchFamily="34" charset="-128"/>
              </a:rPr>
              <a:pPr eaLnBrk="1" hangingPunct="1"/>
              <a:t>6</a:t>
            </a:fld>
            <a:endParaRPr lang="en-GB">
              <a:solidFill>
                <a:srgbClr val="000000"/>
              </a:solidFill>
              <a:ea typeface="Arial Unicode MS" pitchFamily="34" charset="-128"/>
              <a:cs typeface="Arial Unicode MS" pitchFamily="34" charset="-128"/>
            </a:endParaRPr>
          </a:p>
        </p:txBody>
      </p:sp>
      <p:sp>
        <p:nvSpPr>
          <p:cNvPr id="394243" name="Text Box 1"/>
          <p:cNvSpPr txBox="1">
            <a:spLocks noChangeArrowheads="1"/>
          </p:cNvSpPr>
          <p:nvPr/>
        </p:nvSpPr>
        <p:spPr bwMode="auto">
          <a:xfrm>
            <a:off x="1143535" y="686535"/>
            <a:ext cx="4570932" cy="342826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solidFill>
                <a:prstClr val="white"/>
              </a:solidFill>
              <a:latin typeface="Arial" charset="0"/>
              <a:ea typeface="MS Gothic" pitchFamily="49" charset="-128"/>
            </a:endParaRPr>
          </a:p>
        </p:txBody>
      </p:sp>
      <p:sp>
        <p:nvSpPr>
          <p:cNvPr id="394244" name="Text Box 2"/>
          <p:cNvSpPr>
            <a:spLocks noGrp="1" noChangeArrowheads="1"/>
          </p:cNvSpPr>
          <p:nvPr>
            <p:ph type="body"/>
          </p:nvPr>
        </p:nvSpPr>
        <p:spPr>
          <a:xfrm>
            <a:off x="685480" y="4344136"/>
            <a:ext cx="5487041" cy="411333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charset="0"/>
                <a:ea typeface="MS Gothic" pitchFamily="49" charset="-128"/>
              </a:rPr>
              <a:t>GATM video – scroll down one third of the page.  The video is entitled ‘</a:t>
            </a:r>
            <a:r>
              <a:rPr lang="en-GB" dirty="0" err="1" smtClean="0">
                <a:latin typeface="Arial" charset="0"/>
                <a:ea typeface="MS Gothic" pitchFamily="49" charset="-128"/>
              </a:rPr>
              <a:t>Football:merchandise</a:t>
            </a:r>
            <a:r>
              <a:rPr lang="en-GB" dirty="0" smtClean="0">
                <a:latin typeface="Arial" charset="0"/>
                <a:ea typeface="MS Gothic" pitchFamily="49" charset="-128"/>
              </a:rPr>
              <a:t> and trade’.  It only lasts for 2 </a:t>
            </a:r>
            <a:r>
              <a:rPr lang="en-GB" dirty="0" err="1" smtClean="0">
                <a:latin typeface="Arial" charset="0"/>
                <a:ea typeface="MS Gothic" pitchFamily="49" charset="-128"/>
              </a:rPr>
              <a:t>mins</a:t>
            </a:r>
            <a:r>
              <a:rPr lang="en-GB" dirty="0" smtClean="0">
                <a:latin typeface="Arial" charset="0"/>
                <a:ea typeface="MS Gothic" pitchFamily="49" charset="-128"/>
              </a:rPr>
              <a:t> so you may want to watch it a couple of times and dwell on the key points the film is making e.g. global trade and transport.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5266"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93A0B9A2-EFF8-4677-A873-A05AF9002ED3}" type="slidenum">
              <a:rPr lang="en-GB">
                <a:solidFill>
                  <a:srgbClr val="000000"/>
                </a:solidFill>
                <a:ea typeface="Arial Unicode MS" pitchFamily="34" charset="-128"/>
                <a:cs typeface="Arial Unicode MS" pitchFamily="34" charset="-128"/>
              </a:rPr>
              <a:pPr eaLnBrk="1" hangingPunct="1"/>
              <a:t>7</a:t>
            </a:fld>
            <a:endParaRPr lang="en-GB">
              <a:solidFill>
                <a:srgbClr val="000000"/>
              </a:solidFill>
              <a:ea typeface="Arial Unicode MS" pitchFamily="34" charset="-128"/>
              <a:cs typeface="Arial Unicode MS" pitchFamily="34" charset="-128"/>
            </a:endParaRPr>
          </a:p>
        </p:txBody>
      </p:sp>
      <p:sp>
        <p:nvSpPr>
          <p:cNvPr id="395267" name="Text Box 1"/>
          <p:cNvSpPr txBox="1">
            <a:spLocks noChangeArrowheads="1"/>
          </p:cNvSpPr>
          <p:nvPr/>
        </p:nvSpPr>
        <p:spPr bwMode="auto">
          <a:xfrm>
            <a:off x="1143535" y="686535"/>
            <a:ext cx="4570932" cy="342826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n-US">
              <a:solidFill>
                <a:prstClr val="white"/>
              </a:solidFill>
              <a:latin typeface="Arial" charset="0"/>
              <a:ea typeface="MS Gothic" pitchFamily="49" charset="-128"/>
            </a:endParaRPr>
          </a:p>
        </p:txBody>
      </p:sp>
      <p:sp>
        <p:nvSpPr>
          <p:cNvPr id="395268" name="Text Box 2"/>
          <p:cNvSpPr>
            <a:spLocks noGrp="1" noChangeArrowheads="1"/>
          </p:cNvSpPr>
          <p:nvPr>
            <p:ph type="body"/>
          </p:nvPr>
        </p:nvSpPr>
        <p:spPr>
          <a:xfrm>
            <a:off x="685480" y="4344136"/>
            <a:ext cx="5487041" cy="411333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Arial" charset="0"/>
                <a:ea typeface="MS Gothic" pitchFamily="49" charset="-128"/>
              </a:rPr>
              <a:t>This map can be used to illustrate the supply chain surrounding common sports goods.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5DE32316-67DA-4654-BAC7-854B8F9815ED}" type="slidenum">
              <a:rPr lang="en-GB"/>
              <a:pPr>
                <a:defRPr/>
              </a:pPr>
              <a:t>‹#›</a:t>
            </a:fld>
            <a:endParaRPr lang="en-GB"/>
          </a:p>
        </p:txBody>
      </p:sp>
    </p:spTree>
    <p:extLst>
      <p:ext uri="{BB962C8B-B14F-4D97-AF65-F5344CB8AC3E}">
        <p14:creationId xmlns:p14="http://schemas.microsoft.com/office/powerpoint/2010/main" val="170868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FE63B0EC-1D29-4E13-A089-CACC2610EAE0}" type="slidenum">
              <a:rPr lang="en-GB"/>
              <a:pPr>
                <a:defRPr/>
              </a:pPr>
              <a:t>‹#›</a:t>
            </a:fld>
            <a:endParaRPr lang="en-GB"/>
          </a:p>
        </p:txBody>
      </p:sp>
    </p:spTree>
    <p:extLst>
      <p:ext uri="{BB962C8B-B14F-4D97-AF65-F5344CB8AC3E}">
        <p14:creationId xmlns:p14="http://schemas.microsoft.com/office/powerpoint/2010/main" val="406929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3C88230F-C22A-4267-A5EC-AD01C5D89F46}" type="slidenum">
              <a:rPr lang="en-GB"/>
              <a:pPr>
                <a:defRPr/>
              </a:pPr>
              <a:t>‹#›</a:t>
            </a:fld>
            <a:endParaRPr lang="en-GB"/>
          </a:p>
        </p:txBody>
      </p:sp>
    </p:spTree>
    <p:extLst>
      <p:ext uri="{BB962C8B-B14F-4D97-AF65-F5344CB8AC3E}">
        <p14:creationId xmlns:p14="http://schemas.microsoft.com/office/powerpoint/2010/main" val="77947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81F8819B-C923-4311-AFD1-122D31AF80E7}" type="slidenum">
              <a:rPr lang="en-GB"/>
              <a:pPr>
                <a:defRPr/>
              </a:pPr>
              <a:t>‹#›</a:t>
            </a:fld>
            <a:endParaRPr lang="en-GB"/>
          </a:p>
        </p:txBody>
      </p:sp>
    </p:spTree>
    <p:extLst>
      <p:ext uri="{BB962C8B-B14F-4D97-AF65-F5344CB8AC3E}">
        <p14:creationId xmlns:p14="http://schemas.microsoft.com/office/powerpoint/2010/main" val="196555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AD239A1-C9ED-4537-BC91-E978544EF035}" type="slidenum">
              <a:rPr lang="en-GB"/>
              <a:pPr>
                <a:defRPr/>
              </a:pPr>
              <a:t>‹#›</a:t>
            </a:fld>
            <a:endParaRPr lang="en-GB"/>
          </a:p>
        </p:txBody>
      </p:sp>
    </p:spTree>
    <p:extLst>
      <p:ext uri="{BB962C8B-B14F-4D97-AF65-F5344CB8AC3E}">
        <p14:creationId xmlns:p14="http://schemas.microsoft.com/office/powerpoint/2010/main" val="366053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9078261D-B020-4617-8F1A-A1E01C818734}" type="slidenum">
              <a:rPr lang="en-GB"/>
              <a:pPr>
                <a:defRPr/>
              </a:pPr>
              <a:t>‹#›</a:t>
            </a:fld>
            <a:endParaRPr lang="en-GB"/>
          </a:p>
        </p:txBody>
      </p:sp>
    </p:spTree>
    <p:extLst>
      <p:ext uri="{BB962C8B-B14F-4D97-AF65-F5344CB8AC3E}">
        <p14:creationId xmlns:p14="http://schemas.microsoft.com/office/powerpoint/2010/main" val="23197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544DFB7E-4291-4986-935A-B6E848A166D7}" type="slidenum">
              <a:rPr lang="en-GB"/>
              <a:pPr>
                <a:defRPr/>
              </a:pPr>
              <a:t>‹#›</a:t>
            </a:fld>
            <a:endParaRPr lang="en-GB"/>
          </a:p>
        </p:txBody>
      </p:sp>
    </p:spTree>
    <p:extLst>
      <p:ext uri="{BB962C8B-B14F-4D97-AF65-F5344CB8AC3E}">
        <p14:creationId xmlns:p14="http://schemas.microsoft.com/office/powerpoint/2010/main" val="121068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AF6C7B95-2B0E-441D-8CE6-5BDF3CC41214}" type="slidenum">
              <a:rPr lang="en-GB"/>
              <a:pPr>
                <a:defRPr/>
              </a:pPr>
              <a:t>‹#›</a:t>
            </a:fld>
            <a:endParaRPr lang="en-GB"/>
          </a:p>
        </p:txBody>
      </p:sp>
    </p:spTree>
    <p:extLst>
      <p:ext uri="{BB962C8B-B14F-4D97-AF65-F5344CB8AC3E}">
        <p14:creationId xmlns:p14="http://schemas.microsoft.com/office/powerpoint/2010/main" val="329137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735D465D-3145-485B-B467-65EB92EA3720}" type="slidenum">
              <a:rPr lang="en-GB"/>
              <a:pPr>
                <a:defRPr/>
              </a:pPr>
              <a:t>‹#›</a:t>
            </a:fld>
            <a:endParaRPr lang="en-GB"/>
          </a:p>
        </p:txBody>
      </p:sp>
    </p:spTree>
    <p:extLst>
      <p:ext uri="{BB962C8B-B14F-4D97-AF65-F5344CB8AC3E}">
        <p14:creationId xmlns:p14="http://schemas.microsoft.com/office/powerpoint/2010/main" val="9832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778CAD1D-3166-48B1-A8A2-2E411833A345}" type="slidenum">
              <a:rPr lang="en-GB"/>
              <a:pPr>
                <a:defRPr/>
              </a:pPr>
              <a:t>‹#›</a:t>
            </a:fld>
            <a:endParaRPr lang="en-GB"/>
          </a:p>
        </p:txBody>
      </p:sp>
    </p:spTree>
    <p:extLst>
      <p:ext uri="{BB962C8B-B14F-4D97-AF65-F5344CB8AC3E}">
        <p14:creationId xmlns:p14="http://schemas.microsoft.com/office/powerpoint/2010/main" val="240621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6138C044-1D70-4AF2-8A91-01AC2E2BB181}" type="slidenum">
              <a:rPr lang="en-GB"/>
              <a:pPr>
                <a:defRPr/>
              </a:pPr>
              <a:t>‹#›</a:t>
            </a:fld>
            <a:endParaRPr lang="en-GB"/>
          </a:p>
        </p:txBody>
      </p:sp>
    </p:spTree>
    <p:extLst>
      <p:ext uri="{BB962C8B-B14F-4D97-AF65-F5344CB8AC3E}">
        <p14:creationId xmlns:p14="http://schemas.microsoft.com/office/powerpoint/2010/main" val="37958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D63F17B9-082C-4D7E-B6A6-73DEE07B43E7}" type="slidenum">
              <a:rPr lang="en-GB"/>
              <a:pPr>
                <a:defRPr/>
              </a:pPr>
              <a:t>‹#›</a:t>
            </a:fld>
            <a:endParaRPr lang="en-GB"/>
          </a:p>
        </p:txBody>
      </p:sp>
    </p:spTree>
    <p:extLst>
      <p:ext uri="{BB962C8B-B14F-4D97-AF65-F5344CB8AC3E}">
        <p14:creationId xmlns:p14="http://schemas.microsoft.com/office/powerpoint/2010/main" val="166780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00"/>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MS Gothic" charset="-128"/>
                <a:cs typeface="Arial Unicode MS" charset="0"/>
              </a:defRPr>
            </a:lvl1pPr>
          </a:lstStyle>
          <a:p>
            <a:pPr defTabSz="449263" fontAlgn="base">
              <a:spcBef>
                <a:spcPct val="0"/>
              </a:spcBef>
              <a:spcAft>
                <a:spcPct val="0"/>
              </a:spcAft>
              <a:buClr>
                <a:srgbClr val="000000"/>
              </a:buClr>
              <a:buSzPct val="100000"/>
              <a:defRPr/>
            </a:pPr>
            <a:endParaRPr lang="en-GB"/>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MS Gothic" charset="-128"/>
                <a:cs typeface="Arial Unicode MS" charset="0"/>
              </a:defRPr>
            </a:lvl1pPr>
          </a:lstStyle>
          <a:p>
            <a:pPr defTabSz="449263" fontAlgn="base">
              <a:spcBef>
                <a:spcPct val="0"/>
              </a:spcBef>
              <a:spcAft>
                <a:spcPct val="0"/>
              </a:spcAft>
              <a:buClr>
                <a:srgbClr val="000000"/>
              </a:buClr>
              <a:buSzPct val="100000"/>
              <a:defRPr/>
            </a:pPr>
            <a:endParaRPr lang="en-GB"/>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MS Gothic" charset="-128"/>
                <a:cs typeface="Arial Unicode MS" charset="0"/>
              </a:defRPr>
            </a:lvl1pPr>
          </a:lstStyle>
          <a:p>
            <a:pPr defTabSz="449263" fontAlgn="base">
              <a:spcBef>
                <a:spcPct val="0"/>
              </a:spcBef>
              <a:spcAft>
                <a:spcPct val="0"/>
              </a:spcAft>
              <a:buClr>
                <a:srgbClr val="000000"/>
              </a:buClr>
              <a:buSzPct val="100000"/>
              <a:defRPr/>
            </a:pPr>
            <a:fld id="{9B25E61B-AE00-4745-85D6-2B2BA4BE2ABB}" type="slidenum">
              <a:rPr lang="en-GB"/>
              <a:pPr defTabSz="449263" fontAlgn="base">
                <a:spcBef>
                  <a:spcPct val="0"/>
                </a:spcBef>
                <a:spcAft>
                  <a:spcPct val="0"/>
                </a:spcAft>
                <a:buClr>
                  <a:srgbClr val="000000"/>
                </a:buClr>
                <a:buSzPct val="100000"/>
                <a:defRPr/>
              </a:pPr>
              <a:t>‹#›</a:t>
            </a:fld>
            <a:endParaRPr lang="en-GB"/>
          </a:p>
        </p:txBody>
      </p:sp>
    </p:spTree>
    <p:extLst>
      <p:ext uri="{BB962C8B-B14F-4D97-AF65-F5344CB8AC3E}">
        <p14:creationId xmlns:p14="http://schemas.microsoft.com/office/powerpoint/2010/main" val="3662728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S Gothic" charset="-128"/>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www.gatm.org.uk/geographyatthemovies/other.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atm.org.uk/geographyatthemovies/othe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1"/>
          <p:cNvSpPr>
            <a:spLocks noGrp="1" noChangeArrowheads="1"/>
          </p:cNvSpPr>
          <p:nvPr>
            <p:ph type="title"/>
          </p:nvPr>
        </p:nvSpPr>
        <p:spPr>
          <a:xfrm>
            <a:off x="827088" y="333375"/>
            <a:ext cx="7993062" cy="1439863"/>
          </a:xfrm>
          <a:ln w="57240">
            <a:solidFill>
              <a:srgbClr val="009999"/>
            </a:solidFill>
            <a:miter lim="800000"/>
            <a:headEnd/>
            <a:tailEnd/>
          </a:ln>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smtClean="0">
                <a:solidFill>
                  <a:srgbClr val="BBE0E3"/>
                </a:solidFill>
              </a:rPr>
              <a:t>What is the link between Geography and Sport?</a:t>
            </a:r>
          </a:p>
        </p:txBody>
      </p:sp>
      <p:sp>
        <p:nvSpPr>
          <p:cNvPr id="223235" name="Rectangle 2"/>
          <p:cNvSpPr>
            <a:spLocks noGrp="1" noChangeArrowheads="1"/>
          </p:cNvSpPr>
          <p:nvPr>
            <p:ph type="subTitle" idx="4294967295"/>
          </p:nvPr>
        </p:nvSpPr>
        <p:spPr>
          <a:xfrm>
            <a:off x="1476374" y="2636838"/>
            <a:ext cx="7128073" cy="3312442"/>
          </a:xfrm>
          <a:ln w="60480">
            <a:solidFill>
              <a:srgbClr val="009999"/>
            </a:solidFill>
            <a:miter lim="800000"/>
            <a:headEnd/>
            <a:tailEnd/>
          </a:ln>
        </p:spPr>
        <p:txBody>
          <a:bodyPr/>
          <a:lstStyle/>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BBE0E3"/>
                </a:solidFill>
              </a:rPr>
              <a:t>Learning outcome: -</a:t>
            </a:r>
          </a:p>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smtClean="0">
              <a:solidFill>
                <a:srgbClr val="BBE0E3"/>
              </a:solidFill>
            </a:endParaRPr>
          </a:p>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BBE0E3"/>
                </a:solidFill>
              </a:rPr>
              <a:t>Students will be able to explain the link between geography and </a:t>
            </a:r>
            <a:r>
              <a:rPr lang="en-GB" dirty="0" smtClean="0">
                <a:solidFill>
                  <a:srgbClr val="BBE0E3"/>
                </a:solidFill>
              </a:rPr>
              <a:t>sport.</a:t>
            </a:r>
          </a:p>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BBE0E3"/>
                </a:solidFill>
              </a:rPr>
              <a:t>Globalisation and football.</a:t>
            </a:r>
            <a:endParaRPr lang="en-GB" dirty="0">
              <a:solidFill>
                <a:srgbClr val="BBE0E3"/>
              </a:solidFill>
            </a:endParaRPr>
          </a:p>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smtClean="0">
              <a:solidFill>
                <a:srgbClr val="BBE0E3"/>
              </a:solidFill>
            </a:endParaRPr>
          </a:p>
          <a:p>
            <a:pPr marL="0" indent="0"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smtClean="0">
              <a:solidFill>
                <a:srgbClr val="BBE0E3"/>
              </a:solidFill>
            </a:endParaRPr>
          </a:p>
        </p:txBody>
      </p:sp>
    </p:spTree>
    <p:extLst>
      <p:ext uri="{BB962C8B-B14F-4D97-AF65-F5344CB8AC3E}">
        <p14:creationId xmlns:p14="http://schemas.microsoft.com/office/powerpoint/2010/main" val="9594634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2701925" cy="1947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5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7675" y="188913"/>
            <a:ext cx="3003550" cy="2252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6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188913"/>
            <a:ext cx="2825750" cy="22463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61"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2349500"/>
            <a:ext cx="2625725" cy="40878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62"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565400"/>
            <a:ext cx="2922587" cy="3900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63"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59563" y="2492375"/>
            <a:ext cx="1751012" cy="1873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4264"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84888" y="4581525"/>
            <a:ext cx="2841625" cy="1854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Text Box 8"/>
          <p:cNvSpPr txBox="1">
            <a:spLocks noChangeArrowheads="1"/>
          </p:cNvSpPr>
          <p:nvPr/>
        </p:nvSpPr>
        <p:spPr bwMode="auto">
          <a:xfrm>
            <a:off x="1619250" y="1628775"/>
            <a:ext cx="5976938" cy="1962150"/>
          </a:xfrm>
          <a:prstGeom prst="rect">
            <a:avLst/>
          </a:prstGeom>
          <a:solidFill>
            <a:srgbClr val="333300"/>
          </a:solidFill>
          <a:ln w="57240">
            <a:solidFill>
              <a:srgbClr val="0099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algn="ctr" defTabSz="449263" eaLnBrk="1" fontAlgn="base" hangingPunct="1">
              <a:spcBef>
                <a:spcPts val="1500"/>
              </a:spcBef>
              <a:spcAft>
                <a:spcPct val="0"/>
              </a:spcAft>
              <a:buClr>
                <a:srgbClr val="000000"/>
              </a:buClr>
              <a:buSzPct val="100000"/>
              <a:buFont typeface="Times New Roman" pitchFamily="18" charset="0"/>
              <a:buNone/>
            </a:pPr>
            <a:r>
              <a:rPr lang="en-GB" sz="2400" u="sng">
                <a:solidFill>
                  <a:srgbClr val="BBE0E3"/>
                </a:solidFill>
              </a:rPr>
              <a:t>Starter</a:t>
            </a:r>
          </a:p>
          <a:p>
            <a:pPr algn="ctr" defTabSz="449263" eaLnBrk="1" fontAlgn="base" hangingPunct="1">
              <a:spcBef>
                <a:spcPts val="1750"/>
              </a:spcBef>
              <a:spcAft>
                <a:spcPct val="0"/>
              </a:spcAft>
              <a:buClr>
                <a:srgbClr val="000000"/>
              </a:buClr>
              <a:buSzPct val="100000"/>
              <a:buFont typeface="Times New Roman" pitchFamily="18" charset="0"/>
              <a:buNone/>
            </a:pPr>
            <a:r>
              <a:rPr lang="en-GB" sz="2800">
                <a:solidFill>
                  <a:srgbClr val="BBE0E3"/>
                </a:solidFill>
              </a:rPr>
              <a:t>For each photo, describe how a cold, wet, windy day would affect each sport.</a:t>
            </a:r>
          </a:p>
        </p:txBody>
      </p:sp>
    </p:spTree>
    <p:extLst>
      <p:ext uri="{BB962C8B-B14F-4D97-AF65-F5344CB8AC3E}">
        <p14:creationId xmlns:p14="http://schemas.microsoft.com/office/powerpoint/2010/main" val="346325001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104"/>
                                        </p:tgtEl>
                                        <p:attrNameLst>
                                          <p:attrName>style.visibility</p:attrName>
                                        </p:attrNameLst>
                                      </p:cBhvr>
                                      <p:to>
                                        <p:strVal val="visible"/>
                                      </p:to>
                                    </p:set>
                                    <p:animEffect transition="in" filter="blinds(horizontal)">
                                      <p:cBhvr additive="repl">
                                        <p:cTn id="7" dur="500"/>
                                        <p:tgtEl>
                                          <p:spTgt spid="4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additive="repl">
                                        <p:cTn id="11" dur="500"/>
                                        <p:tgtEl>
                                          <p:spTgt spid="4104"/>
                                        </p:tgtEl>
                                      </p:cBhvr>
                                    </p:animEffect>
                                    <p:set>
                                      <p:cBhvr additive="repl">
                                        <p:cTn id="12" dur="1" fill="hold">
                                          <p:stCondLst>
                                            <p:cond delay="0"/>
                                          </p:stCondLst>
                                        </p:cTn>
                                        <p:tgtEl>
                                          <p:spTgt spid="41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2701925" cy="1947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7675" y="188913"/>
            <a:ext cx="3003550" cy="2252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188913"/>
            <a:ext cx="2825750" cy="22463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2349500"/>
            <a:ext cx="2625725" cy="40878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6"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565400"/>
            <a:ext cx="2922587" cy="3900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7"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59563" y="2492375"/>
            <a:ext cx="1751012" cy="1873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288"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84888" y="4581525"/>
            <a:ext cx="2841625" cy="1854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8" name="Text Box 8"/>
          <p:cNvSpPr txBox="1">
            <a:spLocks noChangeArrowheads="1"/>
          </p:cNvSpPr>
          <p:nvPr/>
        </p:nvSpPr>
        <p:spPr bwMode="auto">
          <a:xfrm>
            <a:off x="1692275" y="908050"/>
            <a:ext cx="5976938" cy="3951288"/>
          </a:xfrm>
          <a:prstGeom prst="rect">
            <a:avLst/>
          </a:prstGeom>
          <a:solidFill>
            <a:srgbClr val="333300"/>
          </a:solidFill>
          <a:ln w="57240">
            <a:solidFill>
              <a:srgbClr val="0099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algn="ctr" defTabSz="449263" eaLnBrk="1" fontAlgn="base" hangingPunct="1">
              <a:spcBef>
                <a:spcPts val="1750"/>
              </a:spcBef>
              <a:spcAft>
                <a:spcPct val="0"/>
              </a:spcAft>
              <a:buClr>
                <a:srgbClr val="000000"/>
              </a:buClr>
              <a:buSzPct val="100000"/>
              <a:buFont typeface="Times New Roman" pitchFamily="18" charset="0"/>
              <a:buNone/>
            </a:pPr>
            <a:r>
              <a:rPr lang="en-GB" sz="2800">
                <a:solidFill>
                  <a:srgbClr val="BBE0E3"/>
                </a:solidFill>
              </a:rPr>
              <a:t>For each sport explain which ones require special facilities (built by humans) and which require the natural environment.</a:t>
            </a:r>
          </a:p>
          <a:p>
            <a:pPr algn="ctr" defTabSz="449263" eaLnBrk="1" fontAlgn="base" hangingPunct="1">
              <a:spcBef>
                <a:spcPts val="1750"/>
              </a:spcBef>
              <a:spcAft>
                <a:spcPct val="0"/>
              </a:spcAft>
              <a:buClr>
                <a:srgbClr val="000000"/>
              </a:buClr>
              <a:buSzPct val="100000"/>
              <a:buFont typeface="Times New Roman" pitchFamily="18" charset="0"/>
              <a:buNone/>
            </a:pPr>
            <a:endParaRPr lang="en-GB" sz="2800">
              <a:solidFill>
                <a:srgbClr val="BBE0E3"/>
              </a:solidFill>
            </a:endParaRPr>
          </a:p>
          <a:p>
            <a:pPr algn="ctr" defTabSz="449263" eaLnBrk="1" fontAlgn="base" hangingPunct="1">
              <a:spcBef>
                <a:spcPts val="1750"/>
              </a:spcBef>
              <a:spcAft>
                <a:spcPct val="0"/>
              </a:spcAft>
              <a:buClr>
                <a:srgbClr val="000000"/>
              </a:buClr>
              <a:buSzPct val="100000"/>
              <a:buFont typeface="Times New Roman" pitchFamily="18" charset="0"/>
              <a:buNone/>
            </a:pPr>
            <a:r>
              <a:rPr lang="en-GB" sz="2800">
                <a:solidFill>
                  <a:srgbClr val="BBE0E3"/>
                </a:solidFill>
              </a:rPr>
              <a:t>Which sports are mainly </a:t>
            </a:r>
            <a:r>
              <a:rPr lang="en-GB" sz="2800" u="sng">
                <a:solidFill>
                  <a:srgbClr val="BBE0E3"/>
                </a:solidFill>
              </a:rPr>
              <a:t>Rural</a:t>
            </a:r>
            <a:r>
              <a:rPr lang="en-GB" sz="2800">
                <a:solidFill>
                  <a:srgbClr val="BBE0E3"/>
                </a:solidFill>
              </a:rPr>
              <a:t> activities and which are mainly </a:t>
            </a:r>
            <a:r>
              <a:rPr lang="en-GB" sz="2800" u="sng">
                <a:solidFill>
                  <a:srgbClr val="BBE0E3"/>
                </a:solidFill>
              </a:rPr>
              <a:t>Urban</a:t>
            </a:r>
            <a:r>
              <a:rPr lang="en-GB" sz="2800">
                <a:solidFill>
                  <a:srgbClr val="BBE0E3"/>
                </a:solidFill>
              </a:rPr>
              <a:t>?</a:t>
            </a:r>
          </a:p>
        </p:txBody>
      </p:sp>
    </p:spTree>
    <p:extLst>
      <p:ext uri="{BB962C8B-B14F-4D97-AF65-F5344CB8AC3E}">
        <p14:creationId xmlns:p14="http://schemas.microsoft.com/office/powerpoint/2010/main" val="297069274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5128"/>
                                        </p:tgtEl>
                                        <p:attrNameLst>
                                          <p:attrName>style.visibility</p:attrName>
                                        </p:attrNameLst>
                                      </p:cBhvr>
                                      <p:to>
                                        <p:strVal val="visible"/>
                                      </p:to>
                                    </p:set>
                                    <p:animEffect transition="in" filter="blinds(horizontal)">
                                      <p:cBhvr additive="repl">
                                        <p:cTn id="7" dur="500"/>
                                        <p:tgtEl>
                                          <p:spTgt spid="5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additive="repl">
                                        <p:cTn id="11" dur="500"/>
                                        <p:tgtEl>
                                          <p:spTgt spid="5128"/>
                                        </p:tgtEl>
                                      </p:cBhvr>
                                    </p:animEffect>
                                    <p:set>
                                      <p:cBhvr additive="repl">
                                        <p:cTn id="12" dur="1" fill="hold">
                                          <p:stCondLst>
                                            <p:cond delay="0"/>
                                          </p:stCondLst>
                                        </p:cTn>
                                        <p:tgtEl>
                                          <p:spTgt spid="51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
          <p:cNvSpPr>
            <a:spLocks noGrp="1" noChangeArrowheads="1"/>
          </p:cNvSpPr>
          <p:nvPr>
            <p:ph type="title"/>
          </p:nvPr>
        </p:nvSpPr>
        <p:spPr>
          <a:xfrm>
            <a:off x="457200" y="273050"/>
            <a:ext cx="8229600" cy="1236663"/>
          </a:xfrm>
        </p:spPr>
        <p:txBody>
          <a:bodyPr/>
          <a:lstStyle/>
          <a:p>
            <a:pPr eaLnBrk="1" hangingPunct="1"/>
            <a:endParaRPr lang="en-US" smtClean="0"/>
          </a:p>
        </p:txBody>
      </p:sp>
      <p:sp>
        <p:nvSpPr>
          <p:cNvPr id="226307" name="Rectangle 2"/>
          <p:cNvSpPr>
            <a:spLocks noGrp="1" noChangeArrowheads="1"/>
          </p:cNvSpPr>
          <p:nvPr>
            <p:ph type="body" idx="1"/>
          </p:nvPr>
        </p:nvSpPr>
        <p:spPr>
          <a:xfrm>
            <a:off x="457200" y="1600200"/>
            <a:ext cx="8229600" cy="4619625"/>
          </a:xfrm>
        </p:spPr>
        <p:txBody>
          <a:bodyPr/>
          <a:lstStyle/>
          <a:p>
            <a:pPr eaLnBrk="1" hangingPunct="1"/>
            <a:endParaRPr lang="en-US" smtClean="0"/>
          </a:p>
        </p:txBody>
      </p:sp>
      <p:pic>
        <p:nvPicPr>
          <p:cNvPr id="2263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6038"/>
            <a:ext cx="2943225" cy="3619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0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04813"/>
            <a:ext cx="3810000" cy="2879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695700"/>
            <a:ext cx="3952875" cy="3162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284538"/>
            <a:ext cx="3176588" cy="35734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213" y="0"/>
            <a:ext cx="3211512" cy="37893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3"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53113" y="3284538"/>
            <a:ext cx="3290887" cy="35734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6314" name="Text Box 9"/>
          <p:cNvSpPr txBox="1">
            <a:spLocks noChangeArrowheads="1"/>
          </p:cNvSpPr>
          <p:nvPr/>
        </p:nvSpPr>
        <p:spPr bwMode="auto">
          <a:xfrm>
            <a:off x="0" y="1844675"/>
            <a:ext cx="4752975" cy="1922463"/>
          </a:xfrm>
          <a:prstGeom prst="rect">
            <a:avLst/>
          </a:prstGeom>
          <a:solidFill>
            <a:srgbClr val="00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defTabSz="449263" eaLnBrk="1" fontAlgn="base" hangingPunct="1">
              <a:spcBef>
                <a:spcPts val="2500"/>
              </a:spcBef>
              <a:spcAft>
                <a:spcPct val="0"/>
              </a:spcAft>
              <a:buClr>
                <a:srgbClr val="000000"/>
              </a:buClr>
              <a:buSzPct val="100000"/>
              <a:buFont typeface="Times New Roman" pitchFamily="18" charset="0"/>
              <a:buNone/>
            </a:pPr>
            <a:r>
              <a:rPr lang="en-GB" sz="4000">
                <a:solidFill>
                  <a:srgbClr val="FFFF00"/>
                </a:solidFill>
              </a:rPr>
              <a:t>National sports: list countries and their national sports</a:t>
            </a:r>
          </a:p>
        </p:txBody>
      </p:sp>
    </p:spTree>
    <p:extLst>
      <p:ext uri="{BB962C8B-B14F-4D97-AF65-F5344CB8AC3E}">
        <p14:creationId xmlns:p14="http://schemas.microsoft.com/office/powerpoint/2010/main" val="4111141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1"/>
          <p:cNvSpPr>
            <a:spLocks noGrp="1" noChangeArrowheads="1"/>
          </p:cNvSpPr>
          <p:nvPr>
            <p:ph type="title"/>
          </p:nvPr>
        </p:nvSpPr>
        <p:spPr>
          <a:xfrm>
            <a:off x="457200" y="239713"/>
            <a:ext cx="8218488" cy="703262"/>
          </a:xfrm>
          <a:ln w="50760">
            <a:solidFill>
              <a:srgbClr val="009999"/>
            </a:solidFill>
            <a:miter lim="800000"/>
            <a:headEnd/>
            <a:tailEnd/>
          </a:ln>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solidFill>
                  <a:srgbClr val="009999"/>
                </a:solidFill>
                <a:hlinkClick r:id="rId3"/>
              </a:rPr>
              <a:t>‘The Beautiful Game’</a:t>
            </a:r>
          </a:p>
        </p:txBody>
      </p:sp>
      <p:sp>
        <p:nvSpPr>
          <p:cNvPr id="227331" name="Rectangle 2"/>
          <p:cNvSpPr>
            <a:spLocks noGrp="1" noChangeArrowheads="1"/>
          </p:cNvSpPr>
          <p:nvPr>
            <p:ph type="body" idx="1"/>
          </p:nvPr>
        </p:nvSpPr>
        <p:spPr>
          <a:xfrm>
            <a:off x="468313" y="1268413"/>
            <a:ext cx="8229600" cy="4103687"/>
          </a:xfrm>
          <a:ln w="47520">
            <a:solidFill>
              <a:srgbClr val="009999"/>
            </a:solidFill>
            <a:miter lim="800000"/>
            <a:headEnd/>
            <a:tailEnd/>
          </a:ln>
        </p:spPr>
        <p:txBody>
          <a:bodyPr/>
          <a:lstStyle/>
          <a:p>
            <a:pPr marL="341313" indent="-341313" eaLnBrk="1" hangingPunct="1">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BBE0E3"/>
                </a:solidFill>
              </a:rPr>
              <a:t>Why do so many people love football?</a:t>
            </a:r>
          </a:p>
          <a:p>
            <a:pPr marL="341313" indent="-341313" eaLnBrk="1" hangingPunct="1">
              <a:buClr>
                <a:srgbClr val="BBE0E3"/>
              </a:buCl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rgbClr val="BBE0E3"/>
              </a:solidFill>
            </a:endParaRPr>
          </a:p>
          <a:p>
            <a:pPr marL="341313" indent="-341313" eaLnBrk="1" hangingPunct="1">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BBE0E3"/>
                </a:solidFill>
              </a:rPr>
              <a:t>Which countries/continents are represented in this film?</a:t>
            </a:r>
          </a:p>
          <a:p>
            <a:pPr marL="341313" indent="-341313" eaLnBrk="1" hangingPunct="1">
              <a:buClr>
                <a:srgbClr val="BBE0E3"/>
              </a:buCl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rgbClr val="BBE0E3"/>
              </a:solidFill>
            </a:endParaRPr>
          </a:p>
          <a:p>
            <a:pPr marL="341313" indent="-341313" eaLnBrk="1" hangingPunct="1">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BBE0E3"/>
                </a:solidFill>
              </a:rPr>
              <a:t>What is the link between globalisation and football?</a:t>
            </a:r>
          </a:p>
        </p:txBody>
      </p:sp>
      <p:sp>
        <p:nvSpPr>
          <p:cNvPr id="227332" name="TextBox 1"/>
          <p:cNvSpPr txBox="1">
            <a:spLocks noChangeArrowheads="1"/>
          </p:cNvSpPr>
          <p:nvPr/>
        </p:nvSpPr>
        <p:spPr bwMode="auto">
          <a:xfrm>
            <a:off x="1187450" y="5805488"/>
            <a:ext cx="5688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fontAlgn="base">
              <a:spcBef>
                <a:spcPct val="0"/>
              </a:spcBef>
              <a:spcAft>
                <a:spcPct val="0"/>
              </a:spcAft>
              <a:buClr>
                <a:srgbClr val="000000"/>
              </a:buClr>
              <a:buSzPct val="100000"/>
              <a:buFont typeface="Times New Roman" pitchFamily="18" charset="0"/>
              <a:buNone/>
            </a:pPr>
            <a:r>
              <a:rPr lang="en-GB" dirty="0">
                <a:solidFill>
                  <a:srgbClr val="FFFFFF"/>
                </a:solidFill>
              </a:rPr>
              <a:t>http://www.youtube.com/watch?v=1IxK3-GzFbA</a:t>
            </a:r>
            <a:endParaRPr lang="en-GB" dirty="0">
              <a:solidFill>
                <a:srgbClr val="FFFFFF"/>
              </a:solidFill>
            </a:endParaRPr>
          </a:p>
        </p:txBody>
      </p:sp>
    </p:spTree>
    <p:extLst>
      <p:ext uri="{BB962C8B-B14F-4D97-AF65-F5344CB8AC3E}">
        <p14:creationId xmlns:p14="http://schemas.microsoft.com/office/powerpoint/2010/main" val="2123303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
          <p:cNvSpPr>
            <a:spLocks noGrp="1" noChangeArrowheads="1"/>
          </p:cNvSpPr>
          <p:nvPr>
            <p:ph type="title"/>
          </p:nvPr>
        </p:nvSpPr>
        <p:spPr>
          <a:xfrm>
            <a:off x="457200" y="239713"/>
            <a:ext cx="8218488" cy="703262"/>
          </a:xfrm>
          <a:ln w="50760">
            <a:solidFill>
              <a:srgbClr val="009999"/>
            </a:solidFill>
            <a:miter lim="800000"/>
            <a:headEnd/>
            <a:tailEnd/>
          </a:ln>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solidFill>
                  <a:srgbClr val="009999"/>
                </a:solidFill>
                <a:hlinkClick r:id="rId3"/>
              </a:rPr>
              <a:t>‘The football </a:t>
            </a:r>
            <a:r>
              <a:rPr lang="en-GB" sz="4000" dirty="0" smtClean="0">
                <a:solidFill>
                  <a:srgbClr val="009999"/>
                </a:solidFill>
                <a:hlinkClick r:id="rId3"/>
              </a:rPr>
              <a:t>shirt</a:t>
            </a:r>
            <a:endParaRPr lang="en-GB" sz="4000" dirty="0" smtClean="0">
              <a:solidFill>
                <a:srgbClr val="009999"/>
              </a:solidFill>
              <a:hlinkClick r:id="rId3"/>
            </a:endParaRPr>
          </a:p>
        </p:txBody>
      </p:sp>
      <p:sp>
        <p:nvSpPr>
          <p:cNvPr id="228355" name="Rectangle 2"/>
          <p:cNvSpPr>
            <a:spLocks noGrp="1" noChangeArrowheads="1"/>
          </p:cNvSpPr>
          <p:nvPr>
            <p:ph type="body" idx="1"/>
          </p:nvPr>
        </p:nvSpPr>
        <p:spPr>
          <a:xfrm>
            <a:off x="468313" y="1268413"/>
            <a:ext cx="8229600" cy="4392612"/>
          </a:xfrm>
          <a:ln w="47520">
            <a:solidFill>
              <a:srgbClr val="009999"/>
            </a:solidFill>
            <a:miter lim="800000"/>
            <a:headEnd/>
            <a:tailEnd/>
          </a:ln>
        </p:spPr>
        <p:txBody>
          <a:bodyPr/>
          <a:lstStyle/>
          <a:p>
            <a:pPr marL="341313" indent="-341313" eaLnBrk="1" hangingPunct="1">
              <a:spcBef>
                <a:spcPts val="700"/>
              </a:spcBef>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BBE0E3"/>
                </a:solidFill>
              </a:rPr>
              <a:t>Make a list of the issues surrounding football shirts</a:t>
            </a:r>
            <a:r>
              <a:rPr lang="en-GB" sz="2800" dirty="0" smtClean="0">
                <a:solidFill>
                  <a:srgbClr val="BBE0E3"/>
                </a:solidFill>
              </a:rPr>
              <a:t>.</a:t>
            </a:r>
          </a:p>
          <a:p>
            <a:pPr marL="341313" indent="-341313" eaLnBrk="1" hangingPunct="1">
              <a:spcBef>
                <a:spcPts val="700"/>
              </a:spcBef>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solidFill>
                <a:srgbClr val="BBE0E3"/>
              </a:solidFill>
            </a:endParaRPr>
          </a:p>
          <a:p>
            <a:pPr marL="341313" indent="-341313" eaLnBrk="1" hangingPunct="1">
              <a:spcBef>
                <a:spcPts val="700"/>
              </a:spcBef>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BBE0E3"/>
                </a:solidFill>
              </a:rPr>
              <a:t>Why </a:t>
            </a:r>
            <a:r>
              <a:rPr lang="en-GB" sz="2800" dirty="0" smtClean="0">
                <a:solidFill>
                  <a:srgbClr val="BBE0E3"/>
                </a:solidFill>
              </a:rPr>
              <a:t>is recycling</a:t>
            </a:r>
            <a:r>
              <a:rPr lang="en-GB" sz="2800" dirty="0" smtClean="0">
                <a:solidFill>
                  <a:srgbClr val="BBE0E3"/>
                </a:solidFill>
              </a:rPr>
              <a:t> </a:t>
            </a:r>
            <a:r>
              <a:rPr lang="en-GB" sz="2800" dirty="0" smtClean="0">
                <a:solidFill>
                  <a:srgbClr val="BBE0E3"/>
                </a:solidFill>
              </a:rPr>
              <a:t>shown in the film</a:t>
            </a:r>
            <a:r>
              <a:rPr lang="en-GB" sz="2800" dirty="0" smtClean="0">
                <a:solidFill>
                  <a:srgbClr val="BBE0E3"/>
                </a:solidFill>
              </a:rPr>
              <a:t>?</a:t>
            </a:r>
            <a:endParaRPr lang="en-GB" sz="2800" dirty="0" smtClean="0">
              <a:solidFill>
                <a:srgbClr val="BBE0E3"/>
              </a:solidFill>
            </a:endParaRPr>
          </a:p>
          <a:p>
            <a:pPr marL="341313" indent="-341313" eaLnBrk="1" hangingPunct="1">
              <a:spcBef>
                <a:spcPts val="700"/>
              </a:spcBef>
              <a:buClr>
                <a:srgbClr val="BBE0E3"/>
              </a:buCl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solidFill>
                <a:srgbClr val="BBE0E3"/>
              </a:solidFill>
            </a:endParaRPr>
          </a:p>
          <a:p>
            <a:pPr marL="341313" indent="-341313" eaLnBrk="1" hangingPunct="1">
              <a:spcBef>
                <a:spcPts val="700"/>
              </a:spcBef>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BBE0E3"/>
                </a:solidFill>
              </a:rPr>
              <a:t>What is sweatshop labour</a:t>
            </a:r>
            <a:r>
              <a:rPr lang="en-GB" sz="2800" dirty="0" smtClean="0">
                <a:solidFill>
                  <a:srgbClr val="BBE0E3"/>
                </a:solidFill>
              </a:rPr>
              <a:t>?</a:t>
            </a:r>
            <a:endParaRPr lang="en-GB" sz="2800" dirty="0" smtClean="0">
              <a:solidFill>
                <a:srgbClr val="BBE0E3"/>
              </a:solidFill>
            </a:endParaRPr>
          </a:p>
          <a:p>
            <a:pPr marL="341313" indent="-341313" eaLnBrk="1" hangingPunct="1">
              <a:spcBef>
                <a:spcPts val="700"/>
              </a:spcBef>
              <a:buClr>
                <a:srgbClr val="BBE0E3"/>
              </a:buCl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solidFill>
                <a:srgbClr val="BBE0E3"/>
              </a:solidFill>
            </a:endParaRPr>
          </a:p>
          <a:p>
            <a:pPr marL="341313" indent="-341313" eaLnBrk="1" hangingPunct="1">
              <a:spcBef>
                <a:spcPts val="700"/>
              </a:spcBef>
              <a:buClr>
                <a:srgbClr val="BBE0E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BBE0E3"/>
                </a:solidFill>
              </a:rPr>
              <a:t>What </a:t>
            </a:r>
            <a:r>
              <a:rPr lang="en-GB" sz="2800" dirty="0" smtClean="0">
                <a:solidFill>
                  <a:srgbClr val="BBE0E3"/>
                </a:solidFill>
              </a:rPr>
              <a:t>do the slogans mean to you?</a:t>
            </a:r>
            <a:endParaRPr lang="en-GB" sz="2800" dirty="0" smtClean="0">
              <a:solidFill>
                <a:srgbClr val="BBE0E3"/>
              </a:solidFill>
            </a:endParaRPr>
          </a:p>
        </p:txBody>
      </p:sp>
      <p:sp>
        <p:nvSpPr>
          <p:cNvPr id="2" name="Прямоугольник 1"/>
          <p:cNvSpPr/>
          <p:nvPr/>
        </p:nvSpPr>
        <p:spPr>
          <a:xfrm>
            <a:off x="186016" y="5805263"/>
            <a:ext cx="4248472" cy="646331"/>
          </a:xfrm>
          <a:prstGeom prst="rect">
            <a:avLst/>
          </a:prstGeom>
        </p:spPr>
        <p:txBody>
          <a:bodyPr wrap="square">
            <a:spAutoFit/>
          </a:bodyPr>
          <a:lstStyle/>
          <a:p>
            <a:r>
              <a:rPr lang="en-US" dirty="0"/>
              <a:t>http://www.youtube.com/watch?v=wEKFJWdJ5jg</a:t>
            </a:r>
            <a:endParaRPr lang="ru-RU" dirty="0"/>
          </a:p>
        </p:txBody>
      </p:sp>
      <p:sp>
        <p:nvSpPr>
          <p:cNvPr id="3" name="Прямоугольник 2"/>
          <p:cNvSpPr/>
          <p:nvPr/>
        </p:nvSpPr>
        <p:spPr>
          <a:xfrm>
            <a:off x="4788024" y="5666764"/>
            <a:ext cx="4572000" cy="923330"/>
          </a:xfrm>
          <a:prstGeom prst="rect">
            <a:avLst/>
          </a:prstGeom>
        </p:spPr>
        <p:txBody>
          <a:bodyPr>
            <a:spAutoFit/>
          </a:bodyPr>
          <a:lstStyle/>
          <a:p>
            <a:r>
              <a:rPr lang="en-US" dirty="0"/>
              <a:t>http://www.youtube.com/watch?v=xVuScVCF1Ws&amp;list=PLYPXy8RtvlJ-L1CK17_Pfr2D9kRyqP1LT&amp;index=5</a:t>
            </a:r>
            <a:endParaRPr lang="ru-RU" dirty="0"/>
          </a:p>
        </p:txBody>
      </p:sp>
    </p:spTree>
    <p:extLst>
      <p:ext uri="{BB962C8B-B14F-4D97-AF65-F5344CB8AC3E}">
        <p14:creationId xmlns:p14="http://schemas.microsoft.com/office/powerpoint/2010/main" val="15079489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1"/>
          <p:cNvSpPr>
            <a:spLocks noGrp="1" noChangeArrowheads="1"/>
          </p:cNvSpPr>
          <p:nvPr>
            <p:ph type="title"/>
          </p:nvPr>
        </p:nvSpPr>
        <p:spPr>
          <a:xfrm>
            <a:off x="457200" y="274638"/>
            <a:ext cx="8291513" cy="922337"/>
          </a:xfrm>
          <a:ln w="47520">
            <a:solidFill>
              <a:srgbClr val="009999"/>
            </a:solidFill>
            <a:miter lim="800000"/>
            <a:headEnd/>
            <a:tailEnd/>
          </a:ln>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solidFill>
                  <a:srgbClr val="BBE0E3"/>
                </a:solidFill>
              </a:rPr>
              <a:t>Task</a:t>
            </a:r>
            <a:endParaRPr lang="en-GB" sz="4000" dirty="0" smtClean="0">
              <a:solidFill>
                <a:srgbClr val="BBE0E3"/>
              </a:solidFill>
            </a:endParaRPr>
          </a:p>
        </p:txBody>
      </p:sp>
      <p:sp>
        <p:nvSpPr>
          <p:cNvPr id="229379" name="Rectangle 2"/>
          <p:cNvSpPr>
            <a:spLocks noGrp="1" noChangeArrowheads="1"/>
          </p:cNvSpPr>
          <p:nvPr>
            <p:ph type="body" idx="1"/>
          </p:nvPr>
        </p:nvSpPr>
        <p:spPr>
          <a:xfrm>
            <a:off x="457200" y="1600200"/>
            <a:ext cx="8229600" cy="4619625"/>
          </a:xfrm>
        </p:spPr>
        <p:txBody>
          <a:bodyPr/>
          <a:lstStyle/>
          <a:p>
            <a:pPr eaLnBrk="1" hangingPunct="1"/>
            <a:r>
              <a:rPr lang="en-GB" dirty="0">
                <a:solidFill>
                  <a:srgbClr val="BBE0E3"/>
                </a:solidFill>
              </a:rPr>
              <a:t>Design your own propaganda message on your </a:t>
            </a:r>
            <a:r>
              <a:rPr lang="en-GB" dirty="0" smtClean="0">
                <a:solidFill>
                  <a:srgbClr val="BBE0E3"/>
                </a:solidFill>
              </a:rPr>
              <a:t>football shirt with the intention to end sweatshops.</a:t>
            </a:r>
          </a:p>
          <a:p>
            <a:pPr eaLnBrk="1" hangingPunct="1"/>
            <a:endParaRPr lang="en-GB" dirty="0">
              <a:solidFill>
                <a:srgbClr val="BBE0E3"/>
              </a:solidFill>
            </a:endParaRPr>
          </a:p>
          <a:p>
            <a:pPr eaLnBrk="1" hangingPunct="1"/>
            <a:r>
              <a:rPr lang="en-GB" dirty="0" smtClean="0">
                <a:solidFill>
                  <a:srgbClr val="BBE0E3"/>
                </a:solidFill>
              </a:rPr>
              <a:t>Write a supporting paragraph for your T-Shirt that explains some links between football and globalisation.</a:t>
            </a:r>
          </a:p>
          <a:p>
            <a:pPr eaLnBrk="1" hangingPunct="1"/>
            <a:r>
              <a:rPr lang="en-GB" sz="2000" b="1" u="sng" dirty="0" smtClean="0">
                <a:solidFill>
                  <a:srgbClr val="BBE0E3"/>
                </a:solidFill>
              </a:rPr>
              <a:t>HELP:</a:t>
            </a:r>
            <a:r>
              <a:rPr lang="en-GB" sz="2000" dirty="0" smtClean="0">
                <a:solidFill>
                  <a:srgbClr val="BBE0E3"/>
                </a:solidFill>
              </a:rPr>
              <a:t> Football is a global sport because …. For example, the game has become part of the culture in (list some countries).  Reasons for this could be ………….  Unfortunately there are some negative sides to football such as …………..  </a:t>
            </a:r>
          </a:p>
        </p:txBody>
      </p:sp>
    </p:spTree>
    <p:extLst>
      <p:ext uri="{BB962C8B-B14F-4D97-AF65-F5344CB8AC3E}">
        <p14:creationId xmlns:p14="http://schemas.microsoft.com/office/powerpoint/2010/main" val="6744565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414</Words>
  <Application>Microsoft Office PowerPoint</Application>
  <PresentationFormat>Экран (4:3)</PresentationFormat>
  <Paragraphs>45</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What is the link between Geography and Sport?</vt:lpstr>
      <vt:lpstr>Презентация PowerPoint</vt:lpstr>
      <vt:lpstr>Презентация PowerPoint</vt:lpstr>
      <vt:lpstr>Презентация PowerPoint</vt:lpstr>
      <vt:lpstr>‘The Beautiful Game’</vt:lpstr>
      <vt:lpstr>‘The football shirt</vt:lpstr>
      <vt:lpstr>Task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link between Geography and Sport?</dc:title>
  <dc:creator>Jennifer Wood</dc:creator>
  <cp:lastModifiedBy>Jennifer Wood</cp:lastModifiedBy>
  <cp:revision>5</cp:revision>
  <dcterms:created xsi:type="dcterms:W3CDTF">2014-02-17T04:30:31Z</dcterms:created>
  <dcterms:modified xsi:type="dcterms:W3CDTF">2014-02-17T09:51:38Z</dcterms:modified>
</cp:coreProperties>
</file>