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99" r:id="rId3"/>
  </p:sldMasterIdLst>
  <p:notesMasterIdLst>
    <p:notesMasterId r:id="rId25"/>
  </p:notesMasterIdLst>
  <p:sldIdLst>
    <p:sldId id="275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80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99337-6D99-4947-A6FC-B518AE48048D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A903D-7D74-477A-8B0B-128631CBA7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089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76432" indent="-29862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94510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72315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50119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7923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05726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83530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1335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4014725-CF37-482D-9CB8-ED363CAAFDC7}" type="slidenum">
              <a:rPr lang="en-GB">
                <a:solidFill>
                  <a:prstClr val="black"/>
                </a:solidFill>
              </a:rPr>
              <a:pPr eaLnBrk="1" hangingPunct="1"/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76432" indent="-29862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94510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72315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50119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7923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05726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83530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1335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0FEA3E5-6E86-482D-BE35-8CDB05859EC6}" type="slidenum">
              <a:rPr lang="en-GB">
                <a:solidFill>
                  <a:prstClr val="black"/>
                </a:solidFill>
              </a:rPr>
              <a:pPr eaLnBrk="1" hangingPunct="1"/>
              <a:t>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76432" indent="-29862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94510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72315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50119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7923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05726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83530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1335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453D71D-9060-4C5D-A316-D5D1349F0002}" type="slidenum">
              <a:rPr lang="en-GB">
                <a:solidFill>
                  <a:prstClr val="black"/>
                </a:solidFill>
              </a:rPr>
              <a:pPr eaLnBrk="1" hangingPunct="1"/>
              <a:t>12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76432" indent="-29862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94510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72315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50119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7923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05726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83530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1335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D956D98-024C-40EA-BAD2-281E336300BD}" type="slidenum">
              <a:rPr lang="en-GB">
                <a:solidFill>
                  <a:prstClr val="black"/>
                </a:solidFill>
              </a:rPr>
              <a:pPr eaLnBrk="1" hangingPunct="1"/>
              <a:t>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76432" indent="-29862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94510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72315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50119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7923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05726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83530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1335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F405BED-7840-45E6-AE86-0A183FC6AD6A}" type="slidenum">
              <a:rPr lang="en-GB">
                <a:solidFill>
                  <a:prstClr val="black"/>
                </a:solidFill>
              </a:rPr>
              <a:pPr eaLnBrk="1" hangingPunct="1"/>
              <a:t>14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76432" indent="-29862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94510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72315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50119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7923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05726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83530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1335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7B00115-710D-4128-B009-084A265D8537}" type="slidenum">
              <a:rPr lang="en-GB">
                <a:solidFill>
                  <a:prstClr val="black"/>
                </a:solidFill>
              </a:rPr>
              <a:pPr eaLnBrk="1" hangingPunct="1"/>
              <a:t>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76432" indent="-29862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94510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72315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50119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7923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05726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83530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1335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4B9D39F-841A-4666-80BC-102CCD89554C}" type="slidenum">
              <a:rPr lang="en-GB">
                <a:solidFill>
                  <a:prstClr val="black"/>
                </a:solidFill>
              </a:rPr>
              <a:pPr eaLnBrk="1" hangingPunct="1"/>
              <a:t>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76432" indent="-29862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94510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72315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50119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7923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05726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83530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1335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C35A173-31B9-49F9-BDBF-34B062FF36EA}" type="slidenum">
              <a:rPr lang="en-GB">
                <a:solidFill>
                  <a:prstClr val="black"/>
                </a:solidFill>
              </a:rPr>
              <a:pPr eaLnBrk="1" hangingPunct="1"/>
              <a:t>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1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76432" indent="-29862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94510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72315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50119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7923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05726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83530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1335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0DA96DB-29F2-4EBC-87B5-4FBB29D1DFF2}" type="slidenum">
              <a:rPr lang="en-GB">
                <a:solidFill>
                  <a:prstClr val="black"/>
                </a:solidFill>
              </a:rPr>
              <a:pPr eaLnBrk="1" hangingPunct="1"/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76432" indent="-29862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94510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72315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50119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7923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05726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83530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1335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8C9E1FF-3BD5-44CD-A7C2-70DF97F689ED}" type="slidenum">
              <a:rPr lang="en-GB">
                <a:solidFill>
                  <a:prstClr val="black"/>
                </a:solidFill>
              </a:rPr>
              <a:pPr eaLnBrk="1" hangingPunct="1"/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76432" indent="-29862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94510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72315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50119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7923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05726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83530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1335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D31917E-F16A-4AFD-BA0A-85BD1C3D036E}" type="slidenum">
              <a:rPr lang="en-GB">
                <a:solidFill>
                  <a:prstClr val="black"/>
                </a:solidFill>
              </a:rPr>
              <a:pPr eaLnBrk="1" hangingPunct="1"/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76432" indent="-29862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94510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72315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50119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7923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05726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83530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1335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B8932BA-35C7-49A8-AF7B-86C342733380}" type="slidenum">
              <a:rPr lang="en-GB">
                <a:solidFill>
                  <a:prstClr val="black"/>
                </a:solidFill>
              </a:rPr>
              <a:pPr eaLnBrk="1" hangingPunct="1"/>
              <a:t>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76432" indent="-29862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94510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72315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50119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7923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05726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83530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1335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41C010D-E1B5-486B-B2FE-E87476EB8DCF}" type="slidenum">
              <a:rPr lang="en-GB">
                <a:solidFill>
                  <a:prstClr val="black"/>
                </a:solidFill>
              </a:rPr>
              <a:pPr eaLnBrk="1" hangingPunct="1"/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76432" indent="-29862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94510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72315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50119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7923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05726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83530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1335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4388524-1460-4B5E-8BD0-AAD76E9AF6AA}" type="slidenum">
              <a:rPr lang="en-GB">
                <a:solidFill>
                  <a:prstClr val="black"/>
                </a:solidFill>
              </a:rPr>
              <a:pPr eaLnBrk="1" hangingPunct="1"/>
              <a:t>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76432" indent="-29862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94510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72315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50119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7923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05726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83530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1335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7F6DE74-BFBF-4613-A794-3C4FC2CD52D1}" type="slidenum">
              <a:rPr lang="en-GB">
                <a:solidFill>
                  <a:prstClr val="black"/>
                </a:solidFill>
              </a:rPr>
              <a:pPr eaLnBrk="1" hangingPunct="1"/>
              <a:t>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76432" indent="-29862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94510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72315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50119" indent="-2389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7923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05726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83530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1335" indent="-2389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83AAFB9-CF39-4981-88C9-7806A7F7FFBF}" type="slidenum">
              <a:rPr lang="en-GB">
                <a:solidFill>
                  <a:prstClr val="black"/>
                </a:solidFill>
              </a:rPr>
              <a:pPr eaLnBrk="1" hangingPunct="1"/>
              <a:t>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639-AC3C-4D5A-A2E2-6630741DB5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6F80-A3D0-4E3C-AE81-61E2A6D1C8D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85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639-AC3C-4D5A-A2E2-6630741DB5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6F80-A3D0-4E3C-AE81-61E2A6D1C8D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05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639-AC3C-4D5A-A2E2-6630741DB5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6F80-A3D0-4E3C-AE81-61E2A6D1C8D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864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069FE-80FB-4923-A680-F9B3F9A5518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944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639-AC3C-4D5A-A2E2-6630741DB5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6F80-A3D0-4E3C-AE81-61E2A6D1C8D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187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639-AC3C-4D5A-A2E2-6630741DB5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6F80-A3D0-4E3C-AE81-61E2A6D1C8D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174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639-AC3C-4D5A-A2E2-6630741DB5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6F80-A3D0-4E3C-AE81-61E2A6D1C8D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722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639-AC3C-4D5A-A2E2-6630741DB5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6F80-A3D0-4E3C-AE81-61E2A6D1C8D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920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639-AC3C-4D5A-A2E2-6630741DB5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6F80-A3D0-4E3C-AE81-61E2A6D1C8D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0907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639-AC3C-4D5A-A2E2-6630741DB5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6F80-A3D0-4E3C-AE81-61E2A6D1C8D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552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639-AC3C-4D5A-A2E2-6630741DB5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6F80-A3D0-4E3C-AE81-61E2A6D1C8D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99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639-AC3C-4D5A-A2E2-6630741DB5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6F80-A3D0-4E3C-AE81-61E2A6D1C8D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525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639-AC3C-4D5A-A2E2-6630741DB5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6F80-A3D0-4E3C-AE81-61E2A6D1C8D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8497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639-AC3C-4D5A-A2E2-6630741DB5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6F80-A3D0-4E3C-AE81-61E2A6D1C8D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2751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639-AC3C-4D5A-A2E2-6630741DB5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6F80-A3D0-4E3C-AE81-61E2A6D1C8D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542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639-AC3C-4D5A-A2E2-6630741DB5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6F80-A3D0-4E3C-AE81-61E2A6D1C8D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7733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C4725-982C-41D0-9C11-1EEA010D707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6917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D9D77-2CD2-4F69-84FF-19B39460F7E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2697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EA02C-109F-49C4-AD83-852FA1BE504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444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C3B56-ECCF-4E23-879B-F580A41FD8C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3806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EADC8-62A5-4856-9850-15D7FA56549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3213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B3A01-E65E-4B1F-99F0-BE4C47ACA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26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639-AC3C-4D5A-A2E2-6630741DB5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6F80-A3D0-4E3C-AE81-61E2A6D1C8D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1337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9C4B3-66BA-4E98-A8FA-6B7645A3F6C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6558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366BA-99C0-4781-8716-C911E41A478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6987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F9A67-C411-43FB-B880-520BD2582AA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7634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F5B54-6588-4976-A56C-FAADC5D406A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4704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E3506-3EDB-4A2E-A4E3-DAFFAC9CB86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8174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F29F4-53D0-4DB2-B53E-104D238F197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4085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C7CBB-0BE3-4B54-99C9-3C4869A941E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487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639-AC3C-4D5A-A2E2-6630741DB5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6F80-A3D0-4E3C-AE81-61E2A6D1C8D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54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639-AC3C-4D5A-A2E2-6630741DB5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6F80-A3D0-4E3C-AE81-61E2A6D1C8D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88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639-AC3C-4D5A-A2E2-6630741DB5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6F80-A3D0-4E3C-AE81-61E2A6D1C8D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05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639-AC3C-4D5A-A2E2-6630741DB5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6F80-A3D0-4E3C-AE81-61E2A6D1C8D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6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639-AC3C-4D5A-A2E2-6630741DB5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6F80-A3D0-4E3C-AE81-61E2A6D1C8D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79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639-AC3C-4D5A-A2E2-6630741DB5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6F80-A3D0-4E3C-AE81-61E2A6D1C8D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77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9C639-AC3C-4D5A-A2E2-6630741DB5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56F80-A3D0-4E3C-AE81-61E2A6D1C8D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89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9C639-AC3C-4D5A-A2E2-6630741DB5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56F80-A3D0-4E3C-AE81-61E2A6D1C8D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42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743C67-0E2D-432F-8492-23683631E085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03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www.google.kz/url?sa=i&amp;rct=j&amp;q=&amp;esrc=s&amp;frm=1&amp;source=images&amp;cd=&amp;cad=rja&amp;docid=wwLpXbgKuwEoVM&amp;tbnid=uGtDR2Pw-cZgGM:&amp;ved=&amp;url=http%3A%2F%2Fstackoverflow.com%2Fquestions%2F1223537%2Fpie-chart-with-jquery&amp;ei=3uRoUsLkMYzp4wSSkIHIBw&amp;psig=AFQjCNHuFjbLAQKQkx7cGTbfRFyoLzr6dg&amp;ust=1382692447004224" TargetMode="External"/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What do we </a:t>
            </a:r>
            <a:r>
              <a:rPr lang="en-GB" smtClean="0">
                <a:solidFill>
                  <a:schemeClr val="accent2"/>
                </a:solidFill>
              </a:rPr>
              <a:t>already know </a:t>
            </a:r>
            <a:r>
              <a:rPr lang="en-GB" smtClean="0"/>
              <a:t>about </a:t>
            </a:r>
            <a:r>
              <a:rPr lang="en-GB" smtClean="0">
                <a:solidFill>
                  <a:srgbClr val="FF0000"/>
                </a:solidFill>
              </a:rPr>
              <a:t>crime?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258888" y="2708275"/>
            <a:ext cx="684212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b="1" dirty="0" smtClean="0"/>
              <a:t>Learning objective;</a:t>
            </a:r>
          </a:p>
          <a:p>
            <a:pPr eaLnBrk="1" hangingPunct="1">
              <a:buFontTx/>
              <a:buNone/>
            </a:pPr>
            <a:endParaRPr lang="en-GB" b="1" dirty="0" smtClean="0"/>
          </a:p>
          <a:p>
            <a:pPr eaLnBrk="1" hangingPunct="1">
              <a:buFontTx/>
              <a:buNone/>
            </a:pPr>
            <a:r>
              <a:rPr lang="en-GB" b="1" dirty="0" smtClean="0"/>
              <a:t>	To see what your </a:t>
            </a:r>
            <a:r>
              <a:rPr lang="en-GB" b="1" dirty="0" smtClean="0">
                <a:solidFill>
                  <a:srgbClr val="FF0000"/>
                </a:solidFill>
              </a:rPr>
              <a:t>perceptions </a:t>
            </a:r>
            <a:r>
              <a:rPr lang="en-GB" b="1" dirty="0" smtClean="0"/>
              <a:t>are about </a:t>
            </a:r>
            <a:r>
              <a:rPr lang="en-GB" b="1" dirty="0" smtClean="0">
                <a:solidFill>
                  <a:srgbClr val="FF0000"/>
                </a:solidFill>
              </a:rPr>
              <a:t>crime</a:t>
            </a:r>
            <a:r>
              <a:rPr lang="en-GB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583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0244" name="Picture 4" descr="prison-ce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4211638" y="333375"/>
            <a:ext cx="4679950" cy="4032250"/>
          </a:xfrm>
          <a:prstGeom prst="wedgeRoundRectCallout">
            <a:avLst>
              <a:gd name="adj1" fmla="val -44912"/>
              <a:gd name="adj2" fmla="val 60278"/>
              <a:gd name="adj3" fmla="val 16667"/>
            </a:avLst>
          </a:prstGeom>
          <a:solidFill>
            <a:schemeClr val="accent1">
              <a:alpha val="5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200" b="1" dirty="0">
                <a:solidFill>
                  <a:srgbClr val="000000"/>
                </a:solidFill>
              </a:rPr>
              <a:t>We are </a:t>
            </a:r>
            <a:r>
              <a:rPr lang="en-GB" sz="3200" dirty="0">
                <a:solidFill>
                  <a:srgbClr val="000000"/>
                </a:solidFill>
              </a:rPr>
              <a:t>Gary Dobson, 35, and David Norris, 34. We are accused of killing black teenager Stephen Lawrence over 18 years ago. We have not been convicted.  </a:t>
            </a:r>
            <a:endParaRPr lang="en-GB" sz="3200" b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3200" b="1" dirty="0">
              <a:solidFill>
                <a:srgbClr val="000000"/>
              </a:solidFill>
            </a:endParaRPr>
          </a:p>
        </p:txBody>
      </p:sp>
      <p:sp>
        <p:nvSpPr>
          <p:cNvPr id="39942" name="WordArt 6"/>
          <p:cNvSpPr>
            <a:spLocks noChangeArrowheads="1" noChangeShapeType="1" noTextEdit="1"/>
          </p:cNvSpPr>
          <p:nvPr/>
        </p:nvSpPr>
        <p:spPr bwMode="auto">
          <a:xfrm>
            <a:off x="1692275" y="5229225"/>
            <a:ext cx="6480175" cy="936625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CC3300"/>
                    </a:gs>
                    <a:gs pos="100000">
                      <a:srgbClr val="FF3300"/>
                    </a:gs>
                  </a:gsLst>
                  <a:lin ang="2700000" scaled="1"/>
                </a:gradFill>
                <a:latin typeface="Comic Sans MS"/>
              </a:rPr>
              <a:t>Criminal or not??</a:t>
            </a:r>
          </a:p>
        </p:txBody>
      </p:sp>
      <p:pic>
        <p:nvPicPr>
          <p:cNvPr id="10247" name="Picture 8" descr="WrightDixiePA_468x4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360045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777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nimBg="1"/>
      <p:bldP spid="399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1268" name="Picture 4" descr="prison-ce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4211638" y="333375"/>
            <a:ext cx="4679950" cy="4032250"/>
          </a:xfrm>
          <a:prstGeom prst="wedgeRoundRectCallout">
            <a:avLst>
              <a:gd name="adj1" fmla="val -44912"/>
              <a:gd name="adj2" fmla="val 60278"/>
              <a:gd name="adj3" fmla="val 16667"/>
            </a:avLst>
          </a:prstGeom>
          <a:solidFill>
            <a:schemeClr val="accent1">
              <a:alpha val="5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200" b="1" dirty="0">
                <a:solidFill>
                  <a:srgbClr val="000000"/>
                </a:solidFill>
              </a:rPr>
              <a:t>We are Fred and Rosemary West. Together we raped, tortured and murdered 11 young girls including our daughter.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3200" b="1" dirty="0">
              <a:solidFill>
                <a:srgbClr val="000000"/>
              </a:solidFill>
            </a:endParaRPr>
          </a:p>
        </p:txBody>
      </p:sp>
      <p:pic>
        <p:nvPicPr>
          <p:cNvPr id="11270" name="Picture 8" descr="fred%20ro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76250"/>
            <a:ext cx="3673475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3" name="WordArt 9"/>
          <p:cNvSpPr>
            <a:spLocks noChangeArrowheads="1" noChangeShapeType="1" noTextEdit="1"/>
          </p:cNvSpPr>
          <p:nvPr/>
        </p:nvSpPr>
        <p:spPr bwMode="auto">
          <a:xfrm>
            <a:off x="2195513" y="5084763"/>
            <a:ext cx="6480175" cy="936625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CC3300"/>
                    </a:gs>
                    <a:gs pos="100000">
                      <a:srgbClr val="FF3300"/>
                    </a:gs>
                  </a:gsLst>
                  <a:lin ang="2700000" scaled="1"/>
                </a:gradFill>
                <a:latin typeface="Comic Sans MS"/>
              </a:rPr>
              <a:t>Criminal or not??</a:t>
            </a:r>
          </a:p>
        </p:txBody>
      </p:sp>
    </p:spTree>
    <p:extLst>
      <p:ext uri="{BB962C8B-B14F-4D97-AF65-F5344CB8AC3E}">
        <p14:creationId xmlns:p14="http://schemas.microsoft.com/office/powerpoint/2010/main" val="259674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animBg="1"/>
      <p:bldP spid="4199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2292" name="Picture 4" descr="prison-ce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4211638" y="333375"/>
            <a:ext cx="4679950" cy="4032250"/>
          </a:xfrm>
          <a:prstGeom prst="wedgeRoundRectCallout">
            <a:avLst>
              <a:gd name="adj1" fmla="val -44912"/>
              <a:gd name="adj2" fmla="val 60278"/>
              <a:gd name="adj3" fmla="val 16667"/>
            </a:avLst>
          </a:prstGeom>
          <a:solidFill>
            <a:schemeClr val="accent1">
              <a:alpha val="5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000" b="1" dirty="0">
                <a:solidFill>
                  <a:srgbClr val="000000"/>
                </a:solidFill>
              </a:rPr>
              <a:t>I am cannibal Jeffrey </a:t>
            </a:r>
            <a:r>
              <a:rPr lang="en-GB" sz="4000" b="1" dirty="0" err="1">
                <a:solidFill>
                  <a:srgbClr val="000000"/>
                </a:solidFill>
              </a:rPr>
              <a:t>Dahmer</a:t>
            </a:r>
            <a:r>
              <a:rPr lang="en-GB" sz="4000" b="1" dirty="0">
                <a:solidFill>
                  <a:srgbClr val="000000"/>
                </a:solidFill>
              </a:rPr>
              <a:t>. I raped and murdered 17 men and boys.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4000" b="1" dirty="0">
              <a:solidFill>
                <a:srgbClr val="000000"/>
              </a:solidFill>
            </a:endParaRPr>
          </a:p>
        </p:txBody>
      </p:sp>
      <p:pic>
        <p:nvPicPr>
          <p:cNvPr id="12294" name="Picture 8" descr="jefrey-dahm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316865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1" name="WordArt 9"/>
          <p:cNvSpPr>
            <a:spLocks noChangeArrowheads="1" noChangeShapeType="1" noTextEdit="1"/>
          </p:cNvSpPr>
          <p:nvPr/>
        </p:nvSpPr>
        <p:spPr bwMode="auto">
          <a:xfrm>
            <a:off x="1979613" y="4868863"/>
            <a:ext cx="6480175" cy="936625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CC3300"/>
                    </a:gs>
                    <a:gs pos="100000">
                      <a:srgbClr val="FF3300"/>
                    </a:gs>
                  </a:gsLst>
                  <a:lin ang="2700000" scaled="1"/>
                </a:gradFill>
                <a:latin typeface="Comic Sans MS"/>
              </a:rPr>
              <a:t>Criminal or not??</a:t>
            </a:r>
          </a:p>
        </p:txBody>
      </p:sp>
    </p:spTree>
    <p:extLst>
      <p:ext uri="{BB962C8B-B14F-4D97-AF65-F5344CB8AC3E}">
        <p14:creationId xmlns:p14="http://schemas.microsoft.com/office/powerpoint/2010/main" val="16482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  <p:bldP spid="440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3316" name="Picture 4" descr="prison-ce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4211638" y="333375"/>
            <a:ext cx="4679950" cy="4032250"/>
          </a:xfrm>
          <a:prstGeom prst="wedgeRoundRectCallout">
            <a:avLst>
              <a:gd name="adj1" fmla="val -44912"/>
              <a:gd name="adj2" fmla="val 60278"/>
              <a:gd name="adj3" fmla="val 16667"/>
            </a:avLst>
          </a:prstGeom>
          <a:solidFill>
            <a:schemeClr val="accent1">
              <a:alpha val="5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200" b="1" dirty="0">
                <a:solidFill>
                  <a:srgbClr val="000000"/>
                </a:solidFill>
              </a:rPr>
              <a:t>I am Khalid Sheikh Mohammed. I am believed to be the mastermind behind the 9/11 terrorist attacks on the USA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3200" b="1" dirty="0">
              <a:solidFill>
                <a:srgbClr val="000000"/>
              </a:solidFill>
            </a:endParaRPr>
          </a:p>
        </p:txBody>
      </p:sp>
      <p:pic>
        <p:nvPicPr>
          <p:cNvPr id="13318" name="Picture 8" descr="KSM_fa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76250"/>
            <a:ext cx="3311525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9" name="WordArt 9"/>
          <p:cNvSpPr>
            <a:spLocks noChangeArrowheads="1" noChangeShapeType="1" noTextEdit="1"/>
          </p:cNvSpPr>
          <p:nvPr/>
        </p:nvSpPr>
        <p:spPr bwMode="auto">
          <a:xfrm>
            <a:off x="1979613" y="4868863"/>
            <a:ext cx="6480175" cy="936625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CC3300"/>
                    </a:gs>
                    <a:gs pos="100000">
                      <a:srgbClr val="FF3300"/>
                    </a:gs>
                  </a:gsLst>
                  <a:lin ang="2700000" scaled="1"/>
                </a:gradFill>
                <a:latin typeface="Comic Sans MS"/>
              </a:rPr>
              <a:t>Criminal or not??</a:t>
            </a:r>
          </a:p>
        </p:txBody>
      </p:sp>
    </p:spTree>
    <p:extLst>
      <p:ext uri="{BB962C8B-B14F-4D97-AF65-F5344CB8AC3E}">
        <p14:creationId xmlns:p14="http://schemas.microsoft.com/office/powerpoint/2010/main" val="320710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animBg="1"/>
      <p:bldP spid="4608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4340" name="Picture 4" descr="prison-ce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4211638" y="333375"/>
            <a:ext cx="4679950" cy="4032250"/>
          </a:xfrm>
          <a:prstGeom prst="wedgeRoundRectCallout">
            <a:avLst>
              <a:gd name="adj1" fmla="val -44912"/>
              <a:gd name="adj2" fmla="val 60278"/>
              <a:gd name="adj3" fmla="val 16667"/>
            </a:avLst>
          </a:prstGeom>
          <a:solidFill>
            <a:schemeClr val="accent1">
              <a:alpha val="5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b="1" dirty="0">
                <a:solidFill>
                  <a:srgbClr val="000000"/>
                </a:solidFill>
              </a:rPr>
              <a:t>I am Ian Huntley. I murdered two 10 year old school girls.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4400" b="1" dirty="0">
              <a:solidFill>
                <a:srgbClr val="000000"/>
              </a:solidFill>
            </a:endParaRPr>
          </a:p>
        </p:txBody>
      </p:sp>
      <p:pic>
        <p:nvPicPr>
          <p:cNvPr id="14342" name="Picture 8" descr="Ian-Huntley-(200x200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76250"/>
            <a:ext cx="3455987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7" name="WordArt 9"/>
          <p:cNvSpPr>
            <a:spLocks noChangeArrowheads="1" noChangeShapeType="1" noTextEdit="1"/>
          </p:cNvSpPr>
          <p:nvPr/>
        </p:nvSpPr>
        <p:spPr bwMode="auto">
          <a:xfrm>
            <a:off x="1979613" y="4868863"/>
            <a:ext cx="6480175" cy="936625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CC3300"/>
                    </a:gs>
                    <a:gs pos="100000">
                      <a:srgbClr val="FF3300"/>
                    </a:gs>
                  </a:gsLst>
                  <a:lin ang="2700000" scaled="1"/>
                </a:gradFill>
                <a:latin typeface="Comic Sans MS"/>
              </a:rPr>
              <a:t>Criminal or not??</a:t>
            </a:r>
          </a:p>
        </p:txBody>
      </p:sp>
    </p:spTree>
    <p:extLst>
      <p:ext uri="{BB962C8B-B14F-4D97-AF65-F5344CB8AC3E}">
        <p14:creationId xmlns:p14="http://schemas.microsoft.com/office/powerpoint/2010/main" val="360976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animBg="1"/>
      <p:bldP spid="481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5364" name="Picture 4" descr="prison-ce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4211638" y="333375"/>
            <a:ext cx="4679950" cy="4032250"/>
          </a:xfrm>
          <a:prstGeom prst="wedgeRoundRectCallout">
            <a:avLst>
              <a:gd name="adj1" fmla="val -44912"/>
              <a:gd name="adj2" fmla="val 60278"/>
              <a:gd name="adj3" fmla="val 16667"/>
            </a:avLst>
          </a:prstGeom>
          <a:solidFill>
            <a:schemeClr val="accent1">
              <a:alpha val="5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b="1" dirty="0">
                <a:solidFill>
                  <a:srgbClr val="000000"/>
                </a:solidFill>
              </a:rPr>
              <a:t>I am Nick </a:t>
            </a:r>
            <a:r>
              <a:rPr lang="en-GB" sz="3600" b="1" dirty="0" err="1">
                <a:solidFill>
                  <a:srgbClr val="000000"/>
                </a:solidFill>
              </a:rPr>
              <a:t>Leeson</a:t>
            </a:r>
            <a:r>
              <a:rPr lang="en-GB" sz="3600" b="1" dirty="0">
                <a:solidFill>
                  <a:srgbClr val="000000"/>
                </a:solidFill>
              </a:rPr>
              <a:t>.  I was a top banker who defrauded so much money from my bank it collapsed.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3600" b="1" dirty="0">
              <a:solidFill>
                <a:srgbClr val="000000"/>
              </a:solidFill>
            </a:endParaRPr>
          </a:p>
        </p:txBody>
      </p:sp>
      <p:pic>
        <p:nvPicPr>
          <p:cNvPr id="15366" name="Picture 8" descr="nick_leeson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3167062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5" name="WordArt 9"/>
          <p:cNvSpPr>
            <a:spLocks noChangeArrowheads="1" noChangeShapeType="1" noTextEdit="1"/>
          </p:cNvSpPr>
          <p:nvPr/>
        </p:nvSpPr>
        <p:spPr bwMode="auto">
          <a:xfrm>
            <a:off x="1979613" y="4868863"/>
            <a:ext cx="6480175" cy="936625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CC3300"/>
                    </a:gs>
                    <a:gs pos="100000">
                      <a:srgbClr val="FF3300"/>
                    </a:gs>
                  </a:gsLst>
                  <a:lin ang="2700000" scaled="1"/>
                </a:gradFill>
                <a:latin typeface="Comic Sans MS"/>
              </a:rPr>
              <a:t>Criminal or not??</a:t>
            </a:r>
          </a:p>
        </p:txBody>
      </p:sp>
    </p:spTree>
    <p:extLst>
      <p:ext uri="{BB962C8B-B14F-4D97-AF65-F5344CB8AC3E}">
        <p14:creationId xmlns:p14="http://schemas.microsoft.com/office/powerpoint/2010/main" val="265665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animBg="1"/>
      <p:bldP spid="5018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6388" name="Picture 4" descr="prison-ce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4211638" y="333375"/>
            <a:ext cx="4679950" cy="4032250"/>
          </a:xfrm>
          <a:prstGeom prst="wedgeRoundRectCallout">
            <a:avLst>
              <a:gd name="adj1" fmla="val -44912"/>
              <a:gd name="adj2" fmla="val 60278"/>
              <a:gd name="adj3" fmla="val 16667"/>
            </a:avLst>
          </a:prstGeom>
          <a:solidFill>
            <a:schemeClr val="accent1">
              <a:alpha val="5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b="1" dirty="0">
                <a:solidFill>
                  <a:srgbClr val="000000"/>
                </a:solidFill>
              </a:rPr>
              <a:t>I am Gary </a:t>
            </a:r>
            <a:r>
              <a:rPr lang="en-GB" sz="3600" b="1" dirty="0" err="1">
                <a:solidFill>
                  <a:srgbClr val="000000"/>
                </a:solidFill>
              </a:rPr>
              <a:t>Newlove</a:t>
            </a:r>
            <a:r>
              <a:rPr lang="en-GB" sz="3600" b="1" dirty="0">
                <a:solidFill>
                  <a:srgbClr val="000000"/>
                </a:solidFill>
              </a:rPr>
              <a:t>. I was beaten to death in front of my family by 3 drunken teenagers.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3600" b="1" dirty="0">
              <a:solidFill>
                <a:srgbClr val="000000"/>
              </a:solidFill>
            </a:endParaRPr>
          </a:p>
        </p:txBody>
      </p:sp>
      <p:pic>
        <p:nvPicPr>
          <p:cNvPr id="16390" name="Picture 8" descr="C_71_article_1034275_image_list_image_list_item_0_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76250"/>
            <a:ext cx="3527425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3" name="WordArt 9"/>
          <p:cNvSpPr>
            <a:spLocks noChangeArrowheads="1" noChangeShapeType="1" noTextEdit="1"/>
          </p:cNvSpPr>
          <p:nvPr/>
        </p:nvSpPr>
        <p:spPr bwMode="auto">
          <a:xfrm>
            <a:off x="1979613" y="4868863"/>
            <a:ext cx="6480175" cy="936625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CC3300"/>
                    </a:gs>
                    <a:gs pos="100000">
                      <a:srgbClr val="FF3300"/>
                    </a:gs>
                  </a:gsLst>
                  <a:lin ang="2700000" scaled="1"/>
                </a:gradFill>
                <a:latin typeface="Comic Sans MS"/>
              </a:rPr>
              <a:t>Criminal or not??</a:t>
            </a:r>
          </a:p>
        </p:txBody>
      </p:sp>
    </p:spTree>
    <p:extLst>
      <p:ext uri="{BB962C8B-B14F-4D97-AF65-F5344CB8AC3E}">
        <p14:creationId xmlns:p14="http://schemas.microsoft.com/office/powerpoint/2010/main" val="216509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 animBg="1"/>
      <p:bldP spid="522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46" name="Group 2"/>
          <p:cNvGraphicFramePr>
            <a:graphicFrameLocks noGrp="1"/>
          </p:cNvGraphicFramePr>
          <p:nvPr>
            <p:ph idx="1"/>
          </p:nvPr>
        </p:nvGraphicFramePr>
        <p:xfrm>
          <a:off x="468313" y="1628775"/>
          <a:ext cx="8229600" cy="4525964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5651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Left school at 16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Likes gardening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UI Gothic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Attends church regularly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Wears a suit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Has a pet rabbit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UI Gothic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Has a university degree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Takes drugs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Lives with Mum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Lives in the inner city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UI Gothic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Owns a car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Looks scruffy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Is overweight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Drinks heavily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UI Gothic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Is a pensioner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Lives in a posh house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Is middle aged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Buys stocks and shares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Has a tattoo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Is unemployed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Has a good job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UI Gothic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Wears designer gear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UI Gothic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Drives a Porsche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Is young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Is married 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Has a computer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UI Gothic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Collects stamps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UI Gothic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Is happily married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Is male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Is female 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Truanted from school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UI Gothic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Is White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Is Asian</a:t>
                      </a:r>
                      <a:endParaRPr kumimoji="0" lang="en-GB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57" name="WordArt 49"/>
          <p:cNvSpPr>
            <a:spLocks noChangeArrowheads="1" noChangeShapeType="1" noTextEdit="1"/>
          </p:cNvSpPr>
          <p:nvPr/>
        </p:nvSpPr>
        <p:spPr bwMode="auto">
          <a:xfrm>
            <a:off x="611188" y="404813"/>
            <a:ext cx="3097212" cy="7207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Is it that easy??: </a:t>
            </a:r>
          </a:p>
        </p:txBody>
      </p:sp>
      <p:sp>
        <p:nvSpPr>
          <p:cNvPr id="17458" name="AutoShape 50"/>
          <p:cNvSpPr>
            <a:spLocks noChangeArrowheads="1"/>
          </p:cNvSpPr>
          <p:nvPr/>
        </p:nvSpPr>
        <p:spPr bwMode="auto">
          <a:xfrm>
            <a:off x="5508625" y="260350"/>
            <a:ext cx="3240088" cy="936625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000000"/>
                </a:solidFill>
              </a:rPr>
              <a:t>Now can we say what ‘ingredients’ make a criminal</a:t>
            </a:r>
            <a:r>
              <a:rPr lang="en-GB" dirty="0" smtClean="0">
                <a:solidFill>
                  <a:srgbClr val="000000"/>
                </a:solidFill>
              </a:rPr>
              <a:t>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</a:rPr>
              <a:t>Any surprises?</a:t>
            </a: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17459" name="Picture 51" descr="Burglar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76250"/>
            <a:ext cx="1331912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51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9294"/>
            <a:ext cx="91440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9999"/>
                </a:solidFill>
              </a:rPr>
              <a:t>Activity: Crime </a:t>
            </a:r>
            <a:r>
              <a:rPr lang="en-GB" dirty="0">
                <a:solidFill>
                  <a:srgbClr val="009999"/>
                </a:solidFill>
              </a:rPr>
              <a:t>and Demographics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59568" y="1484784"/>
            <a:ext cx="8424863" cy="338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marL="341313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dirty="0">
                <a:solidFill>
                  <a:srgbClr val="00B050"/>
                </a:solidFill>
              </a:rPr>
              <a:t>Look at the groups of people below. </a:t>
            </a:r>
          </a:p>
          <a:p>
            <a:pPr marL="341313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dirty="0">
              <a:solidFill>
                <a:srgbClr val="00B050"/>
              </a:solidFill>
            </a:endParaRPr>
          </a:p>
          <a:p>
            <a:pPr marL="341313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dirty="0">
                <a:solidFill>
                  <a:srgbClr val="00B050"/>
                </a:solidFill>
              </a:rPr>
              <a:t>What crimes are each groups of people likely to be affected by?</a:t>
            </a:r>
          </a:p>
          <a:p>
            <a:pPr marL="341313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dirty="0">
                <a:solidFill>
                  <a:srgbClr val="00B050"/>
                </a:solidFill>
              </a:rPr>
              <a:t>Which crimes are most likely to be committed by each group of people?</a:t>
            </a:r>
          </a:p>
          <a:p>
            <a:pPr marL="341313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dirty="0">
                <a:solidFill>
                  <a:srgbClr val="00B050"/>
                </a:solidFill>
              </a:rPr>
              <a:t>Which group do you think is </a:t>
            </a:r>
            <a:r>
              <a:rPr lang="en-GB" b="1" u="sng" dirty="0">
                <a:solidFill>
                  <a:srgbClr val="00B050"/>
                </a:solidFill>
              </a:rPr>
              <a:t>most likely</a:t>
            </a:r>
            <a:r>
              <a:rPr lang="en-GB" dirty="0">
                <a:solidFill>
                  <a:srgbClr val="00B050"/>
                </a:solidFill>
              </a:rPr>
              <a:t> to be the victim of violent crime?</a:t>
            </a:r>
          </a:p>
          <a:p>
            <a:pPr marL="341313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dirty="0">
              <a:solidFill>
                <a:srgbClr val="00B050"/>
              </a:solidFill>
            </a:endParaRPr>
          </a:p>
          <a:p>
            <a:pPr marL="341313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dirty="0">
              <a:solidFill>
                <a:srgbClr val="00B050"/>
              </a:solidFill>
            </a:endParaRPr>
          </a:p>
          <a:p>
            <a:pPr marL="341313" indent="-341313">
              <a:buFont typeface="Times New Roman" pitchFamily="16" charset="0"/>
              <a:buAutoNum type="arabicPeriod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dirty="0">
                <a:solidFill>
                  <a:srgbClr val="00B050"/>
                </a:solidFill>
              </a:rPr>
              <a:t>Old people over the age of 65.</a:t>
            </a:r>
          </a:p>
          <a:p>
            <a:pPr marL="341313" indent="-341313">
              <a:buFont typeface="Times New Roman" pitchFamily="16" charset="0"/>
              <a:buAutoNum type="arabicPeriod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dirty="0">
                <a:solidFill>
                  <a:srgbClr val="00B050"/>
                </a:solidFill>
              </a:rPr>
              <a:t>Children aged 8 to 16</a:t>
            </a:r>
          </a:p>
          <a:p>
            <a:pPr marL="341313" indent="-341313">
              <a:buFont typeface="Times New Roman" pitchFamily="16" charset="0"/>
              <a:buAutoNum type="arabicPeriod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dirty="0">
                <a:solidFill>
                  <a:srgbClr val="00B050"/>
                </a:solidFill>
              </a:rPr>
              <a:t>Young men aged 16 – 24</a:t>
            </a:r>
          </a:p>
          <a:p>
            <a:pPr marL="341313" indent="-341313">
              <a:buFont typeface="Times New Roman" pitchFamily="16" charset="0"/>
              <a:buAutoNum type="arabicPeriod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dirty="0">
                <a:solidFill>
                  <a:srgbClr val="00B050"/>
                </a:solidFill>
              </a:rPr>
              <a:t>Women aged 30-59</a:t>
            </a:r>
          </a:p>
          <a:p>
            <a:pPr marL="341313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56777" y="4870922"/>
            <a:ext cx="8207375" cy="287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1313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spcBef>
                <a:spcPts val="1125"/>
              </a:spcBef>
            </a:pPr>
            <a:r>
              <a:rPr lang="en-GB" dirty="0">
                <a:solidFill>
                  <a:srgbClr val="FF0000"/>
                </a:solidFill>
              </a:rPr>
              <a:t>Questions:</a:t>
            </a:r>
          </a:p>
          <a:p>
            <a:pPr>
              <a:spcBef>
                <a:spcPts val="1125"/>
              </a:spcBef>
              <a:buFont typeface="Times New Roman" pitchFamily="16" charset="0"/>
              <a:buAutoNum type="arabicPeriod"/>
            </a:pPr>
            <a:r>
              <a:rPr lang="en-GB" dirty="0">
                <a:solidFill>
                  <a:srgbClr val="FF0000"/>
                </a:solidFill>
              </a:rPr>
              <a:t>Which group is most likely to be as victim of crime and why?</a:t>
            </a:r>
          </a:p>
          <a:p>
            <a:pPr>
              <a:spcBef>
                <a:spcPts val="1125"/>
              </a:spcBef>
              <a:buFont typeface="Times New Roman" pitchFamily="16" charset="0"/>
              <a:buAutoNum type="arabicPeriod"/>
            </a:pPr>
            <a:r>
              <a:rPr lang="en-GB" dirty="0">
                <a:solidFill>
                  <a:srgbClr val="FF0000"/>
                </a:solidFill>
              </a:rPr>
              <a:t>Is your choice the same as everyone else's – class survey. </a:t>
            </a:r>
          </a:p>
          <a:p>
            <a:pPr>
              <a:spcBef>
                <a:spcPts val="1125"/>
              </a:spcBef>
              <a:buFont typeface="Times New Roman" pitchFamily="16" charset="0"/>
              <a:buAutoNum type="arabicPeriod"/>
            </a:pPr>
            <a:r>
              <a:rPr lang="en-GB" dirty="0">
                <a:solidFill>
                  <a:srgbClr val="FF0000"/>
                </a:solidFill>
              </a:rPr>
              <a:t>Why do you think the class has come to this decision?</a:t>
            </a:r>
          </a:p>
          <a:p>
            <a:pPr>
              <a:spcBef>
                <a:spcPts val="1125"/>
              </a:spcBef>
            </a:pPr>
            <a:endParaRPr lang="en-GB" dirty="0">
              <a:solidFill>
                <a:srgbClr val="FF0000"/>
              </a:solidFill>
            </a:endParaRPr>
          </a:p>
          <a:p>
            <a:pPr>
              <a:spcBef>
                <a:spcPts val="1125"/>
              </a:spcBef>
            </a:pPr>
            <a:endParaRPr lang="en-GB" dirty="0"/>
          </a:p>
          <a:p>
            <a:pPr>
              <a:spcBef>
                <a:spcPts val="1125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627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7"/>
            <a:ext cx="791125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lowchart: Alternate Process 2"/>
          <p:cNvSpPr/>
          <p:nvPr/>
        </p:nvSpPr>
        <p:spPr>
          <a:xfrm>
            <a:off x="1763688" y="2852936"/>
            <a:ext cx="5832648" cy="288032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3284984"/>
            <a:ext cx="4608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prstClr val="black"/>
                </a:solidFill>
              </a:rPr>
              <a:t>Complete the class survey</a:t>
            </a:r>
            <a:endParaRPr lang="en-GB" sz="5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03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481" name="Group 209"/>
          <p:cNvGraphicFramePr>
            <a:graphicFrameLocks noGrp="1"/>
          </p:cNvGraphicFramePr>
          <p:nvPr>
            <p:ph idx="1"/>
          </p:nvPr>
        </p:nvGraphicFramePr>
        <p:xfrm>
          <a:off x="468313" y="1628775"/>
          <a:ext cx="8229600" cy="4525964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5651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Left school at 16</a:t>
                      </a:r>
                      <a:endParaRPr kumimoji="0" lang="en-GB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Likes gardening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UI Gothic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Attends church regularly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Wears a suit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Has a pet rabbit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UI Gothic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Has a university degree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Takes drugs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Lives with Mum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Lives in the inner city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UI Gothic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Owns a car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Looks scruffy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Is overweight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Drinks heavily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UI Gothic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Is a pensioner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Lives in a posh house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Is middle aged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Buys stocks and shares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Has a tattoo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Is unemployed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Has a good job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UI Gothic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Wears designer gear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UI Gothic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Drives a Porsche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Is young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Is married 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Has a computer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UI Gothic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Collects stamps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UI Gothic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Is happily married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Is male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Is female 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Truanted from school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UI Gothic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Is White</a:t>
                      </a:r>
                      <a:endParaRPr kumimoji="0" lang="en-GB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UI Gothic" pitchFamily="34" charset="-128"/>
                          <a:cs typeface="Arial" charset="0"/>
                        </a:rPr>
                        <a:t>Is Asian</a:t>
                      </a:r>
                      <a:endParaRPr kumimoji="0" lang="en-GB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97" name="WordArt 212"/>
          <p:cNvSpPr>
            <a:spLocks noChangeArrowheads="1" noChangeShapeType="1" noTextEdit="1"/>
          </p:cNvSpPr>
          <p:nvPr/>
        </p:nvSpPr>
        <p:spPr bwMode="auto">
          <a:xfrm>
            <a:off x="611188" y="404813"/>
            <a:ext cx="3097212" cy="7207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Our starter: </a:t>
            </a:r>
          </a:p>
        </p:txBody>
      </p:sp>
      <p:sp>
        <p:nvSpPr>
          <p:cNvPr id="2098" name="AutoShape 213"/>
          <p:cNvSpPr>
            <a:spLocks noChangeArrowheads="1"/>
          </p:cNvSpPr>
          <p:nvPr/>
        </p:nvSpPr>
        <p:spPr bwMode="auto">
          <a:xfrm>
            <a:off x="5508625" y="260350"/>
            <a:ext cx="3240088" cy="936625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000000"/>
                </a:solidFill>
              </a:rPr>
              <a:t>What ‘ingredients’ make a criminal</a:t>
            </a:r>
            <a:r>
              <a:rPr lang="en-GB" dirty="0" smtClean="0">
                <a:solidFill>
                  <a:srgbClr val="000000"/>
                </a:solidFill>
              </a:rPr>
              <a:t>? Highlight them on your worksheet.</a:t>
            </a: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2099" name="Picture 217" descr="Burglar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76250"/>
            <a:ext cx="1331912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004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You can still display your </a:t>
            </a:r>
            <a:r>
              <a:rPr lang="en-GB" altLang="en-US" b="1" smtClean="0"/>
              <a:t>word data</a:t>
            </a:r>
            <a:r>
              <a:rPr lang="en-GB" altLang="en-US" smtClean="0"/>
              <a:t> in a numerical way.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060575"/>
            <a:ext cx="4537075" cy="41148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GB" sz="2800" dirty="0" smtClean="0"/>
              <a:t>For Example:</a:t>
            </a:r>
          </a:p>
          <a:p>
            <a:pPr eaLnBrk="1" hangingPunct="1">
              <a:defRPr/>
            </a:pPr>
            <a:r>
              <a:rPr lang="en-GB" sz="2800" dirty="0" smtClean="0"/>
              <a:t>A bar graph could be used to demonstrate the main reason thought for why young people commit crimes.</a:t>
            </a:r>
            <a:endParaRPr lang="en-GB" sz="2800" dirty="0" smtClean="0"/>
          </a:p>
          <a:p>
            <a:pPr eaLnBrk="1" hangingPunct="1">
              <a:defRPr/>
            </a:pPr>
            <a:r>
              <a:rPr lang="en-GB" sz="2800" dirty="0" smtClean="0"/>
              <a:t>Produce a pie chart to answer this question.</a:t>
            </a:r>
          </a:p>
          <a:p>
            <a:pPr eaLnBrk="1" hangingPunct="1">
              <a:defRPr/>
            </a:pPr>
            <a:r>
              <a:rPr lang="en-GB" sz="2800" dirty="0" smtClean="0"/>
              <a:t>This will help us to easily see how many people are of working age. </a:t>
            </a:r>
          </a:p>
        </p:txBody>
      </p:sp>
      <p:pic>
        <p:nvPicPr>
          <p:cNvPr id="31748" name="Picture 7" descr="http://i.stack.imgur.com/SH7ks.png">
            <a:hlinkClick r:id="rId2"/>
          </p:cNvPr>
          <p:cNvPicPr>
            <a:picLocks noGrp="1" noChangeAspect="1" noChangeArrowheads="1"/>
          </p:cNvPicPr>
          <p:nvPr>
            <p:ph type="ch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0563" y="2997200"/>
            <a:ext cx="4333875" cy="17335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352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1558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6" name="Picture 5" descr="RichardReid_228x27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71700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7" descr="brady%20and%20hindle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0"/>
            <a:ext cx="1979612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9" descr="fred%20ros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22800"/>
            <a:ext cx="2700338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1" descr="Ian-Huntley-(200x200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797425"/>
            <a:ext cx="2339975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3" descr="_296848_boys30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0"/>
            <a:ext cx="2857500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5" descr="jefrey-dahm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4581525"/>
            <a:ext cx="194310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7" descr="WrightDixiePA_468x40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565400"/>
            <a:ext cx="1979612" cy="206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9" descr="nick_leeson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0"/>
            <a:ext cx="2160588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21" descr="LearcoChindamo_1600897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5400"/>
            <a:ext cx="3059113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23" descr="KSM_fac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581525"/>
            <a:ext cx="2144712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25" descr="_83998_marybell30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544762"/>
            <a:ext cx="2233612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27" descr="C_71_article_1034275_image_list_image_list_item_0_imag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565400"/>
            <a:ext cx="1871663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3573" y="2132856"/>
            <a:ext cx="944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Richard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1970760"/>
            <a:ext cx="821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Robert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31493" y="116632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John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300192" y="2132856"/>
            <a:ext cx="588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Nick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416620" y="2121242"/>
            <a:ext cx="1475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Myra and Ian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2636838"/>
            <a:ext cx="758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Phillip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79712" y="4171396"/>
            <a:ext cx="802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Learco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75919" y="4077072"/>
            <a:ext cx="677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Mary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72200" y="4077072"/>
            <a:ext cx="626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Gary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341892" y="4170918"/>
            <a:ext cx="626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Gary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316416" y="4191555"/>
            <a:ext cx="713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David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01571" y="6453336"/>
            <a:ext cx="2045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Fred and Rosemary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54339" y="6450268"/>
            <a:ext cx="805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Jeffrey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932186" y="6433177"/>
            <a:ext cx="764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Khalid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655215" y="6430109"/>
            <a:ext cx="474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Ian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62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venn-dia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5663"/>
            <a:ext cx="91440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WordArt 6"/>
          <p:cNvSpPr>
            <a:spLocks noChangeArrowheads="1" noChangeShapeType="1" noTextEdit="1"/>
          </p:cNvSpPr>
          <p:nvPr/>
        </p:nvSpPr>
        <p:spPr bwMode="auto">
          <a:xfrm>
            <a:off x="2411413" y="0"/>
            <a:ext cx="504031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8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3333CC"/>
                    </a:gs>
                    <a:gs pos="100000">
                      <a:srgbClr val="00FFFF"/>
                    </a:gs>
                  </a:gsLst>
                  <a:path path="rect">
                    <a:fillToRect l="50000" t="50000" r="50000" b="50000"/>
                  </a:path>
                </a:gradFill>
                <a:latin typeface="Comic Sans MS"/>
              </a:rPr>
              <a:t>Criminal or not??</a:t>
            </a: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1835150" y="1052513"/>
            <a:ext cx="21605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Criminals </a:t>
            </a: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5148263" y="1052513"/>
            <a:ext cx="21605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1200" smtClean="0">
                <a:solidFill>
                  <a:srgbClr val="000000"/>
                </a:solidFill>
              </a:rPr>
              <a:t>Not criminals</a:t>
            </a:r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3492500" y="5688154"/>
            <a:ext cx="21605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Small time criminals</a:t>
            </a:r>
            <a:endParaRPr lang="en-GB" sz="1200" dirty="0" smtClean="0">
              <a:solidFill>
                <a:srgbClr val="000000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8600" y="387491"/>
            <a:ext cx="21605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Write the names where you think they belong </a:t>
            </a:r>
            <a:endParaRPr lang="en-GB" sz="1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46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124" name="Picture 6" descr="prison-ce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7" descr="RichardReid_228x27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765175"/>
            <a:ext cx="3716338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4284663" y="692150"/>
            <a:ext cx="4391025" cy="3816350"/>
          </a:xfrm>
          <a:prstGeom prst="wedgeRoundRectCallout">
            <a:avLst>
              <a:gd name="adj1" fmla="val -44579"/>
              <a:gd name="adj2" fmla="val 64644"/>
              <a:gd name="adj3" fmla="val 16667"/>
            </a:avLst>
          </a:prstGeom>
          <a:solidFill>
            <a:schemeClr val="accent1">
              <a:alpha val="6313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>
                <a:solidFill>
                  <a:srgbClr val="000000"/>
                </a:solidFill>
              </a:rPr>
              <a:t>I am Richard Reid and belong to Al Qaeda.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000" b="1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>
                <a:solidFill>
                  <a:srgbClr val="000000"/>
                </a:solidFill>
              </a:rPr>
              <a:t>I packed my shoes with explosive and planned to blow up a plane between France and America.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000" b="1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>
                <a:solidFill>
                  <a:srgbClr val="000000"/>
                </a:solidFill>
              </a:rPr>
              <a:t>I am the reason why you need to remove your shoes when you go through airport security. </a:t>
            </a:r>
          </a:p>
        </p:txBody>
      </p:sp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2124075" y="5013325"/>
            <a:ext cx="6480175" cy="936625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CC3300"/>
                    </a:gs>
                    <a:gs pos="100000">
                      <a:srgbClr val="FF3300"/>
                    </a:gs>
                  </a:gsLst>
                  <a:lin ang="2700000" scaled="1"/>
                </a:gradFill>
                <a:latin typeface="Comic Sans MS"/>
              </a:rPr>
              <a:t>Criminal or not??</a:t>
            </a:r>
          </a:p>
        </p:txBody>
      </p:sp>
    </p:spTree>
    <p:extLst>
      <p:ext uri="{BB962C8B-B14F-4D97-AF65-F5344CB8AC3E}">
        <p14:creationId xmlns:p14="http://schemas.microsoft.com/office/powerpoint/2010/main" val="133336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51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8" name="Picture 4" descr="prison-ce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4284663" y="620713"/>
            <a:ext cx="4679950" cy="4032250"/>
          </a:xfrm>
          <a:prstGeom prst="wedgeRoundRectCallout">
            <a:avLst>
              <a:gd name="adj1" fmla="val -44912"/>
              <a:gd name="adj2" fmla="val 60278"/>
              <a:gd name="adj3" fmla="val 16667"/>
            </a:avLst>
          </a:prstGeom>
          <a:solidFill>
            <a:schemeClr val="accent1">
              <a:alpha val="5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We are Robert Thompson and John </a:t>
            </a:r>
            <a:r>
              <a:rPr lang="en-GB" sz="2800" b="1" dirty="0" err="1">
                <a:solidFill>
                  <a:srgbClr val="000000"/>
                </a:solidFill>
              </a:rPr>
              <a:t>Venables</a:t>
            </a:r>
            <a:r>
              <a:rPr lang="en-GB" sz="2800" b="1" dirty="0">
                <a:solidFill>
                  <a:srgbClr val="000000"/>
                </a:solidFill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When we were 10 we abducted, tortured and murdered a boy who was only 2 years old.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srgbClr val="000000"/>
              </a:solidFill>
            </a:endParaRPr>
          </a:p>
        </p:txBody>
      </p:sp>
      <p:pic>
        <p:nvPicPr>
          <p:cNvPr id="6150" name="Picture 8" descr="_296848_boys3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0713"/>
            <a:ext cx="381635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3" name="WordArt 9"/>
          <p:cNvSpPr>
            <a:spLocks noChangeArrowheads="1" noChangeShapeType="1" noTextEdit="1"/>
          </p:cNvSpPr>
          <p:nvPr/>
        </p:nvSpPr>
        <p:spPr bwMode="auto">
          <a:xfrm>
            <a:off x="2051050" y="5229225"/>
            <a:ext cx="6480175" cy="936625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CC3300"/>
                    </a:gs>
                    <a:gs pos="100000">
                      <a:srgbClr val="FF3300"/>
                    </a:gs>
                  </a:gsLst>
                  <a:lin ang="2700000" scaled="1"/>
                </a:gradFill>
                <a:latin typeface="Comic Sans MS"/>
              </a:rPr>
              <a:t>Criminal or not??</a:t>
            </a:r>
          </a:p>
        </p:txBody>
      </p:sp>
    </p:spTree>
    <p:extLst>
      <p:ext uri="{BB962C8B-B14F-4D97-AF65-F5344CB8AC3E}">
        <p14:creationId xmlns:p14="http://schemas.microsoft.com/office/powerpoint/2010/main" val="42346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nimBg="1"/>
      <p:bldP spid="317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172" name="Picture 4" descr="prison-ce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4211638" y="333375"/>
            <a:ext cx="4679950" cy="4032250"/>
          </a:xfrm>
          <a:prstGeom prst="wedgeRoundRectCallout">
            <a:avLst>
              <a:gd name="adj1" fmla="val -44912"/>
              <a:gd name="adj2" fmla="val 60278"/>
              <a:gd name="adj3" fmla="val 16667"/>
            </a:avLst>
          </a:prstGeom>
          <a:solidFill>
            <a:schemeClr val="accent1">
              <a:alpha val="5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We are Myra Hindley and Ian Brady.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Between us we sexually assaulted and murdered 5 children. We hid their bodies in the moors.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srgbClr val="000000"/>
              </a:solidFill>
            </a:endParaRPr>
          </a:p>
        </p:txBody>
      </p:sp>
      <p:pic>
        <p:nvPicPr>
          <p:cNvPr id="7174" name="Picture 9" descr="brady%20and%20hindle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3744913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2" name="WordArt 10"/>
          <p:cNvSpPr>
            <a:spLocks noChangeArrowheads="1" noChangeShapeType="1" noTextEdit="1"/>
          </p:cNvSpPr>
          <p:nvPr/>
        </p:nvSpPr>
        <p:spPr bwMode="auto">
          <a:xfrm>
            <a:off x="1692275" y="5229225"/>
            <a:ext cx="6480175" cy="936625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CC3300"/>
                    </a:gs>
                    <a:gs pos="100000">
                      <a:srgbClr val="FF3300"/>
                    </a:gs>
                  </a:gsLst>
                  <a:lin ang="2700000" scaled="1"/>
                </a:gradFill>
                <a:latin typeface="Comic Sans MS"/>
              </a:rPr>
              <a:t>Criminal or not??</a:t>
            </a:r>
          </a:p>
        </p:txBody>
      </p:sp>
    </p:spTree>
    <p:extLst>
      <p:ext uri="{BB962C8B-B14F-4D97-AF65-F5344CB8AC3E}">
        <p14:creationId xmlns:p14="http://schemas.microsoft.com/office/powerpoint/2010/main" val="231162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80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8196" name="Picture 4" descr="prison-ce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8" descr="LearcoChindamo_1600897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960813"/>
            <a:ext cx="5761037" cy="289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9" name="AutoShape 9"/>
          <p:cNvSpPr>
            <a:spLocks noChangeArrowheads="1"/>
          </p:cNvSpPr>
          <p:nvPr/>
        </p:nvSpPr>
        <p:spPr bwMode="auto">
          <a:xfrm>
            <a:off x="0" y="0"/>
            <a:ext cx="4679950" cy="3284538"/>
          </a:xfrm>
          <a:prstGeom prst="wedgeRoundRectCallout">
            <a:avLst>
              <a:gd name="adj1" fmla="val 18588"/>
              <a:gd name="adj2" fmla="val 85815"/>
              <a:gd name="adj3" fmla="val 16667"/>
            </a:avLst>
          </a:prstGeom>
          <a:solidFill>
            <a:schemeClr val="accent1">
              <a:alpha val="5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0000"/>
                </a:solidFill>
              </a:rPr>
              <a:t>My name is Phillip Lawrence. I was a </a:t>
            </a:r>
            <a:r>
              <a:rPr lang="en-GB" sz="2400" b="1" dirty="0" err="1">
                <a:solidFill>
                  <a:srgbClr val="000000"/>
                </a:solidFill>
              </a:rPr>
              <a:t>Headteacher</a:t>
            </a:r>
            <a:r>
              <a:rPr lang="en-GB" sz="2400" b="1" dirty="0">
                <a:solidFill>
                  <a:srgbClr val="000000"/>
                </a:solidFill>
              </a:rPr>
              <a:t> who was murdered outside my school when I tried to break up a fight and protect one of my students.  I am not a criminal I am a victim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 b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 b="1" dirty="0">
              <a:solidFill>
                <a:srgbClr val="000000"/>
              </a:solidFill>
            </a:endParaRPr>
          </a:p>
        </p:txBody>
      </p:sp>
      <p:sp>
        <p:nvSpPr>
          <p:cNvPr id="35850" name="AutoShape 10"/>
          <p:cNvSpPr>
            <a:spLocks noChangeArrowheads="1"/>
          </p:cNvSpPr>
          <p:nvPr/>
        </p:nvSpPr>
        <p:spPr bwMode="auto">
          <a:xfrm>
            <a:off x="4932363" y="0"/>
            <a:ext cx="4211637" cy="3284538"/>
          </a:xfrm>
          <a:prstGeom prst="wedgeRoundRectCallout">
            <a:avLst>
              <a:gd name="adj1" fmla="val 2093"/>
              <a:gd name="adj2" fmla="val 82819"/>
              <a:gd name="adj3" fmla="val 16667"/>
            </a:avLst>
          </a:prstGeom>
          <a:solidFill>
            <a:schemeClr val="accent1">
              <a:alpha val="5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0000"/>
                </a:solidFill>
              </a:rPr>
              <a:t>My name is </a:t>
            </a:r>
            <a:r>
              <a:rPr lang="en-GB" sz="2400" b="1" dirty="0" err="1">
                <a:solidFill>
                  <a:srgbClr val="000000"/>
                </a:solidFill>
              </a:rPr>
              <a:t>Learco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err="1">
                <a:solidFill>
                  <a:srgbClr val="000000"/>
                </a:solidFill>
              </a:rPr>
              <a:t>Chindamo</a:t>
            </a:r>
            <a:r>
              <a:rPr lang="en-GB" sz="2400" b="1" dirty="0">
                <a:solidFill>
                  <a:srgbClr val="000000"/>
                </a:solidFill>
              </a:rPr>
              <a:t>.  I stabbed and murdered Phillip Lawrence because he tried to stop me attacking someone who wasn’t in my gang. I didn’t even go to his school.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 b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 b="1" dirty="0">
              <a:solidFill>
                <a:srgbClr val="000000"/>
              </a:solidFill>
            </a:endParaRPr>
          </a:p>
        </p:txBody>
      </p:sp>
      <p:sp>
        <p:nvSpPr>
          <p:cNvPr id="35851" name="WordArt 11"/>
          <p:cNvSpPr>
            <a:spLocks noChangeArrowheads="1" noChangeShapeType="1" noTextEdit="1"/>
          </p:cNvSpPr>
          <p:nvPr/>
        </p:nvSpPr>
        <p:spPr bwMode="auto">
          <a:xfrm>
            <a:off x="1692275" y="5084763"/>
            <a:ext cx="6480175" cy="936625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CC3300"/>
                    </a:gs>
                    <a:gs pos="100000">
                      <a:srgbClr val="FF3300"/>
                    </a:gs>
                  </a:gsLst>
                  <a:lin ang="2700000" scaled="1"/>
                </a:gradFill>
                <a:latin typeface="Comic Sans MS"/>
              </a:rPr>
              <a:t>Criminal or not??</a:t>
            </a:r>
          </a:p>
        </p:txBody>
      </p:sp>
    </p:spTree>
    <p:extLst>
      <p:ext uri="{BB962C8B-B14F-4D97-AF65-F5344CB8AC3E}">
        <p14:creationId xmlns:p14="http://schemas.microsoft.com/office/powerpoint/2010/main" val="214652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9" grpId="0" animBg="1"/>
      <p:bldP spid="35850" grpId="0" animBg="1"/>
      <p:bldP spid="358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9220" name="Picture 4" descr="prison-ce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4211638" y="333375"/>
            <a:ext cx="4679950" cy="4032250"/>
          </a:xfrm>
          <a:prstGeom prst="wedgeRoundRectCallout">
            <a:avLst>
              <a:gd name="adj1" fmla="val -44912"/>
              <a:gd name="adj2" fmla="val 60278"/>
              <a:gd name="adj3" fmla="val 16667"/>
            </a:avLst>
          </a:prstGeom>
          <a:solidFill>
            <a:schemeClr val="accent1">
              <a:alpha val="5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200" b="1" dirty="0">
                <a:solidFill>
                  <a:srgbClr val="000000"/>
                </a:solidFill>
              </a:rPr>
              <a:t>I am Mary Bell. When I was 10 years old I was convicted of the manslaughter of 2 boys aged 4 and 5.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3200" b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3200" b="1" dirty="0">
              <a:solidFill>
                <a:srgbClr val="000000"/>
              </a:solidFill>
            </a:endParaRPr>
          </a:p>
        </p:txBody>
      </p:sp>
      <p:sp>
        <p:nvSpPr>
          <p:cNvPr id="37895" name="WordArt 7"/>
          <p:cNvSpPr>
            <a:spLocks noChangeArrowheads="1" noChangeShapeType="1" noTextEdit="1"/>
          </p:cNvSpPr>
          <p:nvPr/>
        </p:nvSpPr>
        <p:spPr bwMode="auto">
          <a:xfrm>
            <a:off x="1692275" y="5229225"/>
            <a:ext cx="6480175" cy="936625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CC3300"/>
                    </a:gs>
                    <a:gs pos="100000">
                      <a:srgbClr val="FF3300"/>
                    </a:gs>
                  </a:gsLst>
                  <a:lin ang="2700000" scaled="1"/>
                </a:gradFill>
                <a:latin typeface="Comic Sans MS"/>
              </a:rPr>
              <a:t>Criminal or not??</a:t>
            </a:r>
          </a:p>
        </p:txBody>
      </p:sp>
      <p:pic>
        <p:nvPicPr>
          <p:cNvPr id="9223" name="Picture 8" descr="_83998_marybell3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9275"/>
            <a:ext cx="3671888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700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animBg="1"/>
      <p:bldP spid="37895" grpId="0" animBg="1"/>
    </p:bld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856</Words>
  <Application>Microsoft Office PowerPoint</Application>
  <PresentationFormat>Экран (4:3)</PresentationFormat>
  <Paragraphs>165</Paragraphs>
  <Slides>21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1_Тема Office</vt:lpstr>
      <vt:lpstr>Тема Office</vt:lpstr>
      <vt:lpstr>1_Default Design</vt:lpstr>
      <vt:lpstr>What do we already know about crime?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Activity: Crime and Demographics</vt:lpstr>
      <vt:lpstr>Презентация PowerPoint</vt:lpstr>
      <vt:lpstr>You can still display your word data in a numerical way.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 and Demographics</dc:title>
  <dc:creator>Jennifer Wood</dc:creator>
  <cp:lastModifiedBy>Jennifer Wood</cp:lastModifiedBy>
  <cp:revision>5</cp:revision>
  <dcterms:created xsi:type="dcterms:W3CDTF">2013-10-28T08:16:00Z</dcterms:created>
  <dcterms:modified xsi:type="dcterms:W3CDTF">2013-10-28T11:12:09Z</dcterms:modified>
</cp:coreProperties>
</file>