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8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65C2A-2B1E-4ADD-B210-69C9E7D07C8A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2F672-C41E-41C5-B116-096037A43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64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81A57E-3226-4DB0-8C93-E5D2EA01C1AA}" type="slidenum">
              <a:rPr lang="en-US" altLang="en-US" sz="1200">
                <a:solidFill>
                  <a:prstClr val="black"/>
                </a:solidFill>
              </a:rPr>
              <a:pPr eaLnBrk="1" hangingPunct="1"/>
              <a:t>2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739" tIns="44870" rIns="89739" bIns="44870"/>
          <a:lstStyle/>
          <a:p>
            <a:pPr eaLnBrk="1" hangingPunct="1"/>
            <a:r>
              <a:rPr lang="en-US" altLang="en-US" sz="1400" smtClean="0"/>
              <a:t>Flight back from NY 2 days ago, free copy of Foreign Affairs, article on geography of conflict</a:t>
            </a:r>
          </a:p>
          <a:p>
            <a:pPr eaLnBrk="1" hangingPunct="1"/>
            <a:endParaRPr lang="en-US" altLang="en-US" sz="1400" smtClean="0"/>
          </a:p>
          <a:p>
            <a:pPr eaLnBrk="1" hangingPunct="1"/>
            <a:r>
              <a:rPr lang="en-US" altLang="en-US" sz="1400" smtClean="0"/>
              <a:t>Much writing about resource scarcity - and Nile almost always surfaces as a flashpoint</a:t>
            </a:r>
          </a:p>
          <a:p>
            <a:pPr eaLnBrk="1" hangingPunct="1"/>
            <a:endParaRPr lang="en-US" altLang="en-US" sz="14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6A5F1C6-A2F3-4B3E-9996-AB656B91B717}" type="slidenum">
              <a:rPr lang="en-US" altLang="en-US" sz="1200">
                <a:solidFill>
                  <a:prstClr val="black"/>
                </a:solidFill>
              </a:rPr>
              <a:pPr eaLnBrk="1" hangingPunct="1"/>
              <a:t>8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solidFill>
            <a:srgbClr val="FFFFFF"/>
          </a:solidFill>
          <a:ln/>
        </p:spPr>
      </p:sp>
      <p:sp>
        <p:nvSpPr>
          <p:cNvPr id="6656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739" tIns="44870" rIns="89739" bIns="44870"/>
          <a:lstStyle/>
          <a:p>
            <a:pPr eaLnBrk="1" hangingPunct="1"/>
            <a:endParaRPr lang="de-DE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Cunningham - Cunningham - Saigo: Environmental Science 7</a:t>
            </a:r>
            <a:r>
              <a:rPr lang="en-US" altLang="en-US" baseline="30000"/>
              <a:t>th Ed.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3483297"/>
      </p:ext>
    </p:extLst>
  </p:cSld>
  <p:clrMapOvr>
    <a:masterClrMapping/>
  </p:clrMapOvr>
  <p:transition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Cunningham - Cunningham - Saigo: Environmental Science 7</a:t>
            </a:r>
            <a:r>
              <a:rPr lang="en-US" altLang="en-US" baseline="30000"/>
              <a:t>th Ed.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365860"/>
      </p:ext>
    </p:extLst>
  </p:cSld>
  <p:clrMapOvr>
    <a:masterClrMapping/>
  </p:clrMapOvr>
  <p:transition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Cunningham - Cunningham - Saigo: Environmental Science 7</a:t>
            </a:r>
            <a:r>
              <a:rPr lang="en-US" altLang="en-US" baseline="30000"/>
              <a:t>th Ed.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146860"/>
      </p:ext>
    </p:extLst>
  </p:cSld>
  <p:clrMapOvr>
    <a:masterClrMapping/>
  </p:clrMapOvr>
  <p:transition>
    <p:cover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066800"/>
            <a:ext cx="4267200" cy="53340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066800"/>
            <a:ext cx="42672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Cunningham - Cunningham - Saigo: Environmental Science 7</a:t>
            </a:r>
            <a:r>
              <a:rPr lang="en-US" altLang="en-US" baseline="30000"/>
              <a:t>th Ed.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43569"/>
      </p:ext>
    </p:extLst>
  </p:cSld>
  <p:clrMapOvr>
    <a:masterClrMapping/>
  </p:clrMapOvr>
  <p:transition>
    <p:cover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228600" y="1066800"/>
            <a:ext cx="4267200" cy="53340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066800"/>
            <a:ext cx="42672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Cunningham - Cunningham - Saigo: Environmental Science 7</a:t>
            </a:r>
            <a:r>
              <a:rPr lang="en-US" altLang="en-US" baseline="30000"/>
              <a:t>th Ed.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289372"/>
      </p:ext>
    </p:extLst>
  </p:cSld>
  <p:clrMapOvr>
    <a:masterClrMapping/>
  </p:clrMapOvr>
  <p:transition>
    <p:cover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28600" y="1066800"/>
            <a:ext cx="8686800" cy="53340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Cunningham - Cunningham - Saigo: Environmental Science 7</a:t>
            </a:r>
            <a:r>
              <a:rPr lang="en-US" altLang="en-US" baseline="30000"/>
              <a:t>th Ed.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951954"/>
      </p:ext>
    </p:extLst>
  </p:cSld>
  <p:clrMapOvr>
    <a:masterClrMapping/>
  </p:clrMapOvr>
  <p:transition>
    <p:cover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28600" y="1066800"/>
            <a:ext cx="8686800" cy="53340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Cunningham - Cunningham - Saigo: Environmental Science 7</a:t>
            </a:r>
            <a:r>
              <a:rPr lang="en-US" altLang="en-US" baseline="30000"/>
              <a:t>th Ed.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249326"/>
      </p:ext>
    </p:extLst>
  </p:cSld>
  <p:clrMapOvr>
    <a:masterClrMapping/>
  </p:clrMapOvr>
  <p:transition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Cunningham - Cunningham - Saigo: Environmental Science 7</a:t>
            </a:r>
            <a:r>
              <a:rPr lang="en-US" altLang="en-US" baseline="30000"/>
              <a:t>th Ed.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191474"/>
      </p:ext>
    </p:extLst>
  </p:cSld>
  <p:clrMapOvr>
    <a:masterClrMapping/>
  </p:clrMapOvr>
  <p:transition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Cunningham - Cunningham - Saigo: Environmental Science 7</a:t>
            </a:r>
            <a:r>
              <a:rPr lang="en-US" altLang="en-US" baseline="30000"/>
              <a:t>th Ed.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904811"/>
      </p:ext>
    </p:extLst>
  </p:cSld>
  <p:clrMapOvr>
    <a:masterClrMapping/>
  </p:clrMapOvr>
  <p:transition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Cunningham - Cunningham - Saigo: Environmental Science 7</a:t>
            </a:r>
            <a:r>
              <a:rPr lang="en-US" altLang="en-US" baseline="30000"/>
              <a:t>th Ed.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71425"/>
      </p:ext>
    </p:extLst>
  </p:cSld>
  <p:clrMapOvr>
    <a:masterClrMapping/>
  </p:clrMapOvr>
  <p:transition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Cunningham - Cunningham - Saigo: Environmental Science 7</a:t>
            </a:r>
            <a:r>
              <a:rPr lang="en-US" altLang="en-US" baseline="30000"/>
              <a:t>th Ed.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311478"/>
      </p:ext>
    </p:extLst>
  </p:cSld>
  <p:clrMapOvr>
    <a:masterClrMapping/>
  </p:clrMapOvr>
  <p:transition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Cunningham - Cunningham - Saigo: Environmental Science 7</a:t>
            </a:r>
            <a:r>
              <a:rPr lang="en-US" altLang="en-US" baseline="30000"/>
              <a:t>th Ed.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753339"/>
      </p:ext>
    </p:extLst>
  </p:cSld>
  <p:clrMapOvr>
    <a:masterClrMapping/>
  </p:clrMapOvr>
  <p:transition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Cunningham - Cunningham - Saigo: Environmental Science 7</a:t>
            </a:r>
            <a:r>
              <a:rPr lang="en-US" altLang="en-US" baseline="30000"/>
              <a:t>th Ed.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0062318"/>
      </p:ext>
    </p:extLst>
  </p:cSld>
  <p:clrMapOvr>
    <a:masterClrMapping/>
  </p:clrMapOvr>
  <p:transition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Cunningham - Cunningham - Saigo: Environmental Science 7</a:t>
            </a:r>
            <a:r>
              <a:rPr lang="en-US" altLang="en-US" baseline="30000"/>
              <a:t>th Ed.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622367"/>
      </p:ext>
    </p:extLst>
  </p:cSld>
  <p:clrMapOvr>
    <a:masterClrMapping/>
  </p:clrMapOvr>
  <p:transition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Cunningham - Cunningham - Saigo: Environmental Science 7</a:t>
            </a:r>
            <a:r>
              <a:rPr lang="en-US" altLang="en-US" baseline="30000"/>
              <a:t>th Ed.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354323"/>
      </p:ext>
    </p:extLst>
  </p:cSld>
  <p:clrMapOvr>
    <a:masterClrMapping/>
  </p:clrMapOvr>
  <p:transition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4D4D4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68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477000"/>
            <a:ext cx="3657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FFFF00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latin typeface="Times New Roman" pitchFamily="18" charset="0"/>
              </a:rPr>
              <a:t>Cunningham - Cunningham - Saigo: Environmental Science 7</a:t>
            </a:r>
            <a:r>
              <a:rPr lang="en-US" altLang="en-US" baseline="30000">
                <a:latin typeface="Times New Roman" pitchFamily="18" charset="0"/>
              </a:rPr>
              <a:t>th Ed.</a:t>
            </a:r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23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bldLvl="5" autoUpdateAnimBg="0">
        <p:tmplLst>
          <p:tmpl lvl="1">
            <p:tnLst>
              <p:par>
                <p:cTn presetID="16" presetClass="entr" presetSubtype="37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6" presetClass="entr" presetSubtype="37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6" presetClass="entr" presetSubtype="37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6" presetClass="entr" presetSubtype="37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6" presetClass="entr" presetSubtype="37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55000"/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55000"/>
        <a:buFont typeface="Wingdings" pitchFamily="2" charset="2"/>
        <a:buChar char="v"/>
        <a:defRPr sz="32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5000"/>
        <a:buChar char="-"/>
        <a:defRPr sz="32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55000"/>
        <a:buFont typeface="Wingdings" pitchFamily="2" charset="2"/>
        <a:buChar char="Ø"/>
        <a:defRPr sz="32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5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FFFF00"/>
                </a:solidFill>
              </a:rPr>
              <a:t>Cunningham - Cunningham - Saigo: Environmental Science 7</a:t>
            </a:r>
            <a:r>
              <a:rPr lang="en-US" altLang="en-US" sz="1000" baseline="30000">
                <a:solidFill>
                  <a:srgbClr val="FFFF00"/>
                </a:solidFill>
              </a:rPr>
              <a:t>th Ed.</a:t>
            </a:r>
            <a:endParaRPr lang="en-US" altLang="en-US" sz="1000">
              <a:solidFill>
                <a:srgbClr val="FFFF00"/>
              </a:solidFill>
            </a:endParaRPr>
          </a:p>
        </p:txBody>
      </p:sp>
      <p:pic>
        <p:nvPicPr>
          <p:cNvPr id="55299" name="Picture 3" descr="MidEast3.JPG                                                   00047413Macintosh HD                   B8D9BFD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770875"/>
      </p:ext>
    </p:extLst>
  </p:cSld>
  <p:clrMapOvr>
    <a:masterClrMapping/>
  </p:clrMapOvr>
  <p:transition>
    <p:cover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FFFF00"/>
                </a:solidFill>
              </a:rPr>
              <a:t>Cunningham - Cunningham - Saigo: Environmental Science 7</a:t>
            </a:r>
            <a:r>
              <a:rPr lang="en-US" altLang="en-US" sz="1000" baseline="30000">
                <a:solidFill>
                  <a:srgbClr val="FFFF00"/>
                </a:solidFill>
              </a:rPr>
              <a:t>th Ed.</a:t>
            </a:r>
            <a:endParaRPr lang="en-US" altLang="en-US" sz="1000">
              <a:solidFill>
                <a:srgbClr val="FFFF00"/>
              </a:solidFill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‘New Geography of Conflict’</a:t>
            </a:r>
            <a:r>
              <a:rPr lang="en-US" altLang="en-US" sz="2800" b="1" smtClean="0">
                <a:solidFill>
                  <a:srgbClr val="0066CC"/>
                </a:solidFill>
              </a:rPr>
              <a:t> </a:t>
            </a:r>
            <a:endParaRPr lang="en-US" altLang="en-US" sz="2400" b="1" smtClean="0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828800"/>
            <a:ext cx="4953000" cy="3886200"/>
          </a:xfrm>
        </p:spPr>
        <p:txBody>
          <a:bodyPr/>
          <a:lstStyle/>
          <a:p>
            <a:pPr indent="-282575"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/>
              <a:t>“Possible flashpoint for resource conflict”</a:t>
            </a:r>
          </a:p>
          <a:p>
            <a:pPr indent="-282575"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/>
              <a:t>Water systems &amp; aquifers</a:t>
            </a:r>
          </a:p>
          <a:p>
            <a:pPr indent="-282575" eaLnBrk="1" hangingPunct="1">
              <a:lnSpc>
                <a:spcPct val="90000"/>
              </a:lnSpc>
            </a:pPr>
            <a:r>
              <a:rPr lang="en-US" altLang="en-US" sz="2000" smtClean="0"/>
              <a:t>Jordan</a:t>
            </a:r>
          </a:p>
          <a:p>
            <a:pPr indent="-282575" eaLnBrk="1" hangingPunct="1">
              <a:lnSpc>
                <a:spcPct val="90000"/>
              </a:lnSpc>
            </a:pPr>
            <a:r>
              <a:rPr lang="en-US" altLang="en-US" sz="2000" smtClean="0"/>
              <a:t>Nile</a:t>
            </a:r>
          </a:p>
          <a:p>
            <a:pPr indent="-282575" eaLnBrk="1" hangingPunct="1">
              <a:lnSpc>
                <a:spcPct val="90000"/>
              </a:lnSpc>
            </a:pPr>
            <a:r>
              <a:rPr lang="en-US" altLang="en-US" sz="2000" smtClean="0"/>
              <a:t>Tigris – Euphrates</a:t>
            </a:r>
          </a:p>
          <a:p>
            <a:pPr indent="-282575" eaLnBrk="1" hangingPunct="1">
              <a:lnSpc>
                <a:spcPct val="90000"/>
              </a:lnSpc>
            </a:pPr>
            <a:r>
              <a:rPr lang="en-US" altLang="en-US" sz="2000" smtClean="0"/>
              <a:t>Amu Darya</a:t>
            </a:r>
          </a:p>
          <a:p>
            <a:pPr indent="-282575" eaLnBrk="1" hangingPunct="1">
              <a:lnSpc>
                <a:spcPct val="90000"/>
              </a:lnSpc>
            </a:pPr>
            <a:r>
              <a:rPr lang="en-US" altLang="en-US" sz="2000" smtClean="0"/>
              <a:t>Indus</a:t>
            </a:r>
          </a:p>
          <a:p>
            <a:pPr indent="-282575" eaLnBrk="1" hangingPunct="1">
              <a:lnSpc>
                <a:spcPct val="90000"/>
              </a:lnSpc>
            </a:pPr>
            <a:r>
              <a:rPr lang="en-US" altLang="en-US" sz="2000" smtClean="0"/>
              <a:t>Mountain Aquifer (West Bank/Israel)”</a:t>
            </a:r>
          </a:p>
          <a:p>
            <a:pPr indent="-282575" eaLnBrk="1" hangingPunct="1">
              <a:lnSpc>
                <a:spcPct val="90000"/>
              </a:lnSpc>
              <a:buFontTx/>
              <a:buNone/>
            </a:pPr>
            <a:endParaRPr lang="en-US" altLang="en-US" sz="2000" smtClean="0"/>
          </a:p>
        </p:txBody>
      </p:sp>
      <p:pic>
        <p:nvPicPr>
          <p:cNvPr id="56325" name="Picture 4" descr="P:\!XCTRY\NILE\0105 Foreign Affai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390366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Oval 5"/>
          <p:cNvSpPr>
            <a:spLocks noChangeArrowheads="1"/>
          </p:cNvSpPr>
          <p:nvPr/>
        </p:nvSpPr>
        <p:spPr bwMode="auto">
          <a:xfrm>
            <a:off x="990600" y="4343400"/>
            <a:ext cx="24384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998125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FFFF00"/>
                </a:solidFill>
              </a:rPr>
              <a:t>Cunningham - Cunningham - Saigo: Environmental Science 7</a:t>
            </a:r>
            <a:r>
              <a:rPr lang="en-US" altLang="en-US" sz="1000" baseline="30000">
                <a:solidFill>
                  <a:srgbClr val="FFFF00"/>
                </a:solidFill>
              </a:rPr>
              <a:t>th Ed.</a:t>
            </a:r>
            <a:endParaRPr lang="en-US" altLang="en-US" sz="1000">
              <a:solidFill>
                <a:srgbClr val="FFFF00"/>
              </a:solidFill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533400" y="0"/>
            <a:ext cx="4724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00"/>
                </a:solidFill>
              </a:rPr>
              <a:t>Middle East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00"/>
                </a:solidFill>
              </a:rPr>
              <a:t>Water Conflicts</a:t>
            </a:r>
          </a:p>
        </p:txBody>
      </p:sp>
      <p:pic>
        <p:nvPicPr>
          <p:cNvPr id="57348" name="Picture 4" descr="_764142_middle_east_300.jpg                                    00047413Macintosh HD                   B8D9BFD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96240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6" descr="jordanb.jpg                                                    00047413Macintosh HD                   B8D9BFD5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0"/>
            <a:ext cx="4772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7" descr="israelwater.gif                                                00047413Macintosh HD                   B8D9BFD5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6313"/>
            <a:ext cx="4343400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279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FFFF00"/>
                </a:solidFill>
              </a:rPr>
              <a:t>Cunningham - Cunningham - Saigo: Environmental Science 7</a:t>
            </a:r>
            <a:r>
              <a:rPr lang="en-US" altLang="en-US" sz="1000" baseline="30000">
                <a:solidFill>
                  <a:srgbClr val="FFFF00"/>
                </a:solidFill>
              </a:rPr>
              <a:t>th Ed.</a:t>
            </a:r>
            <a:endParaRPr lang="en-US" altLang="en-US" sz="1000">
              <a:solidFill>
                <a:srgbClr val="FFFF00"/>
              </a:solidFill>
            </a:endParaRPr>
          </a:p>
        </p:txBody>
      </p:sp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3200400" y="685800"/>
            <a:ext cx="47244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00"/>
                </a:solidFill>
              </a:rPr>
              <a:t>Israeli-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00"/>
                </a:solidFill>
              </a:rPr>
              <a:t>Palestinian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00"/>
                </a:solidFill>
              </a:rPr>
              <a:t>Water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00"/>
                </a:solidFill>
              </a:rPr>
              <a:t>Conflict</a:t>
            </a:r>
          </a:p>
        </p:txBody>
      </p:sp>
      <p:pic>
        <p:nvPicPr>
          <p:cNvPr id="58372" name="Picture 9" descr="settlements.gif                                                00047413Macintosh HD                   B8D9BFD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10" descr="settlers.gif                                                   00047413Macintosh HD                   B8D9BFD5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07"/>
          <a:stretch>
            <a:fillRect/>
          </a:stretch>
        </p:blipFill>
        <p:spPr bwMode="auto">
          <a:xfrm>
            <a:off x="5638800" y="0"/>
            <a:ext cx="384492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11" descr="israelwater.jpg                                                00047413Macintosh HD                   B8D9BFD5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216400"/>
            <a:ext cx="39624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12" descr="settlement.jpg                                                 00047413Macintosh HD                   B8D9BFD5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00"/>
          <a:stretch>
            <a:fillRect/>
          </a:stretch>
        </p:blipFill>
        <p:spPr bwMode="auto">
          <a:xfrm>
            <a:off x="609600" y="3581400"/>
            <a:ext cx="327660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13" descr="_677547_burro150.jpg                                           00047413Macintosh HD                   B8D9BFD5: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429000"/>
            <a:ext cx="2286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7" name="Rectangle 14"/>
          <p:cNvSpPr>
            <a:spLocks noChangeArrowheads="1"/>
          </p:cNvSpPr>
          <p:nvPr/>
        </p:nvSpPr>
        <p:spPr bwMode="auto">
          <a:xfrm>
            <a:off x="304800" y="5610225"/>
            <a:ext cx="2201863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FFFF00"/>
                </a:solidFill>
              </a:rPr>
              <a:t>Israel uses 82%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FFFF00"/>
                </a:solidFill>
              </a:rPr>
              <a:t>Of West Bank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FFFF00"/>
                </a:solidFill>
              </a:rPr>
              <a:t>groundwater;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FFFF00"/>
                </a:solidFill>
              </a:rPr>
              <a:t>charges Arabs 3x</a:t>
            </a:r>
          </a:p>
        </p:txBody>
      </p:sp>
    </p:spTree>
    <p:extLst>
      <p:ext uri="{BB962C8B-B14F-4D97-AF65-F5344CB8AC3E}">
        <p14:creationId xmlns:p14="http://schemas.microsoft.com/office/powerpoint/2010/main" val="3082706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FFFF00"/>
                </a:solidFill>
              </a:rPr>
              <a:t>Cunningham - Cunningham - Saigo: Environmental Science 7</a:t>
            </a:r>
            <a:r>
              <a:rPr lang="en-US" altLang="en-US" sz="1000" baseline="30000">
                <a:solidFill>
                  <a:srgbClr val="FFFF00"/>
                </a:solidFill>
              </a:rPr>
              <a:t>th Ed.</a:t>
            </a:r>
            <a:endParaRPr lang="en-US" altLang="en-US" sz="1000">
              <a:solidFill>
                <a:srgbClr val="FFFF00"/>
              </a:solidFill>
            </a:endParaRPr>
          </a:p>
        </p:txBody>
      </p:sp>
      <p:pic>
        <p:nvPicPr>
          <p:cNvPr id="59395" name="Picture 2" descr="Israelgaza.jpg                                                 0003DEB1Macintosh HD                   B8D9BFD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69342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Rectangle 3"/>
          <p:cNvSpPr>
            <a:spLocks noChangeArrowheads="1"/>
          </p:cNvSpPr>
          <p:nvPr/>
        </p:nvSpPr>
        <p:spPr bwMode="auto">
          <a:xfrm>
            <a:off x="0" y="304800"/>
            <a:ext cx="51054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00"/>
                </a:solidFill>
              </a:rPr>
              <a:t>Israel’s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00"/>
                </a:solidFill>
              </a:rPr>
              <a:t>boundary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00"/>
                </a:solidFill>
              </a:rPr>
              <a:t>with Egypt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00"/>
                </a:solidFill>
              </a:rPr>
              <a:t>and Gaza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00"/>
                </a:solidFill>
              </a:rPr>
              <a:t>(Palestine)</a:t>
            </a:r>
          </a:p>
        </p:txBody>
      </p:sp>
    </p:spTree>
    <p:extLst>
      <p:ext uri="{BB962C8B-B14F-4D97-AF65-F5344CB8AC3E}">
        <p14:creationId xmlns:p14="http://schemas.microsoft.com/office/powerpoint/2010/main" val="1301335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FFFF00"/>
                </a:solidFill>
              </a:rPr>
              <a:t>Cunningham - Cunningham - Saigo: Environmental Science 7</a:t>
            </a:r>
            <a:r>
              <a:rPr lang="en-US" altLang="en-US" sz="1000" baseline="30000">
                <a:solidFill>
                  <a:srgbClr val="FFFF00"/>
                </a:solidFill>
              </a:rPr>
              <a:t>th Ed.</a:t>
            </a:r>
            <a:endParaRPr lang="en-US" altLang="en-US" sz="1000">
              <a:solidFill>
                <a:srgbClr val="FFFF00"/>
              </a:solidFill>
            </a:endParaRPr>
          </a:p>
        </p:txBody>
      </p:sp>
      <p:sp>
        <p:nvSpPr>
          <p:cNvPr id="60419" name="Rectangle 2"/>
          <p:cNvSpPr>
            <a:spLocks noChangeArrowheads="1"/>
          </p:cNvSpPr>
          <p:nvPr/>
        </p:nvSpPr>
        <p:spPr bwMode="auto">
          <a:xfrm>
            <a:off x="457200" y="457200"/>
            <a:ext cx="4724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00"/>
                </a:solidFill>
              </a:rPr>
              <a:t>Dead Sea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00"/>
                </a:solidFill>
              </a:rPr>
              <a:t>Shrinkage</a:t>
            </a:r>
          </a:p>
        </p:txBody>
      </p:sp>
      <p:pic>
        <p:nvPicPr>
          <p:cNvPr id="60420" name="Picture 8" descr="dsbuffermap.jpg                                                00047413Macintosh HD                   B8D9BFD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"/>
            <a:ext cx="424815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9" descr="SaltDredge.jpg                                                 00047413Macintosh HD                   B8D9BFD5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31242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406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FFFF00"/>
                </a:solidFill>
              </a:rPr>
              <a:t>Cunningham - Cunningham - Saigo: Environmental Science 7</a:t>
            </a:r>
            <a:r>
              <a:rPr lang="en-US" altLang="en-US" sz="1000" baseline="30000">
                <a:solidFill>
                  <a:srgbClr val="FFFF00"/>
                </a:solidFill>
              </a:rPr>
              <a:t>th Ed.</a:t>
            </a:r>
            <a:endParaRPr lang="en-US" altLang="en-US" sz="1000">
              <a:solidFill>
                <a:srgbClr val="FFFF00"/>
              </a:solidFill>
            </a:endParaRPr>
          </a:p>
        </p:txBody>
      </p:sp>
      <p:pic>
        <p:nvPicPr>
          <p:cNvPr id="61443" name="Picture 3" descr=" map2b.jpg                                                      00047413Macintosh HD                   B8D9BFD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20763"/>
            <a:ext cx="5559425" cy="583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9476" name="Picture 4" descr=" map3b.jpg                                                      00047413Macintosh HD                   B8D9BFD5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20763"/>
            <a:ext cx="5559425" cy="583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9477" name="Picture 5" descr=" map4b.jpg                                                      00047413Macintosh HD                   B8D9BFD5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20763"/>
            <a:ext cx="5559425" cy="583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9478" name="Picture 6" descr=" map5b.jpg                                                      00047413Macintosh HD                   B8D9BFD5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20763"/>
            <a:ext cx="5559425" cy="583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9479" name="Picture 7" descr=" map9b.jpg                                                      00047413Macintosh HD                   B8D9BFD5: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20763"/>
            <a:ext cx="5559425" cy="583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9480" name="Picture 8" descr="&#10;map10b.jpg                                                     00047413Macintosh HD                   B8D9BFD5: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20763"/>
            <a:ext cx="5559425" cy="583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9481" name="Text Box 9"/>
          <p:cNvSpPr txBox="1">
            <a:spLocks noChangeArrowheads="1"/>
          </p:cNvSpPr>
          <p:nvPr/>
        </p:nvSpPr>
        <p:spPr bwMode="auto">
          <a:xfrm>
            <a:off x="3048000" y="228600"/>
            <a:ext cx="5438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Tigris and Euphrates rivers</a:t>
            </a:r>
          </a:p>
        </p:txBody>
      </p:sp>
      <p:sp>
        <p:nvSpPr>
          <p:cNvPr id="489482" name="Text Box 10"/>
          <p:cNvSpPr txBox="1">
            <a:spLocks noChangeArrowheads="1"/>
          </p:cNvSpPr>
          <p:nvPr/>
        </p:nvSpPr>
        <p:spPr bwMode="auto">
          <a:xfrm>
            <a:off x="3236913" y="1319213"/>
            <a:ext cx="1514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Turkey</a:t>
            </a:r>
          </a:p>
        </p:txBody>
      </p:sp>
      <p:sp>
        <p:nvSpPr>
          <p:cNvPr id="489483" name="Text Box 11"/>
          <p:cNvSpPr txBox="1">
            <a:spLocks noChangeArrowheads="1"/>
          </p:cNvSpPr>
          <p:nvPr/>
        </p:nvSpPr>
        <p:spPr bwMode="auto">
          <a:xfrm>
            <a:off x="5294313" y="4824413"/>
            <a:ext cx="9286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Iraq</a:t>
            </a:r>
          </a:p>
        </p:txBody>
      </p:sp>
      <p:pic>
        <p:nvPicPr>
          <p:cNvPr id="61452" name="Picture 12" descr="map_mesop_rivers.gif                                           00047413Macintosh HD                   B8D9BFD5: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067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363724"/>
      </p:ext>
    </p:extLst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FFFF00"/>
                </a:solidFill>
              </a:rPr>
              <a:t>Cunningham - Cunningham - Saigo: Environmental Science 7</a:t>
            </a:r>
            <a:r>
              <a:rPr lang="en-US" altLang="en-US" sz="1000" baseline="30000">
                <a:solidFill>
                  <a:srgbClr val="FFFF00"/>
                </a:solidFill>
              </a:rPr>
              <a:t>th Ed.</a:t>
            </a:r>
            <a:endParaRPr lang="en-US" altLang="en-US" sz="1000">
              <a:solidFill>
                <a:srgbClr val="FFFF00"/>
              </a:solidFill>
            </a:endParaRPr>
          </a:p>
        </p:txBody>
      </p:sp>
      <p:pic>
        <p:nvPicPr>
          <p:cNvPr id="62467" name="Picture 2" descr="Q:\Personal\Pictures\khartoummonitor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57263"/>
            <a:ext cx="7391400" cy="590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4899" name="Text Box 3"/>
          <p:cNvSpPr txBox="1">
            <a:spLocks noChangeArrowheads="1"/>
          </p:cNvSpPr>
          <p:nvPr/>
        </p:nvSpPr>
        <p:spPr bwMode="auto">
          <a:xfrm>
            <a:off x="838200" y="228600"/>
            <a:ext cx="76438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International cooperation on water use</a:t>
            </a:r>
          </a:p>
        </p:txBody>
      </p:sp>
    </p:spTree>
    <p:extLst>
      <p:ext uri="{BB962C8B-B14F-4D97-AF65-F5344CB8AC3E}">
        <p14:creationId xmlns:p14="http://schemas.microsoft.com/office/powerpoint/2010/main" val="252634677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197</Words>
  <Application>Microsoft Office PowerPoint</Application>
  <PresentationFormat>Экран (4:3)</PresentationFormat>
  <Paragraphs>43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Default Design</vt:lpstr>
      <vt:lpstr>Презентация PowerPoint</vt:lpstr>
      <vt:lpstr>‘New Geography of Conflict’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Jennifer Wood</dc:creator>
  <cp:lastModifiedBy>Jennifer Wood</cp:lastModifiedBy>
  <cp:revision>1</cp:revision>
  <dcterms:created xsi:type="dcterms:W3CDTF">2014-04-09T10:59:41Z</dcterms:created>
  <dcterms:modified xsi:type="dcterms:W3CDTF">2014-04-09T11:00:52Z</dcterms:modified>
</cp:coreProperties>
</file>