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D849-4199-43B0-B76D-F69A4A33383E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1DE1-1626-4CC8-833A-A4D48F3168C9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1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03EF-4D2E-4322-A4C3-CD57292119B4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F7214-54E8-4DCC-9C8C-05A203BDA15E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9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13D93-3D67-4B05-AE7C-02E970ED601C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C6FF0-79D3-4A1C-AF8C-EE482CB2EB0E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8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3A2D-82D1-4BC1-81DB-AF489EBE667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4D89-D798-448A-BC48-5A056A3C9261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8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1EB1A-4FE1-48E2-A68D-EDA94CCC3DD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5037-436A-4A42-9CDF-5DD1B521F2B6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9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249B-FD9D-4662-936B-2BE71C3C7591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987B6-F3E0-467C-A6D1-D2C67A067D02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3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773A-50AA-4A84-8688-3B64B336852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D48A-98E4-4252-B800-CF3AFC2F6AC0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24CC-0F89-4A0E-9D4B-E4A0262B3E91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D6DAB-31AD-40B5-9B5A-4BBCD31D5D0B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3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26281-FC72-45C4-8E13-22EBEC177FFF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50F82-54F3-4E5A-B07E-B922CF74F28D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5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58CE-7418-4315-88BC-95810359F891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F735-A920-4C51-B4AB-9D120A9F177E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6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3F48E-5076-4465-A1EB-8F257055A59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679D-D1A9-49AA-B003-6EE5F582EA0A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1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556914-1405-4836-8EEF-AA4EB591F025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11/7/2013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3DDD1A-8E02-46ED-8FE1-3B217976AD73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71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//upload.wikimedia.org/wikipedia/commons/b/b4/Flag_of_Turkey.sv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upload.wikimedia.org/wikipedia/commons/5/53/Flag_of_Syria.svg" TargetMode="External"/><Relationship Id="rId5" Type="http://schemas.openxmlformats.org/officeDocument/2006/relationships/image" Target="../media/image5.png"/><Relationship Id="rId4" Type="http://schemas.openxmlformats.org/officeDocument/2006/relationships/hyperlink" Target="//upload.wikimedia.org/wikipedia/commons/f/f6/Flag_of_Iraq.sv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//upload.wikimedia.org/wikipedia/commons/b/b4/Flag_of_Turkey.sv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upload.wikimedia.org/wikipedia/commons/5/53/Flag_of_Syria.svg" TargetMode="External"/><Relationship Id="rId5" Type="http://schemas.openxmlformats.org/officeDocument/2006/relationships/image" Target="../media/image5.png"/><Relationship Id="rId4" Type="http://schemas.openxmlformats.org/officeDocument/2006/relationships/hyperlink" Target="//upload.wikimedia.org/wikipedia/commons/f/f6/Flag_of_Iraq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//upload.wikimedia.org/wikipedia/commons/b/b4/Flag_of_Turkey.sv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upload.wikimedia.org/wikipedia/commons/5/53/Flag_of_Syria.svg" TargetMode="External"/><Relationship Id="rId5" Type="http://schemas.openxmlformats.org/officeDocument/2006/relationships/image" Target="../media/image5.png"/><Relationship Id="rId4" Type="http://schemas.openxmlformats.org/officeDocument/2006/relationships/hyperlink" Target="//upload.wikimedia.org/wikipedia/commons/f/f6/Flag_of_Iraq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//upload.wikimedia.org/wikipedia/commons/b/b4/Flag_of_Turkey.sv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upload.wikimedia.org/wikipedia/commons/5/53/Flag_of_Syria.svg" TargetMode="External"/><Relationship Id="rId5" Type="http://schemas.openxmlformats.org/officeDocument/2006/relationships/image" Target="../media/image5.png"/><Relationship Id="rId4" Type="http://schemas.openxmlformats.org/officeDocument/2006/relationships/hyperlink" Target="//upload.wikimedia.org/wikipedia/commons/f/f6/Flag_of_Iraq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swap.com/images/books/0X/089608650X.jpg"/>
          <p:cNvPicPr>
            <a:picLocks noChangeAspect="1" noChangeArrowheads="1"/>
          </p:cNvPicPr>
          <p:nvPr/>
        </p:nvPicPr>
        <p:blipFill>
          <a:blip r:embed="rId2" cstate="print"/>
          <a:srcRect b="42257"/>
          <a:stretch>
            <a:fillRect/>
          </a:stretch>
        </p:blipFill>
        <p:spPr bwMode="auto">
          <a:xfrm>
            <a:off x="428596" y="357166"/>
            <a:ext cx="3857652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286250" y="3589338"/>
            <a:ext cx="4572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u="sng" dirty="0" smtClean="0">
                <a:solidFill>
                  <a:prstClr val="white"/>
                </a:solidFill>
                <a:latin typeface="Calibri" pitchFamily="34" charset="0"/>
              </a:rPr>
              <a:t>Lesson Objectives: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white"/>
                </a:solidFill>
                <a:latin typeface="Calibri" pitchFamily="34" charset="0"/>
              </a:rPr>
              <a:t>◊ To be able to explain the terms conflict and co-operation and give examples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white"/>
                </a:solidFill>
                <a:latin typeface="Calibri" pitchFamily="34" charset="0"/>
              </a:rPr>
              <a:t>◊ To be able to debate a point of view using evidence in source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prstClr val="white"/>
                </a:solidFill>
                <a:latin typeface="Calibri" pitchFamily="34" charset="0"/>
              </a:rPr>
              <a:t>◊ To be able to make an informed decision about the future of the </a:t>
            </a:r>
            <a:r>
              <a:rPr lang="en-GB" sz="2000" dirty="0" err="1" smtClean="0">
                <a:solidFill>
                  <a:prstClr val="white"/>
                </a:solidFill>
                <a:latin typeface="Calibri" pitchFamily="34" charset="0"/>
              </a:rPr>
              <a:t>Ilisu</a:t>
            </a:r>
            <a:r>
              <a:rPr lang="en-GB" sz="2000" dirty="0" smtClean="0">
                <a:solidFill>
                  <a:prstClr val="white"/>
                </a:solidFill>
                <a:latin typeface="Calibri" pitchFamily="34" charset="0"/>
              </a:rPr>
              <a:t> Dam</a:t>
            </a:r>
          </a:p>
        </p:txBody>
      </p:sp>
    </p:spTree>
    <p:extLst>
      <p:ext uri="{BB962C8B-B14F-4D97-AF65-F5344CB8AC3E}">
        <p14:creationId xmlns:p14="http://schemas.microsoft.com/office/powerpoint/2010/main" val="17890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643063" y="6488113"/>
            <a:ext cx="7500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white"/>
                </a:solidFill>
              </a:rPr>
              <a:t>To be able to explain the terms conflict an co-operation and give examples</a:t>
            </a:r>
            <a:endParaRPr lang="en-GB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429125" y="776288"/>
            <a:ext cx="4572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prstClr val="white"/>
                </a:solidFill>
              </a:rPr>
              <a:t>Copy the mindmap into your books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prstClr val="white"/>
                </a:solidFill>
              </a:rPr>
              <a:t>Add all the types of conflicts and co-operation you can think of</a:t>
            </a:r>
          </a:p>
        </p:txBody>
      </p:sp>
      <p:sp>
        <p:nvSpPr>
          <p:cNvPr id="7" name="Oval 6"/>
          <p:cNvSpPr/>
          <p:nvPr/>
        </p:nvSpPr>
        <p:spPr>
          <a:xfrm>
            <a:off x="714375" y="928688"/>
            <a:ext cx="3214688" cy="14287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714375" y="1071563"/>
            <a:ext cx="321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800" smtClean="0">
                <a:solidFill>
                  <a:prstClr val="white"/>
                </a:solidFill>
              </a:rPr>
              <a:t>Conflict</a:t>
            </a: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714375" y="1714500"/>
            <a:ext cx="321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prstClr val="white"/>
                </a:solidFill>
                <a:latin typeface="Arial" charset="0"/>
              </a:rPr>
              <a:t>Co-Operation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428625" y="571500"/>
            <a:ext cx="785813" cy="500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893220" y="535781"/>
            <a:ext cx="500062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178719" y="2393156"/>
            <a:ext cx="714375" cy="500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86125" y="2214563"/>
            <a:ext cx="571500" cy="500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  <a:endCxn id="7" idx="6"/>
          </p:cNvCxnSpPr>
          <p:nvPr/>
        </p:nvCxnSpPr>
        <p:spPr>
          <a:xfrm rot="10800000" flipH="1">
            <a:off x="714375" y="1643063"/>
            <a:ext cx="32146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5750" y="3071813"/>
            <a:ext cx="8501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Okay, you have been able to give examples of conflict and co-operation but what do the words actually mean? Discuss with your partner what you think they mean – You will be asked to feedback your ideas to create a class definition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4429125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u="sng" smtClean="0">
                <a:solidFill>
                  <a:prstClr val="white"/>
                </a:solidFill>
              </a:rPr>
              <a:t>Conflict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To fight, battle or war – A clash of interests, opinion, statements or feelings usually resulting in violence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000" u="sng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u="sng" smtClean="0">
                <a:solidFill>
                  <a:prstClr val="white"/>
                </a:solidFill>
              </a:rPr>
              <a:t>Co-Operation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An act of working together towards the same end, purpose, effect or goal</a:t>
            </a:r>
          </a:p>
        </p:txBody>
      </p:sp>
    </p:spTree>
    <p:extLst>
      <p:ext uri="{BB962C8B-B14F-4D97-AF65-F5344CB8AC3E}">
        <p14:creationId xmlns:p14="http://schemas.microsoft.com/office/powerpoint/2010/main" val="386237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http://raraavis.typepad.com/.a/6a00d8341bfdab53ef00e5538842d88833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42158"/>
            <a:ext cx="8568952" cy="5554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9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mtClean="0"/>
              <a:t>Where In The World Are We Looking At Today?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00438" y="2714625"/>
            <a:ext cx="2143125" cy="3146425"/>
            <a:chOff x="3500430" y="2714620"/>
            <a:chExt cx="2143140" cy="3146661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4429124" y="2714620"/>
              <a:ext cx="1214446" cy="2571768"/>
              <a:chOff x="4429124" y="2714620"/>
              <a:chExt cx="1214446" cy="257176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072065" y="2714620"/>
                <a:ext cx="571504" cy="57154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3821833" y="3893453"/>
                <a:ext cx="2000400" cy="78581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07" name="TextBox 7"/>
            <p:cNvSpPr txBox="1">
              <a:spLocks noChangeArrowheads="1"/>
            </p:cNvSpPr>
            <p:nvPr/>
          </p:nvSpPr>
          <p:spPr bwMode="auto">
            <a:xfrm>
              <a:off x="3500430" y="5214950"/>
              <a:ext cx="164307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mtClean="0">
                  <a:solidFill>
                    <a:srgbClr val="0070C0"/>
                  </a:solidFill>
                  <a:latin typeface="Comic Sans MS" pitchFamily="66" charset="0"/>
                </a:rPr>
                <a:t>Turkey, Iraq and Syria</a:t>
              </a: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2000250" y="1293813"/>
            <a:ext cx="5143500" cy="5349875"/>
            <a:chOff x="2000232" y="1293744"/>
            <a:chExt cx="5143536" cy="5349966"/>
          </a:xfrm>
        </p:grpSpPr>
        <p:pic>
          <p:nvPicPr>
            <p:cNvPr id="15362" name="Picture 2" descr="http://3.bp.blogspot.com/-Ib0_U91l-XA/TWnwYWPWqzI/AAAAAAAAMAE/grWcoLO_K0o/s400/syria%2Band%2Biraq%2Bmap%2Band%2Bsurrounding%2Bcountries%2Bnice%2Bmap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0232" y="1293744"/>
              <a:ext cx="5143536" cy="534996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4103" name="Group 15"/>
            <p:cNvGrpSpPr>
              <a:grpSpLocks/>
            </p:cNvGrpSpPr>
            <p:nvPr/>
          </p:nvGrpSpPr>
          <p:grpSpPr bwMode="auto">
            <a:xfrm>
              <a:off x="3000364" y="2804694"/>
              <a:ext cx="1500198" cy="1391488"/>
              <a:chOff x="3000364" y="2804694"/>
              <a:chExt cx="1500198" cy="139148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786182" y="2805070"/>
                <a:ext cx="714380" cy="33814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ysDot"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600" dirty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Arial" charset="0"/>
                  </a:rPr>
                  <a:t>Tigris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000364" y="3857600"/>
                <a:ext cx="1143008" cy="3381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ysDot"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600" dirty="0">
                    <a:solidFill>
                      <a:prstClr val="black">
                        <a:lumMod val="95000"/>
                        <a:lumOff val="5000"/>
                      </a:prstClr>
                    </a:solidFill>
                    <a:latin typeface="Arial" charset="0"/>
                  </a:rPr>
                  <a:t>Euphrates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6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mtClean="0"/>
              <a:t>The Euphrates And Tigris River System</a:t>
            </a:r>
          </a:p>
        </p:txBody>
      </p:sp>
      <p:pic>
        <p:nvPicPr>
          <p:cNvPr id="27650" name="Picture 2" descr="File:Flag of Turke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674" y="5000636"/>
            <a:ext cx="257337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2" name="Picture 4" descr="File:Flag of Iraq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5000636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54" name="Picture 6" descr="File:Flag of Syria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4946170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428625" y="1143000"/>
            <a:ext cx="82153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In your groups you have some information showing the Euphrates and Tigris river system region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0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Why do you think conflict over water supply is likely?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2928938"/>
            <a:ext cx="80724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The dam control the water flow and so has impacts at its site and further down stream.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0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What could be the positive and negative effects on the landscape, water supply, power supply and river flow?</a:t>
            </a:r>
          </a:p>
        </p:txBody>
      </p:sp>
    </p:spTree>
    <p:extLst>
      <p:ext uri="{BB962C8B-B14F-4D97-AF65-F5344CB8AC3E}">
        <p14:creationId xmlns:p14="http://schemas.microsoft.com/office/powerpoint/2010/main" val="12611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928938" y="0"/>
            <a:ext cx="5929312" cy="1143000"/>
          </a:xfrm>
        </p:spPr>
        <p:txBody>
          <a:bodyPr/>
          <a:lstStyle/>
          <a:p>
            <a:r>
              <a:rPr lang="en-GB" smtClean="0"/>
              <a:t>Turkey, Iraq or Syria?</a:t>
            </a:r>
          </a:p>
        </p:txBody>
      </p:sp>
      <p:pic>
        <p:nvPicPr>
          <p:cNvPr id="3" name="Picture 2" descr="File:Flag of Turke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674" y="5000636"/>
            <a:ext cx="257337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File:Flag of Iraq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148" y="2660154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File:Flag of Syria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8148" y="231262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071813" y="1785938"/>
            <a:ext cx="5500687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Each of your groups is going to represent a country affected by the dam.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0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Using the information on your sheet, you need to write a short speech, to be given at a meeting of the government ministers if Turkey, Iraq and Syria.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0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You need to decide which points are the most powerful and pose some awkward questions for your neighbours...</a:t>
            </a:r>
          </a:p>
        </p:txBody>
      </p:sp>
    </p:spTree>
    <p:extLst>
      <p:ext uri="{BB962C8B-B14F-4D97-AF65-F5344CB8AC3E}">
        <p14:creationId xmlns:p14="http://schemas.microsoft.com/office/powerpoint/2010/main" val="14675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857375"/>
            <a:ext cx="9144000" cy="1143000"/>
          </a:xfrm>
        </p:spPr>
        <p:txBody>
          <a:bodyPr/>
          <a:lstStyle/>
          <a:p>
            <a:r>
              <a:rPr lang="en-GB" smtClean="0"/>
              <a:t>Planning For The Future</a:t>
            </a:r>
          </a:p>
        </p:txBody>
      </p:sp>
      <p:pic>
        <p:nvPicPr>
          <p:cNvPr id="3" name="Picture 2" descr="File:Flag of Turke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214290"/>
            <a:ext cx="257337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File:Flag of Iraq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214290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File:Flag of Syria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8148" y="231262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1571625" y="3071813"/>
            <a:ext cx="60721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In your new groups you will have a representative from each country. Together you need to make a decision about the future of the Ilisu Dam scheme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20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You need to consider: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◊ the impacts of each country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◊ other major water supplies in the area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smtClean="0">
                <a:solidFill>
                  <a:prstClr val="white"/>
                </a:solidFill>
              </a:rPr>
              <a:t>◊ ways of altering the scheme to resolve any conflict</a:t>
            </a:r>
          </a:p>
        </p:txBody>
      </p:sp>
    </p:spTree>
    <p:extLst>
      <p:ext uri="{BB962C8B-B14F-4D97-AF65-F5344CB8AC3E}">
        <p14:creationId xmlns:p14="http://schemas.microsoft.com/office/powerpoint/2010/main" val="2344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le:Flag of Turke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000636"/>
            <a:ext cx="257337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File:Flag of Iraq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660154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File:Flag of Syria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231262"/>
            <a:ext cx="2547902" cy="1697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428625" y="1428750"/>
            <a:ext cx="5500688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3000" smtClean="0">
                <a:solidFill>
                  <a:prstClr val="white"/>
                </a:solidFill>
              </a:rPr>
              <a:t>Who ‘owns’ the water in a major world river?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30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3000" smtClean="0">
              <a:solidFill>
                <a:prstClr val="white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3000" smtClean="0">
                <a:solidFill>
                  <a:prstClr val="white"/>
                </a:solidFill>
              </a:rPr>
              <a:t>If people have a </a:t>
            </a:r>
            <a:r>
              <a:rPr lang="en-GB" sz="3000" i="1" smtClean="0">
                <a:solidFill>
                  <a:prstClr val="white"/>
                </a:solidFill>
              </a:rPr>
              <a:t>right</a:t>
            </a:r>
            <a:r>
              <a:rPr lang="en-GB" sz="3000" smtClean="0">
                <a:solidFill>
                  <a:prstClr val="white"/>
                </a:solidFill>
              </a:rPr>
              <a:t> to the water that lies within their territory, what </a:t>
            </a:r>
            <a:r>
              <a:rPr lang="en-GB" sz="3000" i="1" smtClean="0">
                <a:solidFill>
                  <a:prstClr val="white"/>
                </a:solidFill>
              </a:rPr>
              <a:t>responsibilities</a:t>
            </a:r>
            <a:r>
              <a:rPr lang="en-GB" sz="3000" smtClean="0">
                <a:solidFill>
                  <a:prstClr val="white"/>
                </a:solidFill>
              </a:rPr>
              <a:t> do they have towards others using it further downstream?</a:t>
            </a:r>
          </a:p>
        </p:txBody>
      </p:sp>
    </p:spTree>
    <p:extLst>
      <p:ext uri="{BB962C8B-B14F-4D97-AF65-F5344CB8AC3E}">
        <p14:creationId xmlns:p14="http://schemas.microsoft.com/office/powerpoint/2010/main" val="15585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421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2_Office Theme</vt:lpstr>
      <vt:lpstr>Презентация PowerPoint</vt:lpstr>
      <vt:lpstr>Презентация PowerPoint</vt:lpstr>
      <vt:lpstr>Where In The World Are We Looking At Today?</vt:lpstr>
      <vt:lpstr>The Euphrates And Tigris River System</vt:lpstr>
      <vt:lpstr>Turkey, Iraq or Syria?</vt:lpstr>
      <vt:lpstr>Planning For The Future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Jennifer Wood</dc:creator>
  <cp:lastModifiedBy>Jennifer Wood</cp:lastModifiedBy>
  <cp:revision>1</cp:revision>
  <dcterms:created xsi:type="dcterms:W3CDTF">2013-11-07T03:36:41Z</dcterms:created>
  <dcterms:modified xsi:type="dcterms:W3CDTF">2013-11-07T03:37:45Z</dcterms:modified>
</cp:coreProperties>
</file>