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A67A2-7025-42FC-9F43-5B4BB4F23EEB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88C-0E5D-433F-8037-FC35A7E9D2F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Types of AID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Bilateral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Involves governments in the developed world giving aid to governments of the developing world. Known as ‘official development assistance’. In the UK it is administered by </a:t>
            </a:r>
            <a:r>
              <a:rPr lang="en-GB" dirty="0" err="1" smtClean="0"/>
              <a:t>DFID</a:t>
            </a:r>
            <a:r>
              <a:rPr lang="en-GB" dirty="0" smtClean="0"/>
              <a:t> – department for international development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Multilateral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Invloves</a:t>
            </a:r>
            <a:r>
              <a:rPr lang="en-GB" dirty="0" smtClean="0"/>
              <a:t> the UK donating money (40% of </a:t>
            </a:r>
            <a:r>
              <a:rPr lang="en-GB" dirty="0" err="1" smtClean="0"/>
              <a:t>DFID</a:t>
            </a:r>
            <a:r>
              <a:rPr lang="en-GB" dirty="0" smtClean="0"/>
              <a:t> budget) to </a:t>
            </a:r>
            <a:r>
              <a:rPr lang="en-GB" dirty="0" err="1" smtClean="0"/>
              <a:t>IGO’s</a:t>
            </a:r>
            <a:r>
              <a:rPr lang="en-GB" dirty="0" smtClean="0"/>
              <a:t> for them to distribute the AID as they wish.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World Bank – to give loans to developing nations to build infrastructure</a:t>
            </a:r>
          </a:p>
          <a:p>
            <a:r>
              <a:rPr lang="en-GB" dirty="0" smtClean="0"/>
              <a:t>E.g. UN get a small amount of AID from the UK in this way (£250 million out of the </a:t>
            </a:r>
            <a:r>
              <a:rPr lang="en-GB" dirty="0" err="1" smtClean="0"/>
              <a:t>DFID</a:t>
            </a:r>
            <a:r>
              <a:rPr lang="en-GB" dirty="0" smtClean="0"/>
              <a:t> budget of £1990)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Banks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These lend money to developing countries at commercial rates of interest. In 2001 for example, private finance from UK banks totalled 1.4 billion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 Governmental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NGO’s</a:t>
            </a:r>
            <a:r>
              <a:rPr lang="en-GB" dirty="0" smtClean="0"/>
              <a:t> include charities like Oxfam and Save the Children, which aim to raise donations from the general public of developed nations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This money is now matched by </a:t>
            </a:r>
            <a:r>
              <a:rPr lang="en-GB" dirty="0" err="1" smtClean="0"/>
              <a:t>DFID</a:t>
            </a:r>
            <a:r>
              <a:rPr lang="en-GB" dirty="0" smtClean="0"/>
              <a:t>. Roughly £50 million of AID was given by </a:t>
            </a:r>
            <a:r>
              <a:rPr lang="en-GB" dirty="0" err="1" smtClean="0"/>
              <a:t>NGO’s</a:t>
            </a:r>
            <a:r>
              <a:rPr lang="en-GB" dirty="0" smtClean="0"/>
              <a:t> in 2005 (half of that was given by </a:t>
            </a:r>
            <a:r>
              <a:rPr lang="en-GB" dirty="0" err="1" smtClean="0"/>
              <a:t>DFID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	Since 2007, </a:t>
            </a:r>
            <a:r>
              <a:rPr lang="en-GB" dirty="0" err="1" smtClean="0"/>
              <a:t>DFID</a:t>
            </a:r>
            <a:r>
              <a:rPr lang="en-GB" dirty="0" smtClean="0"/>
              <a:t> has given more ‘bilateral aid through </a:t>
            </a:r>
            <a:r>
              <a:rPr lang="en-GB" dirty="0" err="1" smtClean="0"/>
              <a:t>NGO’s</a:t>
            </a:r>
            <a:r>
              <a:rPr lang="en-GB" dirty="0" smtClean="0"/>
              <a:t> £317 million as they see </a:t>
            </a:r>
            <a:r>
              <a:rPr lang="en-GB" dirty="0" err="1" smtClean="0"/>
              <a:t>NGO’s</a:t>
            </a:r>
            <a:r>
              <a:rPr lang="en-GB" dirty="0" smtClean="0"/>
              <a:t> as the best way of getting money into countries at a grass roots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Emergency 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Humanitarian relief that is raised in response to </a:t>
            </a:r>
            <a:r>
              <a:rPr lang="en-GB" dirty="0" smtClean="0"/>
              <a:t>specific </a:t>
            </a:r>
            <a:r>
              <a:rPr lang="en-GB" dirty="0" smtClean="0"/>
              <a:t>circumstances, such as natural disasters (e.g. Tsunami in Japan)</a:t>
            </a:r>
          </a:p>
          <a:p>
            <a:endParaRPr lang="en-GB" dirty="0"/>
          </a:p>
          <a:p>
            <a:r>
              <a:rPr lang="en-GB" dirty="0" smtClean="0"/>
              <a:t>This can come from Bilateral sources and often </a:t>
            </a:r>
            <a:r>
              <a:rPr lang="en-GB" dirty="0" err="1" smtClean="0"/>
              <a:t>NGO’s</a:t>
            </a:r>
            <a:r>
              <a:rPr lang="en-GB" dirty="0" smtClean="0"/>
              <a:t> – that do specific appeals – Disaster Emergency Committee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Types of AID</vt:lpstr>
      <vt:lpstr>Bilateral</vt:lpstr>
      <vt:lpstr>Multilateral</vt:lpstr>
      <vt:lpstr>Commercial Banks</vt:lpstr>
      <vt:lpstr>Non- Governmental Organisations</vt:lpstr>
      <vt:lpstr>Emergency AID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AID</dc:title>
  <dc:creator>reynoldss</dc:creator>
  <cp:lastModifiedBy>Jen Wood</cp:lastModifiedBy>
  <cp:revision>2</cp:revision>
  <dcterms:created xsi:type="dcterms:W3CDTF">2013-03-20T11:12:30Z</dcterms:created>
  <dcterms:modified xsi:type="dcterms:W3CDTF">2014-03-09T10:51:01Z</dcterms:modified>
</cp:coreProperties>
</file>