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DDE7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2938F-61F9-4285-BB9D-DB389269D55B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1E8DD-36DB-4D6C-B1DC-D3D149E55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1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7DCC-98C8-450F-A3EF-37AAA9BC8515}" type="datetimeFigureOut">
              <a:rPr lang="en-US" smtClean="0"/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5683A-4CDC-41C5-9BCE-E60AEB5D772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eBBYGyFo1B0&amp;feature=fvw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19DDE7"/>
                </a:solidFill>
              </a:rPr>
              <a:t>To understand what world trade is and how it works.</a:t>
            </a:r>
            <a:br>
              <a:rPr lang="en-GB" b="1" u="sng" dirty="0">
                <a:solidFill>
                  <a:srgbClr val="19DDE7"/>
                </a:solidFill>
              </a:rPr>
            </a:br>
            <a:endParaRPr lang="en-GB" b="1" u="sng" dirty="0">
              <a:solidFill>
                <a:srgbClr val="19DDE7"/>
              </a:solidFill>
            </a:endParaRPr>
          </a:p>
        </p:txBody>
      </p:sp>
      <p:pic>
        <p:nvPicPr>
          <p:cNvPr id="4" name="Picture 3" descr="2371423291_86029bb60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000372"/>
            <a:ext cx="3657600" cy="36484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95436">
            <a:off x="117075" y="1355907"/>
            <a:ext cx="8229600" cy="1977106"/>
          </a:xfrm>
        </p:spPr>
        <p:txBody>
          <a:bodyPr/>
          <a:lstStyle/>
          <a:p>
            <a:r>
              <a:rPr lang="en-GB" dirty="0"/>
              <a:t>2003 </a:t>
            </a:r>
            <a:r>
              <a:rPr lang="en-GB" dirty="0" smtClean="0"/>
              <a:t>- BT </a:t>
            </a:r>
            <a:r>
              <a:rPr lang="en-GB" dirty="0"/>
              <a:t>set up call centres in India to reduce costs and increase efficiency – India has more than 3 times unemployment of Britain.</a:t>
            </a:r>
          </a:p>
        </p:txBody>
      </p:sp>
      <p:pic>
        <p:nvPicPr>
          <p:cNvPr id="4" name="Picture 3" descr="india_new_del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000372"/>
            <a:ext cx="3114784" cy="34242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FF"/>
                </a:solidFill>
              </a:rPr>
              <a:t>Salaries and Training?</a:t>
            </a:r>
            <a:endParaRPr lang="en-GB" b="1" u="sng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8680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>
                <a:solidFill>
                  <a:srgbClr val="19DDE7"/>
                </a:solidFill>
              </a:rPr>
              <a:t>	</a:t>
            </a:r>
            <a:r>
              <a:rPr lang="en-GB" dirty="0" smtClean="0">
                <a:solidFill>
                  <a:srgbClr val="19DDE7"/>
                </a:solidFill>
              </a:rPr>
              <a:t>	£12,500	</a:t>
            </a:r>
            <a:r>
              <a:rPr lang="en-GB" dirty="0" smtClean="0"/>
              <a:t>		       </a:t>
            </a:r>
            <a:r>
              <a:rPr lang="en-GB" dirty="0" smtClean="0">
                <a:solidFill>
                  <a:srgbClr val="19DDE7"/>
                </a:solidFill>
              </a:rPr>
              <a:t>£1200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FFFF00"/>
                </a:solidFill>
              </a:rPr>
              <a:t>Most </a:t>
            </a:r>
            <a:r>
              <a:rPr lang="en-GB" dirty="0">
                <a:solidFill>
                  <a:srgbClr val="FFFF00"/>
                </a:solidFill>
              </a:rPr>
              <a:t>Indian workers have undergraduate degrees and are trained to speak English, taught about pubs, soap operas and English culture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FF00"/>
                </a:solidFill>
              </a:rPr>
              <a:t>They are told not to tell people they are calling from India. </a:t>
            </a:r>
            <a:endParaRPr lang="en-GB" dirty="0">
              <a:solidFill>
                <a:srgbClr val="00FF00"/>
              </a:solidFill>
            </a:endParaRPr>
          </a:p>
        </p:txBody>
      </p:sp>
      <p:pic>
        <p:nvPicPr>
          <p:cNvPr id="4" name="Picture 3" descr="india_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643050"/>
            <a:ext cx="1943099" cy="1295399"/>
          </a:xfrm>
          <a:prstGeom prst="rect">
            <a:avLst/>
          </a:prstGeom>
        </p:spPr>
      </p:pic>
      <p:pic>
        <p:nvPicPr>
          <p:cNvPr id="5" name="Picture 4" descr="U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643050"/>
            <a:ext cx="1957361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ian-call-centre-_788421f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928670"/>
            <a:ext cx="3476642" cy="4630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19DDE7"/>
                </a:solidFill>
              </a:rPr>
              <a:t>Is </a:t>
            </a:r>
            <a:r>
              <a:rPr lang="en-GB" dirty="0" smtClean="0">
                <a:solidFill>
                  <a:srgbClr val="19DDE7"/>
                </a:solidFill>
              </a:rPr>
              <a:t>BT </a:t>
            </a:r>
            <a:r>
              <a:rPr lang="en-GB" dirty="0">
                <a:solidFill>
                  <a:srgbClr val="19DDE7"/>
                </a:solidFill>
              </a:rPr>
              <a:t>exploiting Indians or is </a:t>
            </a:r>
            <a:r>
              <a:rPr lang="en-GB" dirty="0" smtClean="0">
                <a:solidFill>
                  <a:srgbClr val="19DDE7"/>
                </a:solidFill>
              </a:rPr>
              <a:t>their business </a:t>
            </a:r>
            <a:r>
              <a:rPr lang="en-GB" dirty="0">
                <a:solidFill>
                  <a:srgbClr val="19DDE7"/>
                </a:solidFill>
              </a:rPr>
              <a:t>good for India? </a:t>
            </a:r>
            <a:r>
              <a:rPr lang="en-GB" dirty="0" smtClean="0">
                <a:solidFill>
                  <a:srgbClr val="19DDE7"/>
                </a:solidFill>
              </a:rPr>
              <a:t/>
            </a:r>
            <a:br>
              <a:rPr lang="en-GB" dirty="0" smtClean="0">
                <a:solidFill>
                  <a:srgbClr val="19DDE7"/>
                </a:solidFill>
              </a:rPr>
            </a:br>
            <a:r>
              <a:rPr lang="en-GB" dirty="0" smtClean="0">
                <a:solidFill>
                  <a:srgbClr val="19DDE7"/>
                </a:solidFill>
              </a:rPr>
              <a:t>Reasons </a:t>
            </a:r>
            <a:r>
              <a:rPr lang="en-GB" dirty="0">
                <a:solidFill>
                  <a:srgbClr val="19DDE7"/>
                </a:solidFill>
              </a:rPr>
              <a:t>for and against.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sz="4400" dirty="0" smtClean="0">
                <a:solidFill>
                  <a:srgbClr val="FFC000"/>
                </a:solidFill>
              </a:rPr>
              <a:t>How </a:t>
            </a:r>
            <a:r>
              <a:rPr lang="en-GB" sz="4400" dirty="0">
                <a:solidFill>
                  <a:srgbClr val="FFC000"/>
                </a:solidFill>
              </a:rPr>
              <a:t>many different brands of trainers can you think of? </a:t>
            </a:r>
            <a:endParaRPr lang="en-GB" sz="4400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GB" sz="4400" dirty="0">
                <a:solidFill>
                  <a:srgbClr val="FFC000"/>
                </a:solidFill>
              </a:rPr>
              <a:t>	</a:t>
            </a:r>
            <a:r>
              <a:rPr lang="en-GB" sz="4400" dirty="0" smtClean="0">
                <a:solidFill>
                  <a:srgbClr val="FFC000"/>
                </a:solidFill>
              </a:rPr>
              <a:t>How </a:t>
            </a:r>
            <a:r>
              <a:rPr lang="en-GB" sz="4400" dirty="0">
                <a:solidFill>
                  <a:srgbClr val="FFC000"/>
                </a:solidFill>
              </a:rPr>
              <a:t>much do they cost on average?</a:t>
            </a:r>
          </a:p>
        </p:txBody>
      </p:sp>
      <p:pic>
        <p:nvPicPr>
          <p:cNvPr id="4" name="Picture 3" descr="woodstock-think-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4164148"/>
            <a:ext cx="2143108" cy="26938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FF00"/>
                </a:solidFill>
              </a:rPr>
              <a:t>Nike Air Max Trainers</a:t>
            </a:r>
            <a:endParaRPr lang="en-GB" b="1" u="sng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nike-air-max-trainer-1-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958181"/>
            <a:ext cx="6350000" cy="3810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ke-air-max-trainer-1-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572032" cy="27432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385" y="357166"/>
            <a:ext cx="1767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Materials?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108" y="714356"/>
            <a:ext cx="27202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Production Cost?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85728"/>
            <a:ext cx="4181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Labour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cost of the worker?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9322" y="928670"/>
            <a:ext cx="24252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Profit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subcontractor?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1285860"/>
            <a:ext cx="16972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Transport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And tax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00570"/>
            <a:ext cx="491551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Labour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cost of the retailer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(paying person who sells shoe)?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009" y="2071678"/>
            <a:ext cx="198099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Publicity for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retailer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3000372"/>
            <a:ext cx="14394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Rent of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retailer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29454" y="3286124"/>
            <a:ext cx="16971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Research?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9520" y="5214950"/>
            <a:ext cx="11869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Nike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profit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71670" y="5786454"/>
            <a:ext cx="2899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Publicity for Nike?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8" y="4786322"/>
            <a:ext cx="9117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VAT?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ke-air-max-trainer-1-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572032" cy="27432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4349" y="357166"/>
            <a:ext cx="27706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Materials – €8.50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5820" y="714356"/>
            <a:ext cx="28148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Production Cost –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€1.50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4711" y="285728"/>
            <a:ext cx="427623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Labour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cost of the worker –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€0.50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5598" y="1071546"/>
            <a:ext cx="254704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Profit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Subcontractor –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€3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1285860"/>
            <a:ext cx="169726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Transport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And tax –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€5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9034" y="4500570"/>
            <a:ext cx="423744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Labour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 cost of the retailer 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- €18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009" y="2714620"/>
            <a:ext cx="198099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Publicity for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Retailer – 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€2.50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1826" y="3000372"/>
            <a:ext cx="145584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Rent of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Retailer-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€12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0474" y="4286256"/>
            <a:ext cx="187352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Research – </a:t>
            </a:r>
          </a:p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€11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2330" y="5643578"/>
            <a:ext cx="18410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Nike </a:t>
            </a:r>
          </a:p>
          <a:p>
            <a:pPr algn="ctr"/>
            <a:r>
              <a:rPr lang="en-US" sz="2800" b="1" dirty="0" smtClean="0">
                <a:ln w="50800"/>
                <a:solidFill>
                  <a:srgbClr val="FF0000"/>
                </a:solidFill>
              </a:rPr>
              <a:t>Profit - 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€13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5228" y="5786454"/>
            <a:ext cx="33722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Publicity for Nike - €8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87195" y="4786322"/>
            <a:ext cx="15673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VAT - €17</a:t>
            </a:r>
            <a:endParaRPr lang="en-US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sz="4400" b="1" u="sng" dirty="0" smtClean="0">
                <a:solidFill>
                  <a:srgbClr val="00FF00"/>
                </a:solidFill>
              </a:rPr>
              <a:t>World </a:t>
            </a:r>
            <a:r>
              <a:rPr lang="en-GB" sz="4400" b="1" u="sng" dirty="0">
                <a:solidFill>
                  <a:srgbClr val="00FF00"/>
                </a:solidFill>
              </a:rPr>
              <a:t>Trade </a:t>
            </a:r>
            <a:r>
              <a:rPr lang="en-GB" sz="4400" dirty="0">
                <a:solidFill>
                  <a:srgbClr val="00FF00"/>
                </a:solidFill>
              </a:rPr>
              <a:t>is the movement of goods and services between different countries in the world. Most countries rely on trade to bring in a source of income. </a:t>
            </a:r>
            <a:endParaRPr lang="en-GB" sz="4400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GB" sz="4400" dirty="0"/>
              <a:t>E.g. Nike – designs trainers in North America, makes them in south-east Asia and sells them in Europe. Many countries are involved in the process. </a:t>
            </a:r>
          </a:p>
          <a:p>
            <a:pPr algn="ctr">
              <a:buNone/>
            </a:pPr>
            <a:endParaRPr lang="en-GB" sz="4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6000" b="1" u="sng" dirty="0" smtClean="0">
                <a:solidFill>
                  <a:srgbClr val="FF00FF"/>
                </a:solidFill>
              </a:rPr>
              <a:t>World Trade is not just about goods; it’s also about services!</a:t>
            </a:r>
            <a:endParaRPr lang="en-GB" sz="6000" b="1" u="sng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8572529" cy="4061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Couple of Questions...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19DDE7"/>
                </a:solidFill>
              </a:rPr>
              <a:t>How many people have a land-line phone in their house?</a:t>
            </a:r>
          </a:p>
          <a:p>
            <a:r>
              <a:rPr lang="en-GB" sz="3600" dirty="0">
                <a:solidFill>
                  <a:srgbClr val="00FF00"/>
                </a:solidFill>
              </a:rPr>
              <a:t>How many people know they are connected with BT for phone or internet?</a:t>
            </a:r>
          </a:p>
          <a:p>
            <a:r>
              <a:rPr lang="en-GB" sz="3600" dirty="0">
                <a:solidFill>
                  <a:srgbClr val="FFFF00"/>
                </a:solidFill>
              </a:rPr>
              <a:t>How many people want to do a college course / degree at some point in the future?</a:t>
            </a:r>
          </a:p>
          <a:p>
            <a:r>
              <a:rPr lang="en-GB" sz="3600" dirty="0">
                <a:solidFill>
                  <a:srgbClr val="FF00FF"/>
                </a:solidFill>
              </a:rPr>
              <a:t>How many people would like to work in a call centre?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244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To understand what world trade is and how it works. </vt:lpstr>
      <vt:lpstr>Презентация PowerPoint</vt:lpstr>
      <vt:lpstr>Nike Air Max Trainers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Couple of Questions...</vt:lpstr>
      <vt:lpstr>Презентация PowerPoint</vt:lpstr>
      <vt:lpstr>Salaries and Training?</vt:lpstr>
      <vt:lpstr>Презентация PowerPoint</vt:lpstr>
      <vt:lpstr>Is BT exploiting Indians or is their business good for India?  Reasons for and against.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understand what world trade is and how it works.</dc:title>
  <dc:creator>Zoie</dc:creator>
  <cp:lastModifiedBy>Jennifer Wood</cp:lastModifiedBy>
  <cp:revision>16</cp:revision>
  <dcterms:created xsi:type="dcterms:W3CDTF">2010-06-08T00:27:24Z</dcterms:created>
  <dcterms:modified xsi:type="dcterms:W3CDTF">2013-12-06T02:46:14Z</dcterms:modified>
</cp:coreProperties>
</file>