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696A-2A54-4AD2-BAA7-F61CECB18B77}" type="datetimeFigureOut">
              <a:rPr lang="en-GB" smtClean="0"/>
              <a:t>14/04/2014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B5FC-41B1-45A2-AAEE-0C335C72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0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696A-2A54-4AD2-BAA7-F61CECB18B77}" type="datetimeFigureOut">
              <a:rPr lang="en-GB" smtClean="0"/>
              <a:t>14/04/2014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B5FC-41B1-45A2-AAEE-0C335C72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3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696A-2A54-4AD2-BAA7-F61CECB18B77}" type="datetimeFigureOut">
              <a:rPr lang="en-GB" smtClean="0"/>
              <a:t>14/04/2014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B5FC-41B1-45A2-AAEE-0C335C72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0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696A-2A54-4AD2-BAA7-F61CECB18B77}" type="datetimeFigureOut">
              <a:rPr lang="en-GB" smtClean="0"/>
              <a:t>14/04/2014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B5FC-41B1-45A2-AAEE-0C335C72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2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696A-2A54-4AD2-BAA7-F61CECB18B77}" type="datetimeFigureOut">
              <a:rPr lang="en-GB" smtClean="0"/>
              <a:t>14/04/2014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B5FC-41B1-45A2-AAEE-0C335C72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92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696A-2A54-4AD2-BAA7-F61CECB18B77}" type="datetimeFigureOut">
              <a:rPr lang="en-GB" smtClean="0"/>
              <a:t>14/04/2014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B5FC-41B1-45A2-AAEE-0C335C72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61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696A-2A54-4AD2-BAA7-F61CECB18B77}" type="datetimeFigureOut">
              <a:rPr lang="en-GB" smtClean="0"/>
              <a:t>14/04/2014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B5FC-41B1-45A2-AAEE-0C335C72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696A-2A54-4AD2-BAA7-F61CECB18B77}" type="datetimeFigureOut">
              <a:rPr lang="en-GB" smtClean="0"/>
              <a:t>14/04/2014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B5FC-41B1-45A2-AAEE-0C335C72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8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696A-2A54-4AD2-BAA7-F61CECB18B77}" type="datetimeFigureOut">
              <a:rPr lang="en-GB" smtClean="0"/>
              <a:t>14/04/2014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B5FC-41B1-45A2-AAEE-0C335C72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79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696A-2A54-4AD2-BAA7-F61CECB18B77}" type="datetimeFigureOut">
              <a:rPr lang="en-GB" smtClean="0"/>
              <a:t>14/04/2014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B5FC-41B1-45A2-AAEE-0C335C72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7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696A-2A54-4AD2-BAA7-F61CECB18B77}" type="datetimeFigureOut">
              <a:rPr lang="en-GB" smtClean="0"/>
              <a:t>14/04/2014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B5FC-41B1-45A2-AAEE-0C335C72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6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C696A-2A54-4AD2-BAA7-F61CECB18B77}" type="datetimeFigureOut">
              <a:rPr lang="en-GB" smtClean="0"/>
              <a:t>14/04/2014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B5FC-41B1-45A2-AAEE-0C335C72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46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lickr.com/photos/gdsdigital/401568879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4" descr="Three Gorges D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0"/>
            <a:ext cx="5065712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5"/>
          <p:cNvSpPr>
            <a:spLocks noChangeArrowheads="1"/>
          </p:cNvSpPr>
          <p:nvPr/>
        </p:nvSpPr>
        <p:spPr bwMode="auto">
          <a:xfrm>
            <a:off x="7535863" y="62857"/>
            <a:ext cx="3132137" cy="58024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1.Write down 2 facts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about the size of the dam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2. Write down 1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fact about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 energy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</a:rPr>
              <a:t>3. Write down either one social or economic impact </a:t>
            </a:r>
            <a:endParaRPr lang="en-GB" altLang="en-US" sz="2400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</a:rPr>
              <a:t>L/O - To evaluate whether China is developing sustainably with the use of HEP.</a:t>
            </a:r>
            <a:r>
              <a:rPr lang="en-GB" altLang="en-US" sz="3000" dirty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-57665" y="1136822"/>
            <a:ext cx="2578444" cy="3803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Facts </a:t>
            </a:r>
            <a:r>
              <a:rPr lang="en-US" altLang="en-US" sz="2400" dirty="0">
                <a:solidFill>
                  <a:srgbClr val="000000"/>
                </a:solidFill>
              </a:rPr>
              <a:t>are </a:t>
            </a:r>
            <a:r>
              <a:rPr lang="en-US" altLang="en-US" sz="2400" dirty="0" smtClean="0">
                <a:solidFill>
                  <a:srgbClr val="000000"/>
                </a:solidFill>
              </a:rPr>
              <a:t>great to use in your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introductionand</a:t>
            </a:r>
            <a:r>
              <a:rPr lang="en-US" altLang="en-US" sz="2400" dirty="0" smtClean="0">
                <a:solidFill>
                  <a:srgbClr val="000000"/>
                </a:solidFill>
              </a:rPr>
              <a:t> make good supporting sentences for your points.</a:t>
            </a:r>
            <a:endParaRPr lang="en-GB" altLang="en-US" sz="2400" dirty="0">
              <a:solidFill>
                <a:srgbClr val="000000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4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389" y="2852739"/>
            <a:ext cx="4105275" cy="5048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1400"/>
              <a:t>China's controversial Three Gorges Dam project hits a significant milestone on Saturday, when it is expected to reach its final height of 185m (607 feet). But it will not be fully operational until 2009 </a:t>
            </a:r>
          </a:p>
        </p:txBody>
      </p:sp>
      <p:pic>
        <p:nvPicPr>
          <p:cNvPr id="192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0"/>
            <a:ext cx="41529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6" name="Text Box 6"/>
          <p:cNvSpPr txBox="1">
            <a:spLocks noChangeArrowheads="1"/>
          </p:cNvSpPr>
          <p:nvPr/>
        </p:nvSpPr>
        <p:spPr bwMode="auto">
          <a:xfrm>
            <a:off x="5951538" y="2492375"/>
            <a:ext cx="37449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The project was begun in 1993 at an official cost of 200bn yuan ($25bn), though unofficial estimates are far higher.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9251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716339"/>
            <a:ext cx="3001963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8" name="Text Box 12"/>
          <p:cNvSpPr txBox="1">
            <a:spLocks noChangeArrowheads="1"/>
          </p:cNvSpPr>
          <p:nvPr/>
        </p:nvSpPr>
        <p:spPr bwMode="auto">
          <a:xfrm>
            <a:off x="1524000" y="5853113"/>
            <a:ext cx="33480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When the dam's reservoir reaches its final height of 175m, scheduled for 2009, the five-chamber shiplock will raise boats by as much as 113m.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9251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88914"/>
            <a:ext cx="27860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0" name="Text Box 15"/>
          <p:cNvSpPr txBox="1">
            <a:spLocks noChangeArrowheads="1"/>
          </p:cNvSpPr>
          <p:nvPr/>
        </p:nvSpPr>
        <p:spPr bwMode="auto">
          <a:xfrm>
            <a:off x="8975725" y="1"/>
            <a:ext cx="151288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The primary aims of the dam are to alleviate flooding on the Yangtze River and generate power. Fourteen turbine generator units are already in operation.</a:t>
            </a:r>
          </a:p>
        </p:txBody>
      </p:sp>
      <p:sp>
        <p:nvSpPr>
          <p:cNvPr id="192521" name="Text Box 16"/>
          <p:cNvSpPr txBox="1">
            <a:spLocks noChangeArrowheads="1"/>
          </p:cNvSpPr>
          <p:nvPr/>
        </p:nvSpPr>
        <p:spPr bwMode="auto">
          <a:xfrm>
            <a:off x="4583114" y="6165851"/>
            <a:ext cx="33480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At least 1 million people are being relocated to make way for the project.</a:t>
            </a:r>
          </a:p>
        </p:txBody>
      </p:sp>
      <p:pic>
        <p:nvPicPr>
          <p:cNvPr id="19252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4" y="3429001"/>
            <a:ext cx="3170237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3" name="Text Box 19"/>
          <p:cNvSpPr txBox="1">
            <a:spLocks noChangeArrowheads="1"/>
          </p:cNvSpPr>
          <p:nvPr/>
        </p:nvSpPr>
        <p:spPr bwMode="auto">
          <a:xfrm>
            <a:off x="7608889" y="5589589"/>
            <a:ext cx="29162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 A billboard in the port of Wushan shows the height that the water will reach, ultimately submerging all of its wharf facilities. </a:t>
            </a:r>
          </a:p>
        </p:txBody>
      </p:sp>
      <p:sp>
        <p:nvSpPr>
          <p:cNvPr id="192524" name="AutoShape 21"/>
          <p:cNvSpPr>
            <a:spLocks noChangeAspect="1" noChangeArrowheads="1"/>
          </p:cNvSpPr>
          <p:nvPr/>
        </p:nvSpPr>
        <p:spPr bwMode="auto">
          <a:xfrm>
            <a:off x="4857750" y="25050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2525" name="AutoShape 23"/>
          <p:cNvSpPr>
            <a:spLocks noChangeAspect="1" noChangeArrowheads="1"/>
          </p:cNvSpPr>
          <p:nvPr/>
        </p:nvSpPr>
        <p:spPr bwMode="auto">
          <a:xfrm>
            <a:off x="4857750" y="25050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92526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933825"/>
            <a:ext cx="2800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95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7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972675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Whilst watching…..</a:t>
            </a: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7210425" cy="3484563"/>
          </a:xfrm>
        </p:spPr>
        <p:txBody>
          <a:bodyPr/>
          <a:lstStyle/>
          <a:p>
            <a:pPr eaLnBrk="1" hangingPunct="1"/>
            <a:r>
              <a:rPr lang="en-GB" altLang="en-US" smtClean="0"/>
              <a:t>Note down why the Dam was built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Advantages about the Dam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Disadvantages about the Dam </a:t>
            </a:r>
          </a:p>
        </p:txBody>
      </p:sp>
      <p:sp>
        <p:nvSpPr>
          <p:cNvPr id="193541" name="Rectangle 4"/>
          <p:cNvSpPr>
            <a:spLocks noChangeArrowheads="1"/>
          </p:cNvSpPr>
          <p:nvPr/>
        </p:nvSpPr>
        <p:spPr bwMode="auto">
          <a:xfrm>
            <a:off x="2927350" y="5589589"/>
            <a:ext cx="66246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http://www.youtube.com/watch?v=T2JMVxnMqxU</a:t>
            </a:r>
          </a:p>
        </p:txBody>
      </p:sp>
      <p:sp>
        <p:nvSpPr>
          <p:cNvPr id="193542" name="Rectangle 5"/>
          <p:cNvSpPr>
            <a:spLocks noChangeArrowheads="1"/>
          </p:cNvSpPr>
          <p:nvPr/>
        </p:nvSpPr>
        <p:spPr bwMode="auto">
          <a:xfrm>
            <a:off x="152400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</a:rPr>
              <a:t>L/O - To evaluate whether China is developing sustainably with the use of HEP.</a:t>
            </a:r>
            <a:r>
              <a:rPr lang="en-GB" altLang="en-US" sz="3000" dirty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000000"/>
                </a:solidFill>
              </a:rPr>
              <a:t> </a:t>
            </a:r>
            <a:endParaRPr lang="en-GB" altLang="en-US" sz="30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ChangeArrowheads="1"/>
          </p:cNvSpPr>
          <p:nvPr/>
        </p:nvSpPr>
        <p:spPr bwMode="auto">
          <a:xfrm>
            <a:off x="152400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</a:rPr>
              <a:t>L/O - To </a:t>
            </a:r>
            <a:r>
              <a:rPr lang="en-GB" altLang="en-US" sz="2800" dirty="0" smtClean="0">
                <a:solidFill>
                  <a:srgbClr val="000000"/>
                </a:solidFill>
              </a:rPr>
              <a:t>evaluate </a:t>
            </a:r>
            <a:r>
              <a:rPr lang="en-GB" altLang="en-US" sz="2800" dirty="0">
                <a:solidFill>
                  <a:srgbClr val="000000"/>
                </a:solidFill>
              </a:rPr>
              <a:t>whether </a:t>
            </a:r>
            <a:r>
              <a:rPr lang="en-GB" altLang="en-US" sz="2800" dirty="0" smtClean="0">
                <a:solidFill>
                  <a:srgbClr val="000000"/>
                </a:solidFill>
              </a:rPr>
              <a:t>China </a:t>
            </a:r>
            <a:r>
              <a:rPr lang="en-GB" altLang="en-US" sz="2800" dirty="0">
                <a:solidFill>
                  <a:srgbClr val="000000"/>
                </a:solidFill>
              </a:rPr>
              <a:t>is developing </a:t>
            </a:r>
            <a:r>
              <a:rPr lang="en-GB" altLang="en-US" sz="2800" dirty="0" smtClean="0">
                <a:solidFill>
                  <a:srgbClr val="000000"/>
                </a:solidFill>
              </a:rPr>
              <a:t>sustainably with the use of HEP.</a:t>
            </a:r>
            <a:r>
              <a:rPr lang="en-GB" altLang="en-US" sz="3000" dirty="0" smtClean="0">
                <a:solidFill>
                  <a:srgbClr val="000000"/>
                </a:solidFill>
              </a:rPr>
              <a:t> </a:t>
            </a:r>
            <a:endParaRPr lang="en-GB" altLang="en-US" sz="30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 dirty="0">
              <a:solidFill>
                <a:srgbClr val="000000"/>
              </a:solidFill>
            </a:endParaRPr>
          </a:p>
        </p:txBody>
      </p:sp>
      <p:pic>
        <p:nvPicPr>
          <p:cNvPr id="1945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4" y="3429001"/>
            <a:ext cx="3398837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6039"/>
            <a:ext cx="3810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Rectangle 9"/>
          <p:cNvSpPr>
            <a:spLocks noChangeArrowheads="1"/>
          </p:cNvSpPr>
          <p:nvPr/>
        </p:nvSpPr>
        <p:spPr bwMode="auto">
          <a:xfrm>
            <a:off x="1774825" y="2852739"/>
            <a:ext cx="5329238" cy="302418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200" dirty="0">
                <a:solidFill>
                  <a:srgbClr val="000000"/>
                </a:solidFill>
              </a:rPr>
              <a:t>Use the information sheets around the classroom to add full detail on the Dam.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2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200" dirty="0">
                <a:solidFill>
                  <a:srgbClr val="000000"/>
                </a:solidFill>
              </a:rPr>
              <a:t>Everyone in your group should have a role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2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200" dirty="0" err="1">
                <a:solidFill>
                  <a:srgbClr val="000000"/>
                </a:solidFill>
              </a:rPr>
              <a:t>e.g</a:t>
            </a:r>
            <a:r>
              <a:rPr lang="en-GB" altLang="en-US" sz="2200" dirty="0">
                <a:solidFill>
                  <a:srgbClr val="000000"/>
                </a:solidFill>
              </a:rPr>
              <a:t> info collector, intro, why it was built, positives of the project, negatives of the dam.</a:t>
            </a:r>
          </a:p>
        </p:txBody>
      </p:sp>
      <p:sp>
        <p:nvSpPr>
          <p:cNvPr id="194566" name="WordArt 10"/>
          <p:cNvSpPr>
            <a:spLocks noChangeArrowheads="1" noChangeShapeType="1" noTextEdit="1"/>
          </p:cNvSpPr>
          <p:nvPr/>
        </p:nvSpPr>
        <p:spPr bwMode="auto">
          <a:xfrm>
            <a:off x="5808663" y="188913"/>
            <a:ext cx="44640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/>
              </a:rPr>
              <a:t>Has the Three Gorges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/>
              </a:rPr>
              <a:t>Dam benefitted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/>
              </a:rPr>
              <a:t>Chinese people?</a:t>
            </a:r>
          </a:p>
        </p:txBody>
      </p:sp>
      <p:sp>
        <p:nvSpPr>
          <p:cNvPr id="194567" name="Rectangle 11"/>
          <p:cNvSpPr>
            <a:spLocks noChangeArrowheads="1"/>
          </p:cNvSpPr>
          <p:nvPr/>
        </p:nvSpPr>
        <p:spPr bwMode="auto">
          <a:xfrm>
            <a:off x="5664201" y="1412876"/>
            <a:ext cx="482441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solidFill>
                  <a:srgbClr val="000000"/>
                </a:solidFill>
              </a:rPr>
              <a:t>Lets investigate </a:t>
            </a:r>
            <a:r>
              <a:rPr lang="en-GB" altLang="en-US" sz="2400" dirty="0">
                <a:solidFill>
                  <a:srgbClr val="000000"/>
                </a:solidFill>
              </a:rPr>
              <a:t>whether the Dam is sustainable.</a:t>
            </a:r>
          </a:p>
        </p:txBody>
      </p:sp>
    </p:spTree>
    <p:extLst>
      <p:ext uri="{BB962C8B-B14F-4D97-AF65-F5344CB8AC3E}">
        <p14:creationId xmlns:p14="http://schemas.microsoft.com/office/powerpoint/2010/main" val="6874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ChangeArrowheads="1"/>
          </p:cNvSpPr>
          <p:nvPr/>
        </p:nvSpPr>
        <p:spPr bwMode="auto">
          <a:xfrm>
            <a:off x="152400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</a:rPr>
              <a:t>L/O - To evaluate whether China is developing sustainably with the use of HEP.</a:t>
            </a:r>
            <a:r>
              <a:rPr lang="en-GB" altLang="en-US" sz="3000" dirty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 dirty="0">
              <a:solidFill>
                <a:srgbClr val="000000"/>
              </a:solidFill>
            </a:endParaRPr>
          </a:p>
        </p:txBody>
      </p:sp>
      <p:sp>
        <p:nvSpPr>
          <p:cNvPr id="195587" name="Rectangle 6"/>
          <p:cNvSpPr>
            <a:spLocks noChangeArrowheads="1"/>
          </p:cNvSpPr>
          <p:nvPr/>
        </p:nvSpPr>
        <p:spPr bwMode="auto">
          <a:xfrm>
            <a:off x="4008439" y="981076"/>
            <a:ext cx="3240087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FF0000"/>
                </a:solidFill>
              </a:rPr>
              <a:t>Point:</a:t>
            </a:r>
            <a:r>
              <a:rPr lang="en-GB" altLang="en-US" sz="3000" dirty="0" smtClean="0">
                <a:solidFill>
                  <a:srgbClr val="000000"/>
                </a:solidFill>
              </a:rPr>
              <a:t> The </a:t>
            </a:r>
            <a:r>
              <a:rPr lang="en-GB" altLang="en-US" sz="3000" dirty="0">
                <a:solidFill>
                  <a:srgbClr val="000000"/>
                </a:solidFill>
              </a:rPr>
              <a:t>Three Gorges Dam </a:t>
            </a:r>
            <a:r>
              <a:rPr lang="en-GB" altLang="en-US" sz="3000" dirty="0" smtClean="0">
                <a:solidFill>
                  <a:srgbClr val="000000"/>
                </a:solidFill>
              </a:rPr>
              <a:t>has many advantages….</a:t>
            </a:r>
            <a:endParaRPr lang="en-GB" altLang="en-US" sz="3000" dirty="0">
              <a:solidFill>
                <a:srgbClr val="000000"/>
              </a:solidFill>
            </a:endParaRPr>
          </a:p>
        </p:txBody>
      </p:sp>
      <p:sp>
        <p:nvSpPr>
          <p:cNvPr id="195588" name="Rectangle 7"/>
          <p:cNvSpPr>
            <a:spLocks noChangeArrowheads="1"/>
          </p:cNvSpPr>
          <p:nvPr/>
        </p:nvSpPr>
        <p:spPr bwMode="auto">
          <a:xfrm>
            <a:off x="7248525" y="981076"/>
            <a:ext cx="3024188" cy="18716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FF0000"/>
                </a:solidFill>
              </a:rPr>
              <a:t>Evidence:</a:t>
            </a:r>
            <a:r>
              <a:rPr lang="en-GB" altLang="en-US" sz="3000" dirty="0" smtClean="0">
                <a:solidFill>
                  <a:srgbClr val="000000"/>
                </a:solidFill>
              </a:rPr>
              <a:t> The </a:t>
            </a:r>
            <a:r>
              <a:rPr lang="en-GB" altLang="en-US" sz="3000" dirty="0">
                <a:solidFill>
                  <a:srgbClr val="000000"/>
                </a:solidFill>
              </a:rPr>
              <a:t>positives of the dam are…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>
                <a:solidFill>
                  <a:srgbClr val="000000"/>
                </a:solidFill>
              </a:rPr>
              <a:t>1)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>
                <a:solidFill>
                  <a:srgbClr val="000000"/>
                </a:solidFill>
              </a:rPr>
              <a:t>2)</a:t>
            </a:r>
          </a:p>
        </p:txBody>
      </p:sp>
      <p:sp>
        <p:nvSpPr>
          <p:cNvPr id="195589" name="Rectangle 8"/>
          <p:cNvSpPr>
            <a:spLocks noChangeArrowheads="1"/>
          </p:cNvSpPr>
          <p:nvPr/>
        </p:nvSpPr>
        <p:spPr bwMode="auto">
          <a:xfrm>
            <a:off x="4008439" y="2852738"/>
            <a:ext cx="3240087" cy="18716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FF0000"/>
                </a:solidFill>
              </a:rPr>
              <a:t>Explain: </a:t>
            </a:r>
            <a:r>
              <a:rPr lang="en-GB" altLang="en-US" sz="3000" dirty="0" smtClean="0">
                <a:solidFill>
                  <a:srgbClr val="000000"/>
                </a:solidFill>
              </a:rPr>
              <a:t>This means that… </a:t>
            </a:r>
            <a:endParaRPr lang="en-GB" altLang="en-US" sz="3000" dirty="0">
              <a:solidFill>
                <a:srgbClr val="000000"/>
              </a:solidFill>
            </a:endParaRPr>
          </a:p>
        </p:txBody>
      </p:sp>
      <p:sp>
        <p:nvSpPr>
          <p:cNvPr id="195590" name="Rectangle 9"/>
          <p:cNvSpPr>
            <a:spLocks noChangeArrowheads="1"/>
          </p:cNvSpPr>
          <p:nvPr/>
        </p:nvSpPr>
        <p:spPr bwMode="auto">
          <a:xfrm>
            <a:off x="7248525" y="2852738"/>
            <a:ext cx="3024188" cy="187166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FF0000"/>
                </a:solidFill>
              </a:rPr>
              <a:t>Evaluation and Analysis</a:t>
            </a:r>
            <a:r>
              <a:rPr lang="en-GB" altLang="en-US" dirty="0" smtClean="0">
                <a:solidFill>
                  <a:srgbClr val="000000"/>
                </a:solidFill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The </a:t>
            </a:r>
            <a:r>
              <a:rPr lang="en-GB" altLang="en-US" dirty="0">
                <a:solidFill>
                  <a:srgbClr val="000000"/>
                </a:solidFill>
              </a:rPr>
              <a:t>Chinese government </a:t>
            </a:r>
            <a:r>
              <a:rPr lang="en-GB" altLang="en-US" dirty="0" smtClean="0">
                <a:solidFill>
                  <a:srgbClr val="000000"/>
                </a:solidFill>
              </a:rPr>
              <a:t>were thinking economically because </a:t>
            </a:r>
            <a:r>
              <a:rPr lang="en-GB" altLang="en-US" dirty="0">
                <a:solidFill>
                  <a:srgbClr val="000000"/>
                </a:solidFill>
              </a:rPr>
              <a:t>…….</a:t>
            </a:r>
          </a:p>
        </p:txBody>
      </p:sp>
      <p:sp>
        <p:nvSpPr>
          <p:cNvPr id="195591" name="Rectangle 10"/>
          <p:cNvSpPr>
            <a:spLocks noChangeArrowheads="1"/>
          </p:cNvSpPr>
          <p:nvPr/>
        </p:nvSpPr>
        <p:spPr bwMode="auto">
          <a:xfrm>
            <a:off x="4008439" y="4724400"/>
            <a:ext cx="6264275" cy="8651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srgbClr val="FF0000"/>
                </a:solidFill>
              </a:rPr>
              <a:t>Link</a:t>
            </a:r>
            <a:r>
              <a:rPr lang="en-GB" altLang="en-US" sz="2000" dirty="0" smtClean="0">
                <a:solidFill>
                  <a:srgbClr val="FF0000"/>
                </a:solidFill>
              </a:rPr>
              <a:t>: </a:t>
            </a:r>
            <a:r>
              <a:rPr lang="en-GB" altLang="en-US" sz="2000" dirty="0" smtClean="0"/>
              <a:t>Provide concluding sentence and link to the next point</a:t>
            </a:r>
            <a:endParaRPr lang="en-GB" altLang="en-US" sz="2000" dirty="0"/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  <p:sp>
        <p:nvSpPr>
          <p:cNvPr id="195592" name="WordArt 11"/>
          <p:cNvSpPr>
            <a:spLocks noChangeArrowheads="1" noChangeShapeType="1" noTextEdit="1"/>
          </p:cNvSpPr>
          <p:nvPr/>
        </p:nvSpPr>
        <p:spPr bwMode="auto">
          <a:xfrm>
            <a:off x="0" y="188915"/>
            <a:ext cx="12192000" cy="682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Referring to examples analyse the importance of HEP as a renewable source of energy.....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Arial Black"/>
            </a:endParaRPr>
          </a:p>
        </p:txBody>
      </p:sp>
      <p:sp>
        <p:nvSpPr>
          <p:cNvPr id="195593" name="Text Box 12"/>
          <p:cNvSpPr txBox="1">
            <a:spLocks noChangeArrowheads="1"/>
          </p:cNvSpPr>
          <p:nvPr/>
        </p:nvSpPr>
        <p:spPr bwMode="auto">
          <a:xfrm>
            <a:off x="1847851" y="1052514"/>
            <a:ext cx="1871663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200" dirty="0">
                <a:solidFill>
                  <a:srgbClr val="000000"/>
                </a:solidFill>
              </a:rPr>
              <a:t>Use the paragraph grid to evaluate the sustainability of the dam</a:t>
            </a:r>
          </a:p>
        </p:txBody>
      </p:sp>
      <p:pic>
        <p:nvPicPr>
          <p:cNvPr id="19559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84538"/>
            <a:ext cx="248443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7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ChangeArrowheads="1"/>
          </p:cNvSpPr>
          <p:nvPr/>
        </p:nvSpPr>
        <p:spPr bwMode="auto">
          <a:xfrm>
            <a:off x="1524000" y="6021388"/>
            <a:ext cx="9144000" cy="836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</a:rPr>
              <a:t>L/O - To evaluate whether China is developing sustainably with the use of HEP.</a:t>
            </a:r>
            <a:r>
              <a:rPr lang="en-GB" altLang="en-US" sz="3000" dirty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 dirty="0">
              <a:solidFill>
                <a:srgbClr val="000000"/>
              </a:solidFill>
            </a:endParaRPr>
          </a:p>
        </p:txBody>
      </p:sp>
      <p:sp>
        <p:nvSpPr>
          <p:cNvPr id="195587" name="Rectangle 6"/>
          <p:cNvSpPr>
            <a:spLocks noChangeArrowheads="1"/>
          </p:cNvSpPr>
          <p:nvPr/>
        </p:nvSpPr>
        <p:spPr bwMode="auto">
          <a:xfrm>
            <a:off x="4008439" y="981076"/>
            <a:ext cx="3240087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FF0000"/>
                </a:solidFill>
              </a:rPr>
              <a:t>Point:</a:t>
            </a:r>
            <a:r>
              <a:rPr lang="en-GB" altLang="en-US" sz="3000" dirty="0" smtClean="0">
                <a:solidFill>
                  <a:srgbClr val="000000"/>
                </a:solidFill>
              </a:rPr>
              <a:t> </a:t>
            </a:r>
            <a:r>
              <a:rPr lang="en-GB" altLang="en-US" sz="2400" dirty="0" smtClean="0">
                <a:solidFill>
                  <a:srgbClr val="000000"/>
                </a:solidFill>
              </a:rPr>
              <a:t>However,</a:t>
            </a:r>
            <a:r>
              <a:rPr lang="en-GB" altLang="en-US" sz="3000" dirty="0" smtClean="0">
                <a:solidFill>
                  <a:srgbClr val="000000"/>
                </a:solidFill>
              </a:rPr>
              <a:t> </a:t>
            </a:r>
            <a:r>
              <a:rPr lang="en-GB" altLang="en-US" sz="2400" dirty="0" smtClean="0">
                <a:solidFill>
                  <a:srgbClr val="000000"/>
                </a:solidFill>
              </a:rPr>
              <a:t>The </a:t>
            </a:r>
            <a:r>
              <a:rPr lang="en-GB" altLang="en-US" sz="2400" dirty="0">
                <a:solidFill>
                  <a:srgbClr val="000000"/>
                </a:solidFill>
              </a:rPr>
              <a:t>Three Gorges Dam </a:t>
            </a:r>
            <a:r>
              <a:rPr lang="en-GB" altLang="en-US" sz="2400" dirty="0" smtClean="0">
                <a:solidFill>
                  <a:srgbClr val="000000"/>
                </a:solidFill>
              </a:rPr>
              <a:t>sparked controversy because</a:t>
            </a:r>
            <a:r>
              <a:rPr lang="en-GB" altLang="en-US" sz="2400" dirty="0" smtClean="0">
                <a:solidFill>
                  <a:srgbClr val="000000"/>
                </a:solidFill>
              </a:rPr>
              <a:t>….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195588" name="Rectangle 7"/>
          <p:cNvSpPr>
            <a:spLocks noChangeArrowheads="1"/>
          </p:cNvSpPr>
          <p:nvPr/>
        </p:nvSpPr>
        <p:spPr bwMode="auto">
          <a:xfrm>
            <a:off x="7248525" y="981076"/>
            <a:ext cx="3024188" cy="18716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FF0000"/>
                </a:solidFill>
              </a:rPr>
              <a:t>Evidence:</a:t>
            </a:r>
            <a:r>
              <a:rPr lang="en-GB" altLang="en-US" sz="3000" dirty="0" smtClean="0">
                <a:solidFill>
                  <a:srgbClr val="000000"/>
                </a:solidFill>
              </a:rPr>
              <a:t> </a:t>
            </a:r>
            <a:r>
              <a:rPr lang="en-GB" altLang="en-US" sz="3000" dirty="0" smtClean="0">
                <a:solidFill>
                  <a:srgbClr val="000000"/>
                </a:solidFill>
              </a:rPr>
              <a:t>The negatives </a:t>
            </a:r>
            <a:r>
              <a:rPr lang="en-GB" altLang="en-US" sz="3000" dirty="0">
                <a:solidFill>
                  <a:srgbClr val="000000"/>
                </a:solidFill>
              </a:rPr>
              <a:t>of the dam are…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>
                <a:solidFill>
                  <a:srgbClr val="000000"/>
                </a:solidFill>
              </a:rPr>
              <a:t>1)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>
                <a:solidFill>
                  <a:srgbClr val="000000"/>
                </a:solidFill>
              </a:rPr>
              <a:t>2)</a:t>
            </a:r>
          </a:p>
        </p:txBody>
      </p:sp>
      <p:sp>
        <p:nvSpPr>
          <p:cNvPr id="195589" name="Rectangle 8"/>
          <p:cNvSpPr>
            <a:spLocks noChangeArrowheads="1"/>
          </p:cNvSpPr>
          <p:nvPr/>
        </p:nvSpPr>
        <p:spPr bwMode="auto">
          <a:xfrm>
            <a:off x="4008439" y="2852738"/>
            <a:ext cx="3240087" cy="18716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FF0000"/>
                </a:solidFill>
              </a:rPr>
              <a:t>Explain: </a:t>
            </a:r>
            <a:r>
              <a:rPr lang="en-GB" altLang="en-US" sz="3000" dirty="0" smtClean="0">
                <a:solidFill>
                  <a:srgbClr val="000000"/>
                </a:solidFill>
              </a:rPr>
              <a:t>This means that… </a:t>
            </a:r>
            <a:endParaRPr lang="en-GB" altLang="en-US" sz="3000" dirty="0">
              <a:solidFill>
                <a:srgbClr val="000000"/>
              </a:solidFill>
            </a:endParaRPr>
          </a:p>
        </p:txBody>
      </p:sp>
      <p:sp>
        <p:nvSpPr>
          <p:cNvPr id="195590" name="Rectangle 9"/>
          <p:cNvSpPr>
            <a:spLocks noChangeArrowheads="1"/>
          </p:cNvSpPr>
          <p:nvPr/>
        </p:nvSpPr>
        <p:spPr bwMode="auto">
          <a:xfrm>
            <a:off x="7248525" y="2852738"/>
            <a:ext cx="3024188" cy="187166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FF0000"/>
                </a:solidFill>
              </a:rPr>
              <a:t>Evaluation and Analysis</a:t>
            </a:r>
            <a:r>
              <a:rPr lang="en-GB" altLang="en-US" dirty="0" smtClean="0">
                <a:solidFill>
                  <a:srgbClr val="000000"/>
                </a:solidFill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The </a:t>
            </a:r>
            <a:r>
              <a:rPr lang="en-GB" altLang="en-US" dirty="0">
                <a:solidFill>
                  <a:srgbClr val="000000"/>
                </a:solidFill>
              </a:rPr>
              <a:t>Chinese government could have done ………. </a:t>
            </a:r>
            <a:r>
              <a:rPr lang="en-GB" altLang="en-US" dirty="0" smtClean="0">
                <a:solidFill>
                  <a:srgbClr val="000000"/>
                </a:solidFill>
              </a:rPr>
              <a:t>to </a:t>
            </a:r>
            <a:r>
              <a:rPr lang="en-GB" altLang="en-US" dirty="0">
                <a:solidFill>
                  <a:srgbClr val="000000"/>
                </a:solidFill>
              </a:rPr>
              <a:t>make it more sustainable. Because …….</a:t>
            </a:r>
          </a:p>
        </p:txBody>
      </p:sp>
      <p:sp>
        <p:nvSpPr>
          <p:cNvPr id="195591" name="Rectangle 10"/>
          <p:cNvSpPr>
            <a:spLocks noChangeArrowheads="1"/>
          </p:cNvSpPr>
          <p:nvPr/>
        </p:nvSpPr>
        <p:spPr bwMode="auto">
          <a:xfrm>
            <a:off x="4008439" y="4724400"/>
            <a:ext cx="6264275" cy="8651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srgbClr val="FF0000"/>
                </a:solidFill>
              </a:rPr>
              <a:t>Link</a:t>
            </a:r>
            <a:r>
              <a:rPr lang="en-GB" altLang="en-US" sz="2000" dirty="0" smtClean="0">
                <a:solidFill>
                  <a:srgbClr val="FF0000"/>
                </a:solidFill>
              </a:rPr>
              <a:t>: </a:t>
            </a:r>
            <a:r>
              <a:rPr lang="en-GB" altLang="en-US" sz="2000" dirty="0" smtClean="0"/>
              <a:t>Provide concluding sentence</a:t>
            </a:r>
            <a:endParaRPr lang="en-GB" altLang="en-US" sz="2000" dirty="0">
              <a:solidFill>
                <a:srgbClr val="000000"/>
              </a:solidFill>
            </a:endParaRPr>
          </a:p>
        </p:txBody>
      </p:sp>
      <p:sp>
        <p:nvSpPr>
          <p:cNvPr id="195592" name="WordArt 11"/>
          <p:cNvSpPr>
            <a:spLocks noChangeArrowheads="1" noChangeShapeType="1" noTextEdit="1"/>
          </p:cNvSpPr>
          <p:nvPr/>
        </p:nvSpPr>
        <p:spPr bwMode="auto">
          <a:xfrm>
            <a:off x="0" y="188915"/>
            <a:ext cx="12192000" cy="682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Referring to examples analyse the importance of HEP as a renewable source of energy.....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Arial Black"/>
            </a:endParaRPr>
          </a:p>
        </p:txBody>
      </p:sp>
      <p:sp>
        <p:nvSpPr>
          <p:cNvPr id="195593" name="Text Box 12"/>
          <p:cNvSpPr txBox="1">
            <a:spLocks noChangeArrowheads="1"/>
          </p:cNvSpPr>
          <p:nvPr/>
        </p:nvSpPr>
        <p:spPr bwMode="auto">
          <a:xfrm>
            <a:off x="1847851" y="1052514"/>
            <a:ext cx="1871663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200" dirty="0">
                <a:solidFill>
                  <a:srgbClr val="000000"/>
                </a:solidFill>
              </a:rPr>
              <a:t>Use the paragraph grid to evaluate the sustainability of the dam</a:t>
            </a:r>
          </a:p>
        </p:txBody>
      </p:sp>
      <p:pic>
        <p:nvPicPr>
          <p:cNvPr id="19559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84538"/>
            <a:ext cx="248443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3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517</Words>
  <Application>Microsoft Office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Whilst watching…..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Wood</dc:creator>
  <cp:lastModifiedBy>Jennifer Wood</cp:lastModifiedBy>
  <cp:revision>6</cp:revision>
  <dcterms:created xsi:type="dcterms:W3CDTF">2014-04-14T08:37:30Z</dcterms:created>
  <dcterms:modified xsi:type="dcterms:W3CDTF">2014-04-14T10:00:40Z</dcterms:modified>
</cp:coreProperties>
</file>