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80" r:id="rId3"/>
    <p:sldId id="281" r:id="rId4"/>
    <p:sldId id="290" r:id="rId5"/>
    <p:sldId id="282" r:id="rId6"/>
    <p:sldId id="291" r:id="rId7"/>
    <p:sldId id="292" r:id="rId8"/>
    <p:sldId id="293" r:id="rId9"/>
    <p:sldId id="294" r:id="rId10"/>
    <p:sldId id="295" r:id="rId11"/>
    <p:sldId id="263" r:id="rId12"/>
    <p:sldId id="29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ABD39-9686-42CC-9D4D-B233AFDE203D}" type="datetimeFigureOut">
              <a:rPr lang="en-GB" smtClean="0"/>
              <a:pPr/>
              <a:t>04/02/2014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BE1222-FF17-432B-9B4E-8DA92C3832E0}" type="slidenum">
              <a:rPr lang="en-GB" smtClean="0"/>
              <a:pPr/>
              <a:t>‹#›</a:t>
            </a:fld>
            <a:endParaRPr lang="en-GB" dirty="0"/>
          </a:p>
        </p:txBody>
      </p:sp>
    </p:spTree>
    <p:extLst>
      <p:ext uri="{BB962C8B-B14F-4D97-AF65-F5344CB8AC3E}">
        <p14:creationId xmlns:p14="http://schemas.microsoft.com/office/powerpoint/2010/main" val="414679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4417C5D-7F18-4273-BC31-7183A13E44F8}" type="slidenum">
              <a:rPr lang="en-GB" smtClean="0"/>
              <a:pPr>
                <a:defRPr/>
              </a:pPr>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97B3B-8C9E-4568-8521-94A12BEF484F}" type="datetimeFigureOut">
              <a:rPr lang="en-GB" smtClean="0"/>
              <a:pPr/>
              <a:t>04/02/2014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A78394A-0C43-46A0-9820-1C2542DF2E2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97B3B-8C9E-4568-8521-94A12BEF484F}" type="datetimeFigureOut">
              <a:rPr lang="en-GB" smtClean="0"/>
              <a:pPr/>
              <a:t>04/02/2014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8394A-0C43-46A0-9820-1C2542DF2E2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1470025"/>
          </a:xfrm>
          <a:solidFill>
            <a:schemeClr val="tx2">
              <a:lumMod val="60000"/>
              <a:lumOff val="40000"/>
            </a:schemeClr>
          </a:solidFill>
          <a:ln w="63500">
            <a:solidFill>
              <a:schemeClr val="tx1"/>
            </a:solidFill>
          </a:ln>
        </p:spPr>
        <p:txBody>
          <a:bodyPr>
            <a:noAutofit/>
          </a:bodyPr>
          <a:lstStyle/>
          <a:p>
            <a:r>
              <a:rPr lang="en-GB" b="1" u="sng" dirty="0" smtClean="0">
                <a:solidFill>
                  <a:schemeClr val="bg1"/>
                </a:solidFill>
              </a:rPr>
              <a:t>Threats to water quality and water availability </a:t>
            </a:r>
            <a:endParaRPr lang="en-GB" b="1" u="sng" dirty="0">
              <a:solidFill>
                <a:schemeClr val="bg1"/>
              </a:solidFill>
            </a:endParaRPr>
          </a:p>
        </p:txBody>
      </p:sp>
      <p:sp>
        <p:nvSpPr>
          <p:cNvPr id="6" name="Rectangle 5"/>
          <p:cNvSpPr/>
          <p:nvPr/>
        </p:nvSpPr>
        <p:spPr>
          <a:xfrm>
            <a:off x="683568" y="1844824"/>
            <a:ext cx="309634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smtClean="0"/>
              <a:t>To know how people interfere with water quality and water stress</a:t>
            </a:r>
            <a:endParaRPr lang="en-GB" sz="2200" dirty="0"/>
          </a:p>
        </p:txBody>
      </p:sp>
      <p:sp>
        <p:nvSpPr>
          <p:cNvPr id="10" name="Rectangle 9"/>
          <p:cNvSpPr/>
          <p:nvPr/>
        </p:nvSpPr>
        <p:spPr>
          <a:xfrm>
            <a:off x="683568" y="3429000"/>
            <a:ext cx="3096344" cy="1440160"/>
          </a:xfrm>
          <a:prstGeom prst="rect">
            <a:avLst/>
          </a:prstGeom>
          <a:solidFill>
            <a:srgbClr val="FFFF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smtClean="0">
                <a:solidFill>
                  <a:schemeClr val="tx1"/>
                </a:solidFill>
              </a:rPr>
              <a:t>To be able to explain </a:t>
            </a:r>
          </a:p>
          <a:p>
            <a:pPr algn="ctr"/>
            <a:r>
              <a:rPr lang="en-GB" sz="2200" dirty="0" smtClean="0">
                <a:solidFill>
                  <a:schemeClr val="tx1"/>
                </a:solidFill>
              </a:rPr>
              <a:t>the process of eutrophication </a:t>
            </a:r>
            <a:endParaRPr lang="en-GB" sz="2200" dirty="0">
              <a:solidFill>
                <a:schemeClr val="tx1"/>
              </a:solidFill>
            </a:endParaRPr>
          </a:p>
        </p:txBody>
      </p:sp>
      <p:sp>
        <p:nvSpPr>
          <p:cNvPr id="11" name="Rectangle 10"/>
          <p:cNvSpPr/>
          <p:nvPr/>
        </p:nvSpPr>
        <p:spPr>
          <a:xfrm>
            <a:off x="683568" y="5013176"/>
            <a:ext cx="3096344" cy="1440160"/>
          </a:xfrm>
          <a:prstGeom prst="rect">
            <a:avLst/>
          </a:prstGeom>
          <a:solidFill>
            <a:srgbClr val="00B05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smtClean="0"/>
              <a:t>To understand how climate change may impact on water supplies</a:t>
            </a:r>
            <a:endParaRPr lang="en-GB" sz="2200" dirty="0"/>
          </a:p>
        </p:txBody>
      </p:sp>
      <p:sp>
        <p:nvSpPr>
          <p:cNvPr id="17" name="Curved Right Arrow 16"/>
          <p:cNvSpPr/>
          <p:nvPr/>
        </p:nvSpPr>
        <p:spPr>
          <a:xfrm>
            <a:off x="395536" y="2708920"/>
            <a:ext cx="504056" cy="1080120"/>
          </a:xfrm>
          <a:prstGeom prst="curvedRightArrow">
            <a:avLst/>
          </a:prstGeom>
          <a:solidFill>
            <a:srgbClr val="FF33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8" name="Curved Right Arrow 17"/>
          <p:cNvSpPr/>
          <p:nvPr/>
        </p:nvSpPr>
        <p:spPr>
          <a:xfrm>
            <a:off x="395536" y="4293096"/>
            <a:ext cx="504056" cy="1080120"/>
          </a:xfrm>
          <a:prstGeom prst="curvedRightArrow">
            <a:avLst/>
          </a:prstGeom>
          <a:solidFill>
            <a:srgbClr val="FF33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1026" name="Picture 2" descr="http://ignite4christ.files.wordpress.com/2012/11/dirty-wa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7904" y="1844824"/>
            <a:ext cx="4502528" cy="4608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http://3.bp.blogspot.com/_y5FD_RPOigU/TUksbDUpbjI/AAAAAAAAABE/gBUL1fBu_2o/s1600/eutrophic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85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1470025"/>
          </a:xfrm>
          <a:solidFill>
            <a:schemeClr val="tx2">
              <a:lumMod val="50000"/>
            </a:schemeClr>
          </a:solidFill>
          <a:ln w="63500">
            <a:solidFill>
              <a:schemeClr val="tx1"/>
            </a:solidFill>
          </a:ln>
        </p:spPr>
        <p:txBody>
          <a:bodyPr>
            <a:noAutofit/>
          </a:bodyPr>
          <a:lstStyle/>
          <a:p>
            <a:r>
              <a:rPr lang="en-GB" sz="8000" b="1" u="sng" dirty="0" smtClean="0">
                <a:solidFill>
                  <a:schemeClr val="bg2"/>
                </a:solidFill>
              </a:rPr>
              <a:t>TASK</a:t>
            </a:r>
            <a:endParaRPr lang="en-GB" sz="8000" b="1" u="sng" dirty="0">
              <a:solidFill>
                <a:schemeClr val="bg2"/>
              </a:solidFill>
            </a:endParaRPr>
          </a:p>
        </p:txBody>
      </p:sp>
      <p:sp>
        <p:nvSpPr>
          <p:cNvPr id="5" name="Rectangle 4"/>
          <p:cNvSpPr/>
          <p:nvPr/>
        </p:nvSpPr>
        <p:spPr>
          <a:xfrm>
            <a:off x="323528" y="188640"/>
            <a:ext cx="216024" cy="1440160"/>
          </a:xfrm>
          <a:prstGeom prst="rect">
            <a:avLst/>
          </a:prstGeom>
          <a:solidFill>
            <a:srgbClr val="FFFF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7" name="Rectangle 6"/>
          <p:cNvSpPr/>
          <p:nvPr/>
        </p:nvSpPr>
        <p:spPr>
          <a:xfrm>
            <a:off x="8604448" y="188640"/>
            <a:ext cx="216024" cy="1440160"/>
          </a:xfrm>
          <a:prstGeom prst="rect">
            <a:avLst/>
          </a:prstGeom>
          <a:solidFill>
            <a:srgbClr val="FFFF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8" name="Rectangle 3"/>
          <p:cNvSpPr txBox="1">
            <a:spLocks/>
          </p:cNvSpPr>
          <p:nvPr/>
        </p:nvSpPr>
        <p:spPr>
          <a:xfrm>
            <a:off x="539552" y="2060848"/>
            <a:ext cx="8229600" cy="453650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smtClean="0">
                <a:solidFill>
                  <a:schemeClr val="tx1"/>
                </a:solidFill>
              </a:rPr>
              <a:t>You are going to research the answer to the following question… </a:t>
            </a:r>
            <a:r>
              <a:rPr lang="en-GB" dirty="0">
                <a:solidFill>
                  <a:srgbClr val="FF0000"/>
                </a:solidFill>
              </a:rPr>
              <a:t>“Climate change will have a negative impact on water quality and availability, how far do you agree</a:t>
            </a:r>
            <a:r>
              <a:rPr lang="en-GB" dirty="0" smtClean="0">
                <a:solidFill>
                  <a:srgbClr val="FF0000"/>
                </a:solidFill>
              </a:rPr>
              <a:t>?”.</a:t>
            </a:r>
          </a:p>
          <a:p>
            <a:pPr algn="l"/>
            <a:endParaRPr lang="en-GB" dirty="0">
              <a:solidFill>
                <a:srgbClr val="FF0000"/>
              </a:solidFill>
            </a:endParaRPr>
          </a:p>
          <a:p>
            <a:pPr algn="l"/>
            <a:r>
              <a:rPr lang="en-GB" dirty="0" smtClean="0">
                <a:solidFill>
                  <a:schemeClr val="tx1"/>
                </a:solidFill>
              </a:rPr>
              <a:t>Each of you has a pack of resources – use this and your own research at home to complete the essay question. Today we will write success criteria and begin to plan…</a:t>
            </a:r>
            <a:r>
              <a:rPr lang="en-GB" dirty="0" smtClean="0">
                <a:solidFill>
                  <a:srgbClr val="FF0000"/>
                </a:solidFill>
              </a:rPr>
              <a:t> </a:t>
            </a:r>
            <a:endParaRPr lang="en-US" dirty="0" smtClean="0">
              <a:solidFill>
                <a:srgbClr val="FF0000"/>
              </a:solidFill>
            </a:endParaRPr>
          </a:p>
          <a:p>
            <a:pPr marL="514350" indent="-514350" algn="l">
              <a:buFont typeface="+mj-lt"/>
              <a:buAutoNum type="arabicPeriod"/>
            </a:pPr>
            <a:endParaRPr lang="en-US" dirty="0" smtClean="0"/>
          </a:p>
          <a:p>
            <a:pPr marL="514350" indent="-514350" algn="l">
              <a:buFont typeface="+mj-lt"/>
              <a:buAutoNum type="arabicPeriod"/>
            </a:pPr>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1470025"/>
          </a:xfrm>
          <a:solidFill>
            <a:schemeClr val="tx2">
              <a:lumMod val="50000"/>
            </a:schemeClr>
          </a:solidFill>
          <a:ln w="63500">
            <a:solidFill>
              <a:schemeClr val="tx1"/>
            </a:solidFill>
          </a:ln>
        </p:spPr>
        <p:txBody>
          <a:bodyPr>
            <a:noAutofit/>
          </a:bodyPr>
          <a:lstStyle/>
          <a:p>
            <a:r>
              <a:rPr lang="en-GB" sz="8000" b="1" u="sng" dirty="0" smtClean="0">
                <a:solidFill>
                  <a:schemeClr val="bg2"/>
                </a:solidFill>
              </a:rPr>
              <a:t>Success Criteria</a:t>
            </a:r>
            <a:endParaRPr lang="en-GB" sz="8000" b="1" u="sng" dirty="0">
              <a:solidFill>
                <a:schemeClr val="bg2"/>
              </a:solidFill>
            </a:endParaRPr>
          </a:p>
        </p:txBody>
      </p:sp>
      <p:sp>
        <p:nvSpPr>
          <p:cNvPr id="5" name="Rectangle 4"/>
          <p:cNvSpPr/>
          <p:nvPr/>
        </p:nvSpPr>
        <p:spPr>
          <a:xfrm>
            <a:off x="323528" y="188640"/>
            <a:ext cx="216024" cy="1440160"/>
          </a:xfrm>
          <a:prstGeom prst="rect">
            <a:avLst/>
          </a:prstGeom>
          <a:solidFill>
            <a:srgbClr val="FFFF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7" name="Rectangle 6"/>
          <p:cNvSpPr/>
          <p:nvPr/>
        </p:nvSpPr>
        <p:spPr>
          <a:xfrm>
            <a:off x="8604448" y="188640"/>
            <a:ext cx="216024" cy="1440160"/>
          </a:xfrm>
          <a:prstGeom prst="rect">
            <a:avLst/>
          </a:prstGeom>
          <a:solidFill>
            <a:srgbClr val="FFFF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37408635"/>
              </p:ext>
            </p:extLst>
          </p:nvPr>
        </p:nvGraphicFramePr>
        <p:xfrm>
          <a:off x="0" y="1844824"/>
          <a:ext cx="9144000" cy="5079478"/>
        </p:xfrm>
        <a:graphic>
          <a:graphicData uri="http://schemas.openxmlformats.org/drawingml/2006/table">
            <a:tbl>
              <a:tblPr bandRow="1">
                <a:tableStyleId>{5C22544A-7EE6-4342-B048-85BDC9FD1C3A}</a:tableStyleId>
              </a:tblPr>
              <a:tblGrid>
                <a:gridCol w="1115616"/>
                <a:gridCol w="8028384"/>
              </a:tblGrid>
              <a:tr h="1671059">
                <a:tc>
                  <a:txBody>
                    <a:bodyPr/>
                    <a:lstStyle/>
                    <a:p>
                      <a:r>
                        <a:rPr lang="en-GB" sz="5400" b="1" dirty="0" smtClean="0"/>
                        <a:t>A*/A</a:t>
                      </a:r>
                      <a:endParaRPr lang="en-GB" sz="5400" b="1" dirty="0"/>
                    </a:p>
                  </a:txBody>
                  <a:tcPr/>
                </a:tc>
                <a:tc>
                  <a:txBody>
                    <a:bodyPr/>
                    <a:lstStyle/>
                    <a:p>
                      <a:endParaRPr lang="en-GB" dirty="0"/>
                    </a:p>
                  </a:txBody>
                  <a:tcPr/>
                </a:tc>
              </a:tr>
              <a:tr h="1671059">
                <a:tc>
                  <a:txBody>
                    <a:bodyPr/>
                    <a:lstStyle/>
                    <a:p>
                      <a:r>
                        <a:rPr lang="en-GB" sz="5400" b="1" dirty="0" smtClean="0"/>
                        <a:t>B</a:t>
                      </a:r>
                      <a:endParaRPr lang="en-GB" sz="5400" b="1" dirty="0"/>
                    </a:p>
                  </a:txBody>
                  <a:tcPr/>
                </a:tc>
                <a:tc>
                  <a:txBody>
                    <a:bodyPr/>
                    <a:lstStyle/>
                    <a:p>
                      <a:endParaRPr lang="en-GB"/>
                    </a:p>
                  </a:txBody>
                  <a:tcPr/>
                </a:tc>
              </a:tr>
              <a:tr h="1671059">
                <a:tc>
                  <a:txBody>
                    <a:bodyPr/>
                    <a:lstStyle/>
                    <a:p>
                      <a:r>
                        <a:rPr lang="en-GB" sz="5400" b="1" dirty="0" smtClean="0"/>
                        <a:t>C</a:t>
                      </a:r>
                      <a:endParaRPr lang="en-GB" sz="5400" b="1"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1037672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waterra-in-situ.com/images/general/water_framewor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32"/>
            <a:ext cx="9144000" cy="684506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11560" y="1844824"/>
            <a:ext cx="576064"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547664" y="1340768"/>
            <a:ext cx="5760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1547664" y="2060282"/>
            <a:ext cx="79208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2555776" y="1675268"/>
            <a:ext cx="936104"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4427984" y="1628800"/>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p:nvSpPr>
        <p:spPr>
          <a:xfrm>
            <a:off x="2607327" y="2564904"/>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4139952" y="2843986"/>
            <a:ext cx="864096" cy="5130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5364088" y="4797152"/>
            <a:ext cx="720080"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6516216" y="2276306"/>
            <a:ext cx="792088"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p:cNvSpPr/>
          <p:nvPr/>
        </p:nvSpPr>
        <p:spPr>
          <a:xfrm>
            <a:off x="7524328" y="2956473"/>
            <a:ext cx="86409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a:off x="5940152" y="3645024"/>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a:off x="6360038" y="3435466"/>
            <a:ext cx="1164290"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p:cNvSpPr/>
          <p:nvPr/>
        </p:nvSpPr>
        <p:spPr>
          <a:xfrm>
            <a:off x="7038172" y="4437112"/>
            <a:ext cx="702180"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p:cNvSpPr/>
          <p:nvPr/>
        </p:nvSpPr>
        <p:spPr>
          <a:xfrm>
            <a:off x="3347864" y="3356992"/>
            <a:ext cx="792088" cy="2224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08293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3568" y="188640"/>
            <a:ext cx="7772400" cy="1470025"/>
          </a:xfrm>
          <a:prstGeom prst="rect">
            <a:avLst/>
          </a:prstGeom>
          <a:solidFill>
            <a:schemeClr val="accent2">
              <a:lumMod val="40000"/>
              <a:lumOff val="60000"/>
            </a:schemeClr>
          </a:solidFill>
          <a:ln w="63500">
            <a:solidFill>
              <a:schemeClr val="tx1"/>
            </a:solidFill>
          </a:ln>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600" b="1" u="sng" dirty="0" smtClean="0"/>
              <a:t>Pollution in emerging countries…</a:t>
            </a:r>
            <a:endParaRPr lang="en-GB" sz="6600" b="1" u="sng" dirty="0"/>
          </a:p>
        </p:txBody>
      </p:sp>
      <p:sp>
        <p:nvSpPr>
          <p:cNvPr id="6" name="Rectangle 5"/>
          <p:cNvSpPr/>
          <p:nvPr/>
        </p:nvSpPr>
        <p:spPr>
          <a:xfrm>
            <a:off x="32352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7" name="Rectangle 6"/>
          <p:cNvSpPr/>
          <p:nvPr/>
        </p:nvSpPr>
        <p:spPr>
          <a:xfrm>
            <a:off x="860444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8" name="Rectangle 3"/>
          <p:cNvSpPr txBox="1">
            <a:spLocks/>
          </p:cNvSpPr>
          <p:nvPr/>
        </p:nvSpPr>
        <p:spPr>
          <a:xfrm>
            <a:off x="683568" y="1772816"/>
            <a:ext cx="7772400" cy="4536504"/>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dirty="0" smtClean="0">
                <a:solidFill>
                  <a:schemeClr val="tx1"/>
                </a:solidFill>
              </a:rPr>
              <a:t>Levels of water pollution can be related to economic development. The highest levels of water pollution are usually linked with rapid growth – in countries such as China and India. These countries are industrialising and developing their energy sources rapidly. They tend to put economic growth before environmental concern. Countries like this are also experiencing rapid urban growth, infrastructure can not cope. As a result, streams that run through slums and shanty towns are badly affected by pollution.</a:t>
            </a:r>
          </a:p>
          <a:p>
            <a:endParaRPr lang="en-US" dirty="0">
              <a:solidFill>
                <a:schemeClr val="tx1"/>
              </a:solidFill>
            </a:endParaRPr>
          </a:p>
          <a:p>
            <a:endParaRPr lang="en-US" dirty="0" smtClean="0">
              <a:solidFill>
                <a:schemeClr val="tx1"/>
              </a:solidFill>
            </a:endParaRPr>
          </a:p>
          <a:p>
            <a:pPr marL="514350" indent="-514350" algn="l">
              <a:buFont typeface="+mj-lt"/>
              <a:buAutoNum type="arabicPeriod"/>
            </a:pPr>
            <a:endParaRPr lang="en-US" dirty="0" smtClean="0"/>
          </a:p>
          <a:p>
            <a:pPr marL="514350" indent="-514350" algn="l">
              <a:buFont typeface="+mj-lt"/>
              <a:buAutoNum type="arabicPeriod"/>
            </a:pPr>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17945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3568" y="188640"/>
            <a:ext cx="7772400" cy="1470025"/>
          </a:xfrm>
          <a:prstGeom prst="rect">
            <a:avLst/>
          </a:prstGeom>
          <a:solidFill>
            <a:schemeClr val="accent2">
              <a:lumMod val="40000"/>
              <a:lumOff val="60000"/>
            </a:schemeClr>
          </a:solidFill>
          <a:ln w="63500">
            <a:solidFill>
              <a:schemeClr val="tx1"/>
            </a:solidFill>
          </a:ln>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600" b="1" u="sng" dirty="0" smtClean="0"/>
              <a:t>Pollution in emerging countries…</a:t>
            </a:r>
            <a:endParaRPr lang="en-GB" sz="6600" b="1" u="sng" dirty="0"/>
          </a:p>
        </p:txBody>
      </p:sp>
      <p:sp>
        <p:nvSpPr>
          <p:cNvPr id="6" name="Rectangle 5"/>
          <p:cNvSpPr/>
          <p:nvPr/>
        </p:nvSpPr>
        <p:spPr>
          <a:xfrm>
            <a:off x="32352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7" name="Rectangle 6"/>
          <p:cNvSpPr/>
          <p:nvPr/>
        </p:nvSpPr>
        <p:spPr>
          <a:xfrm>
            <a:off x="860444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8" name="Rectangle 3"/>
          <p:cNvSpPr txBox="1">
            <a:spLocks/>
          </p:cNvSpPr>
          <p:nvPr/>
        </p:nvSpPr>
        <p:spPr>
          <a:xfrm>
            <a:off x="683568" y="1772816"/>
            <a:ext cx="7772400" cy="4536504"/>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dirty="0" smtClean="0">
                <a:solidFill>
                  <a:schemeClr val="tx1"/>
                </a:solidFill>
              </a:rPr>
              <a:t>Many countries with rapidly developing economies are also developing commercial agriculture which relies on pesticides and fertilisers to increase yields. Runoff of those chemicals increases water pollution.</a:t>
            </a:r>
          </a:p>
          <a:p>
            <a:pPr algn="just"/>
            <a:endParaRPr lang="en-US" dirty="0">
              <a:solidFill>
                <a:schemeClr val="tx1"/>
              </a:solidFill>
            </a:endParaRPr>
          </a:p>
          <a:p>
            <a:pPr algn="just"/>
            <a:r>
              <a:rPr lang="en-US" dirty="0" smtClean="0">
                <a:solidFill>
                  <a:schemeClr val="tx1"/>
                </a:solidFill>
              </a:rPr>
              <a:t>Developing countries tend to lack concentrations of larger countries, as a result streams and rivers are polluted.</a:t>
            </a:r>
          </a:p>
          <a:p>
            <a:pPr algn="just"/>
            <a:endParaRPr lang="en-US" dirty="0">
              <a:solidFill>
                <a:schemeClr val="tx1"/>
              </a:solidFill>
            </a:endParaRPr>
          </a:p>
          <a:p>
            <a:pPr algn="just"/>
            <a:r>
              <a:rPr lang="en-US" b="1" dirty="0" smtClean="0">
                <a:solidFill>
                  <a:schemeClr val="tx1"/>
                </a:solidFill>
              </a:rPr>
              <a:t>Why do countries such as India and China not have standards for water quality?</a:t>
            </a:r>
          </a:p>
          <a:p>
            <a:endParaRPr lang="en-US" dirty="0">
              <a:solidFill>
                <a:schemeClr val="tx1"/>
              </a:solidFill>
            </a:endParaRPr>
          </a:p>
          <a:p>
            <a:endParaRPr lang="en-US" dirty="0" smtClean="0">
              <a:solidFill>
                <a:schemeClr val="tx1"/>
              </a:solidFill>
            </a:endParaRPr>
          </a:p>
          <a:p>
            <a:pPr marL="514350" indent="-514350" algn="l">
              <a:buFont typeface="+mj-lt"/>
              <a:buAutoNum type="arabicPeriod"/>
            </a:pPr>
            <a:endParaRPr lang="en-US" dirty="0" smtClean="0"/>
          </a:p>
          <a:p>
            <a:pPr marL="514350" indent="-514350" algn="l">
              <a:buFont typeface="+mj-lt"/>
              <a:buAutoNum type="arabicPeriod"/>
            </a:pPr>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345531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3568" y="188640"/>
            <a:ext cx="7772400" cy="1470025"/>
          </a:xfrm>
          <a:prstGeom prst="rect">
            <a:avLst/>
          </a:prstGeom>
          <a:solidFill>
            <a:schemeClr val="accent2">
              <a:lumMod val="40000"/>
              <a:lumOff val="60000"/>
            </a:schemeClr>
          </a:solidFill>
          <a:ln w="635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600" b="1" u="sng" dirty="0" smtClean="0"/>
              <a:t>Minamata Mystery</a:t>
            </a:r>
            <a:endParaRPr lang="en-GB" sz="6600" b="1" u="sng" dirty="0"/>
          </a:p>
        </p:txBody>
      </p:sp>
      <p:sp>
        <p:nvSpPr>
          <p:cNvPr id="6" name="Rectangle 5"/>
          <p:cNvSpPr/>
          <p:nvPr/>
        </p:nvSpPr>
        <p:spPr>
          <a:xfrm>
            <a:off x="32352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7" name="Rectangle 6"/>
          <p:cNvSpPr/>
          <p:nvPr/>
        </p:nvSpPr>
        <p:spPr>
          <a:xfrm>
            <a:off x="860444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8" name="Rectangle 3"/>
          <p:cNvSpPr txBox="1">
            <a:spLocks/>
          </p:cNvSpPr>
          <p:nvPr/>
        </p:nvSpPr>
        <p:spPr>
          <a:xfrm>
            <a:off x="683568" y="1772816"/>
            <a:ext cx="5184576" cy="4536504"/>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dirty="0">
                <a:solidFill>
                  <a:schemeClr val="tx1"/>
                </a:solidFill>
              </a:rPr>
              <a:t>Mr. Susaki is a 45yr old businessman with a wife and 3 children</a:t>
            </a:r>
            <a:r>
              <a:rPr lang="en-GB" dirty="0" smtClean="0">
                <a:solidFill>
                  <a:schemeClr val="tx1"/>
                </a:solidFill>
              </a:rPr>
              <a:t>.</a:t>
            </a:r>
          </a:p>
          <a:p>
            <a:pPr algn="l"/>
            <a:endParaRPr lang="en-GB" dirty="0">
              <a:solidFill>
                <a:schemeClr val="tx1"/>
              </a:solidFill>
            </a:endParaRPr>
          </a:p>
          <a:p>
            <a:pPr algn="l"/>
            <a:r>
              <a:rPr lang="en-GB" dirty="0">
                <a:solidFill>
                  <a:schemeClr val="tx1"/>
                </a:solidFill>
              </a:rPr>
              <a:t>He has been living in the Japanese city of Minamata all of his life</a:t>
            </a:r>
            <a:r>
              <a:rPr lang="en-GB" dirty="0" smtClean="0">
                <a:solidFill>
                  <a:schemeClr val="tx1"/>
                </a:solidFill>
              </a:rPr>
              <a:t>.</a:t>
            </a:r>
          </a:p>
          <a:p>
            <a:pPr algn="l"/>
            <a:endParaRPr lang="en-GB" dirty="0">
              <a:solidFill>
                <a:schemeClr val="tx1"/>
              </a:solidFill>
            </a:endParaRPr>
          </a:p>
          <a:p>
            <a:pPr algn="l"/>
            <a:r>
              <a:rPr lang="en-GB" dirty="0">
                <a:solidFill>
                  <a:schemeClr val="tx1"/>
                </a:solidFill>
              </a:rPr>
              <a:t>However, last year something started making Mr. Susaki ill. He has lost his balance, is unable to write and has no coordination. Dr’s struggled to diagnose him…</a:t>
            </a:r>
          </a:p>
          <a:p>
            <a:pPr algn="l"/>
            <a:endParaRPr lang="en-GB" dirty="0">
              <a:solidFill>
                <a:schemeClr val="tx1"/>
              </a:solidFill>
            </a:endParaRPr>
          </a:p>
          <a:p>
            <a:pPr algn="l"/>
            <a:r>
              <a:rPr lang="en-GB" dirty="0">
                <a:solidFill>
                  <a:schemeClr val="tx1"/>
                </a:solidFill>
              </a:rPr>
              <a:t>We are going to explore what </a:t>
            </a:r>
            <a:r>
              <a:rPr lang="en-GB" dirty="0" smtClean="0">
                <a:solidFill>
                  <a:schemeClr val="tx1"/>
                </a:solidFill>
              </a:rPr>
              <a:t>is making </a:t>
            </a:r>
            <a:r>
              <a:rPr lang="en-GB" dirty="0">
                <a:solidFill>
                  <a:schemeClr val="tx1"/>
                </a:solidFill>
              </a:rPr>
              <a:t>Mr. Susaki ill.</a:t>
            </a:r>
          </a:p>
          <a:p>
            <a:endParaRPr lang="en-US" dirty="0">
              <a:solidFill>
                <a:schemeClr val="tx1"/>
              </a:solidFill>
            </a:endParaRPr>
          </a:p>
          <a:p>
            <a:endParaRPr lang="en-US" dirty="0" smtClean="0">
              <a:solidFill>
                <a:schemeClr val="tx1"/>
              </a:solidFill>
            </a:endParaRPr>
          </a:p>
          <a:p>
            <a:pPr marL="514350" indent="-514350" algn="l">
              <a:buFont typeface="+mj-lt"/>
              <a:buAutoNum type="arabicPeriod"/>
            </a:pPr>
            <a:endParaRPr lang="en-US" dirty="0" smtClean="0"/>
          </a:p>
          <a:p>
            <a:pPr marL="514350" indent="-514350" algn="l">
              <a:buFont typeface="+mj-lt"/>
              <a:buAutoNum type="arabicPeriod"/>
            </a:pPr>
            <a:endParaRPr lang="en-US" dirty="0" smtClean="0"/>
          </a:p>
          <a:p>
            <a:endParaRPr lang="en-US" dirty="0" smtClean="0"/>
          </a:p>
          <a:p>
            <a:endParaRPr lang="en-US" dirty="0" smtClean="0"/>
          </a:p>
          <a:p>
            <a:endParaRPr lang="en-US" dirty="0" smtClean="0"/>
          </a:p>
        </p:txBody>
      </p:sp>
      <p:pic>
        <p:nvPicPr>
          <p:cNvPr id="9" name="Picture 2" descr="http://images.forbes.com/media/lists/10/2005/1UXL.jpg"/>
          <p:cNvPicPr>
            <a:picLocks noChangeAspect="1" noChangeArrowheads="1"/>
          </p:cNvPicPr>
          <p:nvPr/>
        </p:nvPicPr>
        <p:blipFill>
          <a:blip r:embed="rId2" cstate="print"/>
          <a:srcRect/>
          <a:stretch>
            <a:fillRect/>
          </a:stretch>
        </p:blipFill>
        <p:spPr bwMode="auto">
          <a:xfrm>
            <a:off x="5941425" y="2379845"/>
            <a:ext cx="2907139" cy="3322445"/>
          </a:xfrm>
          <a:prstGeom prst="rect">
            <a:avLst/>
          </a:prstGeom>
          <a:noFill/>
        </p:spPr>
      </p:pic>
    </p:spTree>
    <p:extLst>
      <p:ext uri="{BB962C8B-B14F-4D97-AF65-F5344CB8AC3E}">
        <p14:creationId xmlns:p14="http://schemas.microsoft.com/office/powerpoint/2010/main" val="3953546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What do you think is making Mr. Susaki ill?</a:t>
            </a:r>
            <a:endParaRPr lang="en-GB" b="1" u="sng" dirty="0"/>
          </a:p>
        </p:txBody>
      </p:sp>
      <p:pic>
        <p:nvPicPr>
          <p:cNvPr id="1026" name="Picture 2" descr="http://www.csa.com/discoveryguides/mercury/images/minamata.jpg"/>
          <p:cNvPicPr>
            <a:picLocks noChangeAspect="1" noChangeArrowheads="1"/>
          </p:cNvPicPr>
          <p:nvPr/>
        </p:nvPicPr>
        <p:blipFill>
          <a:blip r:embed="rId2" cstate="print"/>
          <a:srcRect/>
          <a:stretch>
            <a:fillRect/>
          </a:stretch>
        </p:blipFill>
        <p:spPr bwMode="auto">
          <a:xfrm>
            <a:off x="827584" y="1862529"/>
            <a:ext cx="7620000" cy="4991101"/>
          </a:xfrm>
          <a:prstGeom prst="rect">
            <a:avLst/>
          </a:prstGeom>
          <a:noFill/>
        </p:spPr>
      </p:pic>
      <p:sp>
        <p:nvSpPr>
          <p:cNvPr id="4" name="Title 1"/>
          <p:cNvSpPr txBox="1">
            <a:spLocks/>
          </p:cNvSpPr>
          <p:nvPr/>
        </p:nvSpPr>
        <p:spPr>
          <a:xfrm>
            <a:off x="683568" y="188640"/>
            <a:ext cx="7772400" cy="1470025"/>
          </a:xfrm>
          <a:prstGeom prst="rect">
            <a:avLst/>
          </a:prstGeom>
          <a:solidFill>
            <a:schemeClr val="accent2">
              <a:lumMod val="40000"/>
              <a:lumOff val="60000"/>
            </a:schemeClr>
          </a:solidFill>
          <a:ln w="63500">
            <a:solidFill>
              <a:schemeClr val="tx1"/>
            </a:solidFill>
          </a:ln>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600" b="1" u="sng" dirty="0" smtClean="0"/>
              <a:t>What is making Mr. Susaki ill? </a:t>
            </a:r>
            <a:endParaRPr lang="en-GB" sz="6600" b="1" u="sng" dirty="0"/>
          </a:p>
        </p:txBody>
      </p:sp>
      <p:sp>
        <p:nvSpPr>
          <p:cNvPr id="5" name="Rectangle 4"/>
          <p:cNvSpPr/>
          <p:nvPr/>
        </p:nvSpPr>
        <p:spPr>
          <a:xfrm>
            <a:off x="32352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6" name="Rectangle 5"/>
          <p:cNvSpPr/>
          <p:nvPr/>
        </p:nvSpPr>
        <p:spPr>
          <a:xfrm>
            <a:off x="860444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Tree>
    <p:extLst>
      <p:ext uri="{BB962C8B-B14F-4D97-AF65-F5344CB8AC3E}">
        <p14:creationId xmlns:p14="http://schemas.microsoft.com/office/powerpoint/2010/main" val="190410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What do you think is making Mr. Susaki ill?</a:t>
            </a:r>
            <a:endParaRPr lang="en-GB" b="1" u="sng" dirty="0"/>
          </a:p>
        </p:txBody>
      </p:sp>
      <p:pic>
        <p:nvPicPr>
          <p:cNvPr id="16386" name="Picture 2" descr="http://samstephenson.org/wp-content/uploads/2010/04/minamata-hotel.jpg"/>
          <p:cNvPicPr>
            <a:picLocks noChangeAspect="1" noChangeArrowheads="1"/>
          </p:cNvPicPr>
          <p:nvPr/>
        </p:nvPicPr>
        <p:blipFill>
          <a:blip r:embed="rId2" cstate="print"/>
          <a:srcRect/>
          <a:stretch>
            <a:fillRect/>
          </a:stretch>
        </p:blipFill>
        <p:spPr bwMode="auto">
          <a:xfrm>
            <a:off x="592057" y="1916832"/>
            <a:ext cx="8064896" cy="4536504"/>
          </a:xfrm>
          <a:prstGeom prst="rect">
            <a:avLst/>
          </a:prstGeom>
          <a:noFill/>
        </p:spPr>
      </p:pic>
      <p:sp>
        <p:nvSpPr>
          <p:cNvPr id="4" name="Title 1"/>
          <p:cNvSpPr txBox="1">
            <a:spLocks/>
          </p:cNvSpPr>
          <p:nvPr/>
        </p:nvSpPr>
        <p:spPr>
          <a:xfrm>
            <a:off x="683568" y="188640"/>
            <a:ext cx="7772400" cy="1470025"/>
          </a:xfrm>
          <a:prstGeom prst="rect">
            <a:avLst/>
          </a:prstGeom>
          <a:solidFill>
            <a:schemeClr val="accent2">
              <a:lumMod val="40000"/>
              <a:lumOff val="60000"/>
            </a:schemeClr>
          </a:solidFill>
          <a:ln w="63500">
            <a:solidFill>
              <a:schemeClr val="tx1"/>
            </a:solidFill>
          </a:ln>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600" b="1" u="sng" dirty="0" smtClean="0"/>
              <a:t>What is making Mr. Susaki ill?</a:t>
            </a:r>
            <a:endParaRPr lang="en-GB" sz="6600" b="1" u="sng" dirty="0"/>
          </a:p>
        </p:txBody>
      </p:sp>
      <p:sp>
        <p:nvSpPr>
          <p:cNvPr id="5" name="Rectangle 4"/>
          <p:cNvSpPr/>
          <p:nvPr/>
        </p:nvSpPr>
        <p:spPr>
          <a:xfrm>
            <a:off x="32352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6" name="Rectangle 5"/>
          <p:cNvSpPr/>
          <p:nvPr/>
        </p:nvSpPr>
        <p:spPr>
          <a:xfrm>
            <a:off x="860444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Tree>
    <p:extLst>
      <p:ext uri="{BB962C8B-B14F-4D97-AF65-F5344CB8AC3E}">
        <p14:creationId xmlns:p14="http://schemas.microsoft.com/office/powerpoint/2010/main" val="2945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Over to you!</a:t>
            </a:r>
            <a:endParaRPr lang="en-GB" b="1" u="sng" dirty="0"/>
          </a:p>
        </p:txBody>
      </p:sp>
      <p:sp>
        <p:nvSpPr>
          <p:cNvPr id="3" name="Content Placeholder 2"/>
          <p:cNvSpPr>
            <a:spLocks noGrp="1"/>
          </p:cNvSpPr>
          <p:nvPr>
            <p:ph idx="1"/>
          </p:nvPr>
        </p:nvSpPr>
        <p:spPr>
          <a:xfrm>
            <a:off x="510925" y="1666483"/>
            <a:ext cx="8229600" cy="4525963"/>
          </a:xfrm>
        </p:spPr>
        <p:txBody>
          <a:bodyPr>
            <a:normAutofit fontScale="92500"/>
          </a:bodyPr>
          <a:lstStyle/>
          <a:p>
            <a:r>
              <a:rPr lang="en-GB" dirty="0" smtClean="0"/>
              <a:t>Read the boxes on the sheet in front of you. They tell the story of what happened in Minamata.</a:t>
            </a:r>
          </a:p>
          <a:p>
            <a:endParaRPr lang="en-GB" dirty="0"/>
          </a:p>
          <a:p>
            <a:r>
              <a:rPr lang="en-GB" dirty="0" smtClean="0"/>
              <a:t>Using 3 coloured pencils piece together the story. Shade in boxes into the following categories…</a:t>
            </a:r>
          </a:p>
          <a:p>
            <a:pPr lvl="1"/>
            <a:r>
              <a:rPr lang="en-GB" dirty="0" smtClean="0"/>
              <a:t>Symptoms</a:t>
            </a:r>
          </a:p>
          <a:p>
            <a:pPr lvl="1"/>
            <a:r>
              <a:rPr lang="en-GB" dirty="0" smtClean="0"/>
              <a:t>Causes</a:t>
            </a:r>
          </a:p>
          <a:p>
            <a:pPr lvl="1"/>
            <a:r>
              <a:rPr lang="en-GB" dirty="0" smtClean="0"/>
              <a:t>Consequences</a:t>
            </a:r>
            <a:endParaRPr lang="en-GB" dirty="0"/>
          </a:p>
        </p:txBody>
      </p:sp>
      <p:pic>
        <p:nvPicPr>
          <p:cNvPr id="17410" name="Picture 2" descr="http://jaspersharp.com/blog/wp-content/uploads/2011/04/Minamata.jpg"/>
          <p:cNvPicPr>
            <a:picLocks noChangeAspect="1" noChangeArrowheads="1"/>
          </p:cNvPicPr>
          <p:nvPr/>
        </p:nvPicPr>
        <p:blipFill>
          <a:blip r:embed="rId2" cstate="print"/>
          <a:srcRect/>
          <a:stretch>
            <a:fillRect/>
          </a:stretch>
        </p:blipFill>
        <p:spPr bwMode="auto">
          <a:xfrm>
            <a:off x="4569768" y="4221088"/>
            <a:ext cx="3619500" cy="2457451"/>
          </a:xfrm>
          <a:prstGeom prst="rect">
            <a:avLst/>
          </a:prstGeom>
          <a:noFill/>
        </p:spPr>
      </p:pic>
      <p:sp>
        <p:nvSpPr>
          <p:cNvPr id="5" name="Title 1"/>
          <p:cNvSpPr txBox="1">
            <a:spLocks/>
          </p:cNvSpPr>
          <p:nvPr/>
        </p:nvSpPr>
        <p:spPr>
          <a:xfrm>
            <a:off x="683568" y="188640"/>
            <a:ext cx="7772400" cy="1470025"/>
          </a:xfrm>
          <a:prstGeom prst="rect">
            <a:avLst/>
          </a:prstGeom>
          <a:solidFill>
            <a:schemeClr val="accent2">
              <a:lumMod val="40000"/>
              <a:lumOff val="60000"/>
            </a:schemeClr>
          </a:solidFill>
          <a:ln w="635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600" b="1" u="sng" dirty="0" smtClean="0"/>
              <a:t>TASK</a:t>
            </a:r>
            <a:endParaRPr lang="en-GB" sz="6600" b="1" u="sng" dirty="0"/>
          </a:p>
        </p:txBody>
      </p:sp>
      <p:sp>
        <p:nvSpPr>
          <p:cNvPr id="6" name="Rectangle 5"/>
          <p:cNvSpPr/>
          <p:nvPr/>
        </p:nvSpPr>
        <p:spPr>
          <a:xfrm>
            <a:off x="32352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7" name="Rectangle 6"/>
          <p:cNvSpPr/>
          <p:nvPr/>
        </p:nvSpPr>
        <p:spPr>
          <a:xfrm>
            <a:off x="860444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Tree>
    <p:extLst>
      <p:ext uri="{BB962C8B-B14F-4D97-AF65-F5344CB8AC3E}">
        <p14:creationId xmlns:p14="http://schemas.microsoft.com/office/powerpoint/2010/main" val="262053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Now that you know what has happened…</a:t>
            </a:r>
            <a:endParaRPr lang="en-GB" b="1" u="sng" dirty="0"/>
          </a:p>
        </p:txBody>
      </p:sp>
      <p:sp>
        <p:nvSpPr>
          <p:cNvPr id="3" name="Content Placeholder 2"/>
          <p:cNvSpPr>
            <a:spLocks noGrp="1"/>
          </p:cNvSpPr>
          <p:nvPr>
            <p:ph idx="1"/>
          </p:nvPr>
        </p:nvSpPr>
        <p:spPr>
          <a:xfrm>
            <a:off x="482860" y="1772816"/>
            <a:ext cx="8229600" cy="4525963"/>
          </a:xfrm>
        </p:spPr>
        <p:txBody>
          <a:bodyPr>
            <a:normAutofit lnSpcReduction="10000"/>
          </a:bodyPr>
          <a:lstStyle/>
          <a:p>
            <a:pPr marL="514350" indent="-514350">
              <a:buFont typeface="+mj-lt"/>
              <a:buAutoNum type="arabicPeriod"/>
            </a:pPr>
            <a:r>
              <a:rPr lang="en-GB" dirty="0" smtClean="0"/>
              <a:t>Is there a health problem present? If so describe what it is and some of the symptoms. (1 paragraph)</a:t>
            </a:r>
          </a:p>
          <a:p>
            <a:pPr marL="514350" indent="-514350">
              <a:buFont typeface="+mj-lt"/>
              <a:buAutoNum type="arabicPeriod"/>
            </a:pPr>
            <a:r>
              <a:rPr lang="en-GB" dirty="0" smtClean="0"/>
              <a:t>What is causing the problem? (1 paragraph)</a:t>
            </a:r>
          </a:p>
          <a:p>
            <a:pPr marL="514350" indent="-514350">
              <a:buFont typeface="+mj-lt"/>
              <a:buAutoNum type="arabicPeriod"/>
            </a:pPr>
            <a:r>
              <a:rPr lang="en-GB" dirty="0" smtClean="0"/>
              <a:t>What is the source of the problem? (1 paragraph)</a:t>
            </a:r>
          </a:p>
          <a:p>
            <a:pPr marL="514350" indent="-514350">
              <a:buFont typeface="+mj-lt"/>
              <a:buAutoNum type="arabicPeriod"/>
            </a:pPr>
            <a:r>
              <a:rPr lang="en-GB" dirty="0" smtClean="0"/>
              <a:t>Describe and explain the consequences that have arisen from this industrial mistake. (2 paragraphs)</a:t>
            </a:r>
          </a:p>
        </p:txBody>
      </p:sp>
      <p:sp>
        <p:nvSpPr>
          <p:cNvPr id="4" name="Title 1"/>
          <p:cNvSpPr txBox="1">
            <a:spLocks/>
          </p:cNvSpPr>
          <p:nvPr/>
        </p:nvSpPr>
        <p:spPr>
          <a:xfrm>
            <a:off x="683568" y="188640"/>
            <a:ext cx="7772400" cy="1470025"/>
          </a:xfrm>
          <a:prstGeom prst="rect">
            <a:avLst/>
          </a:prstGeom>
          <a:solidFill>
            <a:schemeClr val="accent2">
              <a:lumMod val="40000"/>
              <a:lumOff val="60000"/>
            </a:schemeClr>
          </a:solidFill>
          <a:ln w="635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600" b="1" u="sng" dirty="0" smtClean="0"/>
              <a:t>TASK</a:t>
            </a:r>
            <a:endParaRPr lang="en-GB" sz="6600" b="1" u="sng" dirty="0"/>
          </a:p>
        </p:txBody>
      </p:sp>
      <p:sp>
        <p:nvSpPr>
          <p:cNvPr id="5" name="Rectangle 4"/>
          <p:cNvSpPr/>
          <p:nvPr/>
        </p:nvSpPr>
        <p:spPr>
          <a:xfrm>
            <a:off x="32352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
        <p:nvSpPr>
          <p:cNvPr id="6" name="Rectangle 5"/>
          <p:cNvSpPr/>
          <p:nvPr/>
        </p:nvSpPr>
        <p:spPr>
          <a:xfrm>
            <a:off x="8604448" y="188640"/>
            <a:ext cx="216024" cy="1440160"/>
          </a:xfrm>
          <a:prstGeom prst="rect">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smtClean="0">
              <a:solidFill>
                <a:schemeClr val="bg2"/>
              </a:solidFill>
            </a:endParaRPr>
          </a:p>
        </p:txBody>
      </p:sp>
    </p:spTree>
    <p:extLst>
      <p:ext uri="{BB962C8B-B14F-4D97-AF65-F5344CB8AC3E}">
        <p14:creationId xmlns:p14="http://schemas.microsoft.com/office/powerpoint/2010/main" val="1867828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504</Words>
  <Application>Microsoft Office PowerPoint</Application>
  <PresentationFormat>Экран (4:3)</PresentationFormat>
  <Paragraphs>66</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Office Theme</vt:lpstr>
      <vt:lpstr>Threats to water quality and water availability </vt:lpstr>
      <vt:lpstr>Презентация PowerPoint</vt:lpstr>
      <vt:lpstr>Презентация PowerPoint</vt:lpstr>
      <vt:lpstr>Презентация PowerPoint</vt:lpstr>
      <vt:lpstr>Презентация PowerPoint</vt:lpstr>
      <vt:lpstr>What do you think is making Mr. Susaki ill?</vt:lpstr>
      <vt:lpstr>What do you think is making Mr. Susaki ill?</vt:lpstr>
      <vt:lpstr>Over to you!</vt:lpstr>
      <vt:lpstr>Now that you know what has happened…</vt:lpstr>
      <vt:lpstr>Презентация PowerPoint</vt:lpstr>
      <vt:lpstr>TASK</vt:lpstr>
      <vt:lpstr>Success Criteria</vt:lpstr>
    </vt:vector>
  </TitlesOfParts>
  <Company>The Ravensbourne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alucas</dc:creator>
  <cp:lastModifiedBy>Jennifer Wood</cp:lastModifiedBy>
  <cp:revision>28</cp:revision>
  <dcterms:created xsi:type="dcterms:W3CDTF">2012-07-11T10:25:23Z</dcterms:created>
  <dcterms:modified xsi:type="dcterms:W3CDTF">2014-02-04T03:22:34Z</dcterms:modified>
</cp:coreProperties>
</file>