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3" r:id="rId7"/>
    <p:sldId id="274" r:id="rId8"/>
    <p:sldId id="272" r:id="rId9"/>
    <p:sldId id="260" r:id="rId10"/>
    <p:sldId id="261" r:id="rId11"/>
    <p:sldId id="273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>
        <p:scale>
          <a:sx n="76" d="100"/>
          <a:sy n="76" d="100"/>
        </p:scale>
        <p:origin x="-121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26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1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55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0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26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17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84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90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13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5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E864C-CE05-41D9-8472-E611EBE6E8B7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96695-075B-4083-98E1-0E40E15BFF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3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b7EOzGJ-dqZ0pM&amp;tbnid=VNBxlpyCBOa8IM:&amp;ved=0CAgQjRwwAA&amp;url=http://www.guardian.co.uk/environment/gallery/2007/oct/24/1&amp;ei=GVIaUbm2BeOd0AWKzICoCw&amp;psig=AFQjCNFIe1qyIYfd-6dIzdqOsgIgLFCXWg&amp;ust=136076584914586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deforestation&amp;source=images&amp;cd=&amp;cad=rja&amp;docid=pKe-iJMZqQIhNM&amp;tbnid=FnzlmBooGSvx5M:&amp;ved=0CAUQjRw&amp;url=http://www.earthtimes.org/environment/deforestation/&amp;ei=NlMaUdWoHubB0QWZn4DwDA&amp;psig=AFQjCNFnnLGHyRnJlk23NgAXzGk1TQuUcw&amp;ust=1360766092057227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b7EOzGJ-dqZ0pM&amp;tbnid=VNBxlpyCBOa8IM:&amp;ved=0CAgQjRwwAA&amp;url=http://www.guardian.co.uk/environment/gallery/2007/oct/24/1&amp;ei=GVIaUbm2BeOd0AWKzICoCw&amp;psig=AFQjCNFIe1qyIYfd-6dIzdqOsgIgLFCXWg&amp;ust=136076584914586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deforestation&amp;source=images&amp;cd=&amp;cad=rja&amp;docid=pKe-iJMZqQIhNM&amp;tbnid=FnzlmBooGSvx5M:&amp;ved=0CAUQjRw&amp;url=http://www.earthtimes.org/environment/deforestation/&amp;ei=NlMaUdWoHubB0QWZn4DwDA&amp;psig=AFQjCNFnnLGHyRnJlk23NgAXzGk1TQuUcw&amp;ust=136076609205722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normal+family&amp;source=images&amp;cd=&amp;cad=rja&amp;docid=PIpnBgvaMl5jCM&amp;tbnid=6h2lo2qrDN0oyM:&amp;ved=0CAUQjRw&amp;url=http://www.getreading.co.uk/entertainment/s/2035549_meet_the_new_family&amp;ei=SS0aUYXrEpK70QHclICAAQ&amp;bvm=bv.42261806,d.d2k&amp;psig=AFQjCNFIYKkilmU5d3kxYVdQtdGn5J-Jqw&amp;ust=136075642234958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uk/url?sa=i&amp;rct=j&amp;q=deforestation&amp;source=images&amp;cd=&amp;cad=rja&amp;docid=bx1qK4ZyZznlfM&amp;tbnid=0iC2c27i2QnSuM:&amp;ved=0CAUQjRw&amp;url=http://wikis.lib.ncsu.edu/index.php/Deforestation&amp;ei=NlIaUbjmIdKb1AXei4GoBQ&amp;psig=AFQjCNFuoUI9mqvbb7m_Mb7CTwUKYqBa2g&amp;ust=136076583970391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itchFamily="66" charset="0"/>
              </a:rPr>
              <a:t>What threats are there to the biosphere?</a:t>
            </a:r>
            <a:endParaRPr lang="en-GB" sz="3600" u="sng" dirty="0">
              <a:latin typeface="Comic Sans MS" pitchFamily="66" charset="0"/>
            </a:endParaRPr>
          </a:p>
        </p:txBody>
      </p:sp>
      <p:pic>
        <p:nvPicPr>
          <p:cNvPr id="2050" name="Picture 2" descr="http://static.guim.co.uk/Guardian/environment/gallery/2007/oct/23/1/rex_153587j-507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064896" cy="518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1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2875"/>
            <a:ext cx="8464550" cy="722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b="1" u="sng" dirty="0" smtClean="0">
                <a:latin typeface="Bell MT" pitchFamily="18" charset="0"/>
              </a:rPr>
              <a:t>Rate the degree of impact that each of the uses have on the TRF environment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357688" y="1428750"/>
            <a:ext cx="1587" cy="3159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2214563" y="2928938"/>
            <a:ext cx="4321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571875" y="1000125"/>
            <a:ext cx="187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alibri" pitchFamily="34" charset="0"/>
              </a:rPr>
              <a:t>Atmosphere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786188" y="4714875"/>
            <a:ext cx="1871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alibri" pitchFamily="34" charset="0"/>
              </a:rPr>
              <a:t>Water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71500" y="2714625"/>
            <a:ext cx="1336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alibri" pitchFamily="34" charset="0"/>
              </a:rPr>
              <a:t>Vegetation and wildlife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858000" y="2643188"/>
            <a:ext cx="1008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alibri" pitchFamily="34" charset="0"/>
              </a:rPr>
              <a:t>Soil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95288" y="5084763"/>
            <a:ext cx="2089150" cy="14652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>
                <a:latin typeface="Bell MT" pitchFamily="18" charset="0"/>
                <a:ea typeface="Adobe Fangsong Std R" pitchFamily="18" charset="-128"/>
                <a:cs typeface="Arial Unicode MS" pitchFamily="34" charset="-128"/>
              </a:rPr>
              <a:t>On your diagram write where each of the uses of the TFR would go on the 4 way scale</a:t>
            </a:r>
          </a:p>
        </p:txBody>
      </p:sp>
      <p:sp>
        <p:nvSpPr>
          <p:cNvPr id="4106" name="TextBox 18"/>
          <p:cNvSpPr txBox="1">
            <a:spLocks noChangeArrowheads="1"/>
          </p:cNvSpPr>
          <p:nvPr/>
        </p:nvSpPr>
        <p:spPr bwMode="auto">
          <a:xfrm>
            <a:off x="4140200" y="2708275"/>
            <a:ext cx="285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7030A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107" name="TextBox 19"/>
          <p:cNvSpPr txBox="1">
            <a:spLocks noChangeArrowheads="1"/>
          </p:cNvSpPr>
          <p:nvPr/>
        </p:nvSpPr>
        <p:spPr bwMode="auto">
          <a:xfrm>
            <a:off x="1785938" y="2714625"/>
            <a:ext cx="571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7030A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08" name="TextBox 22"/>
          <p:cNvSpPr txBox="1">
            <a:spLocks noChangeArrowheads="1"/>
          </p:cNvSpPr>
          <p:nvPr/>
        </p:nvSpPr>
        <p:spPr bwMode="auto">
          <a:xfrm>
            <a:off x="6500813" y="271462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400">
                <a:solidFill>
                  <a:srgbClr val="7030A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09" name="TextBox 23"/>
          <p:cNvSpPr txBox="1">
            <a:spLocks noChangeArrowheads="1"/>
          </p:cNvSpPr>
          <p:nvPr/>
        </p:nvSpPr>
        <p:spPr bwMode="auto">
          <a:xfrm>
            <a:off x="4214813" y="4500563"/>
            <a:ext cx="500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7030A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4110" name="TextBox 24"/>
          <p:cNvSpPr txBox="1">
            <a:spLocks noChangeArrowheads="1"/>
          </p:cNvSpPr>
          <p:nvPr/>
        </p:nvSpPr>
        <p:spPr bwMode="auto">
          <a:xfrm>
            <a:off x="4000500" y="1214438"/>
            <a:ext cx="1714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>
                <a:solidFill>
                  <a:srgbClr val="7030A0"/>
                </a:solidFill>
                <a:latin typeface="Calibri" pitchFamily="34" charset="0"/>
              </a:rPr>
              <a:t>10 </a:t>
            </a:r>
          </a:p>
        </p:txBody>
      </p:sp>
      <p:sp>
        <p:nvSpPr>
          <p:cNvPr id="4111" name="TextBox 14"/>
          <p:cNvSpPr txBox="1">
            <a:spLocks noChangeArrowheads="1"/>
          </p:cNvSpPr>
          <p:nvPr/>
        </p:nvSpPr>
        <p:spPr bwMode="auto">
          <a:xfrm>
            <a:off x="5867400" y="4005263"/>
            <a:ext cx="27146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b="1">
                <a:solidFill>
                  <a:srgbClr val="00B0F0"/>
                </a:solidFill>
              </a:rPr>
              <a:t>Uses of the TRF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Ranching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Logging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Rubber tapping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Farming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Mining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Hydroelectricity</a:t>
            </a:r>
          </a:p>
        </p:txBody>
      </p:sp>
      <p:sp>
        <p:nvSpPr>
          <p:cNvPr id="4112" name="TextBox 15"/>
          <p:cNvSpPr txBox="1">
            <a:spLocks noChangeArrowheads="1"/>
          </p:cNvSpPr>
          <p:nvPr/>
        </p:nvSpPr>
        <p:spPr bwMode="auto">
          <a:xfrm>
            <a:off x="428625" y="928688"/>
            <a:ext cx="2643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>
                <a:solidFill>
                  <a:srgbClr val="7030A0"/>
                </a:solidFill>
              </a:rPr>
              <a:t>10</a:t>
            </a:r>
            <a:r>
              <a:rPr lang="en-GB"/>
              <a:t>= High impact</a:t>
            </a:r>
          </a:p>
          <a:p>
            <a:pPr eaLnBrk="1" hangingPunct="1"/>
            <a:r>
              <a:rPr lang="en-GB">
                <a:solidFill>
                  <a:srgbClr val="7030A0"/>
                </a:solidFill>
              </a:rPr>
              <a:t>0</a:t>
            </a:r>
            <a:r>
              <a:rPr lang="en-GB"/>
              <a:t>  = Low impact</a:t>
            </a:r>
          </a:p>
        </p:txBody>
      </p:sp>
    </p:spTree>
    <p:extLst>
      <p:ext uri="{BB962C8B-B14F-4D97-AF65-F5344CB8AC3E}">
        <p14:creationId xmlns:p14="http://schemas.microsoft.com/office/powerpoint/2010/main" val="91821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/>
      <p:bldP spid="2055" grpId="0"/>
      <p:bldP spid="2056" grpId="0"/>
      <p:bldP spid="2057" grpId="0"/>
      <p:bldP spid="20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048" y="5486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itchFamily="66" charset="0"/>
              </a:rPr>
              <a:t>What threats are there to the biosphere?</a:t>
            </a:r>
            <a:br>
              <a:rPr lang="en-GB" sz="3600" u="sng" dirty="0" smtClean="0">
                <a:latin typeface="Comic Sans MS" pitchFamily="66" charset="0"/>
              </a:rPr>
            </a:br>
            <a:r>
              <a:rPr lang="en-GB" sz="3600" u="sng" dirty="0" smtClean="0">
                <a:latin typeface="Comic Sans MS" pitchFamily="66" charset="0"/>
              </a:rPr>
              <a:t/>
            </a:r>
            <a:br>
              <a:rPr lang="en-GB" sz="3600" u="sng" dirty="0" smtClean="0">
                <a:latin typeface="Comic Sans MS" pitchFamily="66" charset="0"/>
              </a:rPr>
            </a:br>
            <a:endParaRPr lang="en-GB" sz="3600" u="sng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  <a:t>D – All – Know some threats the biosphere faces</a:t>
            </a:r>
            <a:b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</a:rPr>
              <a:t>B/C – Most – Be able to explain why a number of factors threaten the biosphere</a:t>
            </a:r>
            <a:br>
              <a:rPr lang="en-GB" sz="2400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GB" sz="2400" dirty="0" smtClean="0">
                <a:solidFill>
                  <a:schemeClr val="accent3"/>
                </a:solidFill>
                <a:latin typeface="Comic Sans MS" pitchFamily="66" charset="0"/>
              </a:rPr>
              <a:t>A/A* - Evaluate the importance of each threat at different scale</a:t>
            </a:r>
            <a:br>
              <a:rPr lang="en-GB" sz="2400" dirty="0" smtClean="0">
                <a:solidFill>
                  <a:schemeClr val="accent3"/>
                </a:solidFill>
                <a:latin typeface="Comic Sans MS" pitchFamily="66" charset="0"/>
              </a:rPr>
            </a:br>
            <a:endParaRPr lang="en-GB" sz="2400" dirty="0">
              <a:solidFill>
                <a:schemeClr val="accent3"/>
              </a:solidFill>
            </a:endParaRPr>
          </a:p>
        </p:txBody>
      </p:sp>
      <p:pic>
        <p:nvPicPr>
          <p:cNvPr id="12290" name="Picture 2" descr="http://www.earthtimes.org/newsimage/smalleco-forestry-rewards-scheme-problems_184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4392488" cy="33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9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21297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u="sng" dirty="0" smtClean="0"/>
              <a:t>What are the effects of deforestation?</a:t>
            </a:r>
            <a:br>
              <a:rPr lang="en-GB" u="sng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Task: Colour code the cards to show</a:t>
            </a:r>
            <a:br>
              <a:rPr lang="en-GB" dirty="0" smtClean="0"/>
            </a:br>
            <a:r>
              <a:rPr lang="en-GB" dirty="0" smtClean="0"/>
              <a:t>- the causes of deforestation</a:t>
            </a:r>
            <a:br>
              <a:rPr lang="en-GB" dirty="0" smtClean="0"/>
            </a:br>
            <a:r>
              <a:rPr lang="en-GB" dirty="0" smtClean="0"/>
              <a:t>- The resources of the amazon</a:t>
            </a:r>
            <a:br>
              <a:rPr lang="en-GB" dirty="0" smtClean="0"/>
            </a:br>
            <a:r>
              <a:rPr lang="en-GB" dirty="0" smtClean="0"/>
              <a:t>- the local effects</a:t>
            </a:r>
            <a:br>
              <a:rPr lang="en-GB" dirty="0" smtClean="0"/>
            </a:br>
            <a:r>
              <a:rPr lang="en-GB" dirty="0" smtClean="0"/>
              <a:t>- The global effects</a:t>
            </a:r>
            <a:br>
              <a:rPr lang="en-GB" dirty="0" smtClean="0"/>
            </a:br>
            <a:r>
              <a:rPr lang="en-GB" dirty="0" smtClean="0"/>
              <a:t>Extension: how else can we categorise the effects?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9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Using the sheet provided complete the boxes with the correct options from the list.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Extension: Question 1c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6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4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itchFamily="66" charset="0"/>
              </a:rPr>
              <a:t>What threats are there to the biosphere?</a:t>
            </a:r>
            <a:endParaRPr lang="en-GB" sz="3600" u="sng" dirty="0">
              <a:latin typeface="Comic Sans MS" pitchFamily="66" charset="0"/>
            </a:endParaRPr>
          </a:p>
        </p:txBody>
      </p:sp>
      <p:pic>
        <p:nvPicPr>
          <p:cNvPr id="2050" name="Picture 2" descr="http://static.guim.co.uk/Guardian/environment/gallery/2007/oct/23/1/rex_153587j-507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064896" cy="518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469792">
            <a:off x="6009578" y="1257788"/>
            <a:ext cx="307984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Biosphere= the part of the Earth inhabited by living things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93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048" y="5486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itchFamily="66" charset="0"/>
              </a:rPr>
              <a:t>What threats are there to the biosphere?</a:t>
            </a:r>
            <a:br>
              <a:rPr lang="en-GB" sz="3600" u="sng" dirty="0" smtClean="0">
                <a:latin typeface="Comic Sans MS" pitchFamily="66" charset="0"/>
              </a:rPr>
            </a:br>
            <a:r>
              <a:rPr lang="en-GB" sz="3600" u="sng" dirty="0" smtClean="0">
                <a:latin typeface="Comic Sans MS" pitchFamily="66" charset="0"/>
              </a:rPr>
              <a:t/>
            </a:r>
            <a:br>
              <a:rPr lang="en-GB" sz="3600" u="sng" dirty="0" smtClean="0">
                <a:latin typeface="Comic Sans MS" pitchFamily="66" charset="0"/>
              </a:rPr>
            </a:br>
            <a:endParaRPr lang="en-GB" sz="3600" u="sng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34076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  <a:t>D – All – Know some threats the biosphere faces</a:t>
            </a:r>
            <a:br>
              <a:rPr lang="en-GB" sz="2400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</a:rPr>
              <a:t>B/C – Most – Be able to explain why a number of factors threaten the biosphere</a:t>
            </a:r>
            <a:br>
              <a:rPr lang="en-GB" sz="2400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GB" sz="2400" dirty="0" smtClean="0">
                <a:solidFill>
                  <a:schemeClr val="accent3"/>
                </a:solidFill>
                <a:latin typeface="Comic Sans MS" pitchFamily="66" charset="0"/>
              </a:rPr>
              <a:t>A/A* - Evaluate the importance of each threat at different scale</a:t>
            </a:r>
            <a:br>
              <a:rPr lang="en-GB" sz="2400" dirty="0" smtClean="0">
                <a:solidFill>
                  <a:schemeClr val="accent3"/>
                </a:solidFill>
                <a:latin typeface="Comic Sans MS" pitchFamily="66" charset="0"/>
              </a:rPr>
            </a:br>
            <a:endParaRPr lang="en-GB" sz="2400" dirty="0">
              <a:solidFill>
                <a:schemeClr val="accent3"/>
              </a:solidFill>
            </a:endParaRPr>
          </a:p>
        </p:txBody>
      </p:sp>
      <p:pic>
        <p:nvPicPr>
          <p:cNvPr id="12290" name="Picture 2" descr="http://www.earthtimes.org/newsimage/smalleco-forestry-rewards-scheme-problems_184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4392488" cy="33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4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itchFamily="66" charset="0"/>
              </a:rPr>
              <a:t>What threats are there to the biosphere?</a:t>
            </a:r>
            <a:endParaRPr lang="en-GB" sz="3600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469792">
            <a:off x="6009578" y="1257788"/>
            <a:ext cx="3079846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Biosphere= the part of the Earth inhabited by living things</a:t>
            </a:r>
            <a:endParaRPr lang="en-GB" sz="2000" dirty="0"/>
          </a:p>
        </p:txBody>
      </p:sp>
      <p:pic>
        <p:nvPicPr>
          <p:cNvPr id="1026" name="Picture 2" descr="http://m.gmgrd.co.uk/sbres/637.$plit/C_67_article_2035549_body_articleblock_0_bodyimage.jpg?17%2F09%2F2008%2007%3A28%3A23%3A89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2725"/>
            <a:ext cx="48245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2120" y="3573016"/>
            <a:ext cx="30963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</a:rPr>
              <a:t>In what ways can your everyday lifestyles threaten the biosphere?</a:t>
            </a:r>
          </a:p>
        </p:txBody>
      </p:sp>
    </p:spTree>
    <p:extLst>
      <p:ext uri="{BB962C8B-B14F-4D97-AF65-F5344CB8AC3E}">
        <p14:creationId xmlns:p14="http://schemas.microsoft.com/office/powerpoint/2010/main" val="31514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n-GB" sz="3600" u="sng" dirty="0" smtClean="0">
                <a:latin typeface="Comic Sans MS" pitchFamily="66" charset="0"/>
              </a:rPr>
              <a:t>What threats are there to the biosphere?</a:t>
            </a:r>
            <a:endParaRPr lang="en-GB" sz="3600" u="sng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2"/>
                </a:solidFill>
              </a:rPr>
              <a:t>Page 49:</a:t>
            </a:r>
          </a:p>
          <a:p>
            <a:endParaRPr lang="en-GB" sz="3600" dirty="0">
              <a:solidFill>
                <a:schemeClr val="accent2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347864" y="3212976"/>
            <a:ext cx="2232248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Threats to Biosphere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2797477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Deforestation</a:t>
            </a:r>
          </a:p>
          <a:p>
            <a:endParaRPr lang="en-GB" sz="2400" dirty="0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292080" y="3212975"/>
            <a:ext cx="288032" cy="216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048164" y="2689464"/>
            <a:ext cx="288032" cy="216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596336" y="1472879"/>
            <a:ext cx="288032" cy="216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80112" y="176555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Logging removes trees affecting flooding, soil and humus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336" y="1103547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Amazon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94116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D- Write down 5 threats</a:t>
            </a:r>
          </a:p>
          <a:p>
            <a:r>
              <a:rPr lang="en-GB" sz="2400" dirty="0" smtClean="0">
                <a:latin typeface="Comic Sans MS" pitchFamily="66" charset="0"/>
              </a:rPr>
              <a:t>B/C - …and explain each of them in a single sentence.</a:t>
            </a:r>
          </a:p>
          <a:p>
            <a:r>
              <a:rPr lang="en-GB" sz="2400" dirty="0" smtClean="0">
                <a:latin typeface="Comic Sans MS" pitchFamily="66" charset="0"/>
              </a:rPr>
              <a:t>A*/A- …and write down an example and consider if we classify any of these threats?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2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What are the uses of the Rainforest?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mtClean="0"/>
          </a:p>
        </p:txBody>
      </p:sp>
      <p:pic>
        <p:nvPicPr>
          <p:cNvPr id="4" name="Picture 8" descr="http://smartcanucks.ca/wp-content/uploads/2009/01/body-shop-canada-gif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2" y="5142359"/>
            <a:ext cx="2779613" cy="1710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rainforestecotourism.com/images/rainforestTre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565" y="2123799"/>
            <a:ext cx="3148012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www.nutrifarmacy.com/06photos/insid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336419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://www.organicwellnessnews.com/wp-content/uploads/2008/05/summer08brazilnu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178914"/>
            <a:ext cx="3563888" cy="2674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http://katrinaalloway.files.wordpress.com/2009/03/1-cocoa-beans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814476"/>
            <a:ext cx="1800200" cy="1793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does the rainforest system work?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404664"/>
            <a:ext cx="2729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/>
              <a:t>Rainforest</a:t>
            </a:r>
          </a:p>
        </p:txBody>
      </p:sp>
    </p:spTree>
    <p:extLst>
      <p:ext uri="{BB962C8B-B14F-4D97-AF65-F5344CB8AC3E}">
        <p14:creationId xmlns:p14="http://schemas.microsoft.com/office/powerpoint/2010/main" val="40781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 descr="http://wikis.lib.ncsu.edu/images/b/bc/Deforestation-in-the-amaz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9270"/>
            <a:ext cx="7272114" cy="6522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2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Rainforests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Video: Make notes in each section to show how the rainforest is over - exploited by people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Homework: Due Monday 25</a:t>
            </a:r>
            <a:r>
              <a:rPr lang="en-GB" baseline="30000" dirty="0" smtClean="0"/>
              <a:t>th</a:t>
            </a:r>
            <a:r>
              <a:rPr lang="en-GB" dirty="0" smtClean="0"/>
              <a:t> Feb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how the global biosphere is being threatened (4)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in what ways rainforests are being threatened (4)</a:t>
            </a:r>
          </a:p>
        </p:txBody>
      </p:sp>
      <p:sp>
        <p:nvSpPr>
          <p:cNvPr id="4" name="TextBox 3"/>
          <p:cNvSpPr txBox="1"/>
          <p:nvPr/>
        </p:nvSpPr>
        <p:spPr>
          <a:xfrm rot="469792">
            <a:off x="6009327" y="605115"/>
            <a:ext cx="307984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Over-exploited = used too much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03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313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threats are there to the biosphere?</vt:lpstr>
      <vt:lpstr>What threats are there to the biosphere?</vt:lpstr>
      <vt:lpstr>What threats are there to the biosphere?  </vt:lpstr>
      <vt:lpstr>What threats are there to the biosphere?</vt:lpstr>
      <vt:lpstr>What threats are there to the biosphere?</vt:lpstr>
      <vt:lpstr>What are the uses of the Rainforest?</vt:lpstr>
      <vt:lpstr>PowerPoint Presentation</vt:lpstr>
      <vt:lpstr>PowerPoint Presentation</vt:lpstr>
      <vt:lpstr>Rainforests</vt:lpstr>
      <vt:lpstr>Rate the degree of impact that each of the uses have on the TRF environment</vt:lpstr>
      <vt:lpstr>What threats are there to the biosphere?  </vt:lpstr>
      <vt:lpstr>What are the effects of deforestation?  Task: Colour code the cards to show - the causes of deforestation - The resources of the amazon - the local effects - The global effects Extension: how else can we categorise the effects?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threats are there to the biosphere?</dc:title>
  <dc:creator>Cox Green School</dc:creator>
  <cp:lastModifiedBy>Jen Wood</cp:lastModifiedBy>
  <cp:revision>13</cp:revision>
  <dcterms:created xsi:type="dcterms:W3CDTF">2013-02-12T11:44:57Z</dcterms:created>
  <dcterms:modified xsi:type="dcterms:W3CDTF">2014-04-06T05:42:10Z</dcterms:modified>
</cp:coreProperties>
</file>