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5" r:id="rId7"/>
    <p:sldId id="268" r:id="rId8"/>
    <p:sldId id="271" r:id="rId9"/>
    <p:sldId id="263" r:id="rId10"/>
    <p:sldId id="270" r:id="rId11"/>
    <p:sldId id="272" r:id="rId12"/>
    <p:sldId id="273" r:id="rId13"/>
    <p:sldId id="269" r:id="rId14"/>
    <p:sldId id="274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3F20EE11-5BD9-455B-806C-77678B76B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4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3F913F90-DC1B-4392-AE0E-283740F96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BEE5DE88-991B-4D88-9BD4-81249B2362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5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287338" y="2889250"/>
            <a:ext cx="3875087" cy="3876675"/>
            <a:chOff x="1120" y="528"/>
            <a:chExt cx="3255" cy="3256"/>
          </a:xfrm>
        </p:grpSpPr>
        <p:sp>
          <p:nvSpPr>
            <p:cNvPr id="5" name="Freeform 8"/>
            <p:cNvSpPr>
              <a:spLocks noChangeAspect="1"/>
            </p:cNvSpPr>
            <p:nvPr userDrawn="1"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6" name="Freeform 9"/>
            <p:cNvSpPr>
              <a:spLocks noChangeAspect="1"/>
            </p:cNvSpPr>
            <p:nvPr userDrawn="1"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7" name="Freeform 10"/>
            <p:cNvSpPr>
              <a:spLocks noChangeAspect="1"/>
            </p:cNvSpPr>
            <p:nvPr userDrawn="1"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8" name="Freeform 11"/>
            <p:cNvSpPr>
              <a:spLocks noChangeAspect="1"/>
            </p:cNvSpPr>
            <p:nvPr userDrawn="1"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9" name="Freeform 12"/>
            <p:cNvSpPr>
              <a:spLocks noChangeAspect="1"/>
            </p:cNvSpPr>
            <p:nvPr userDrawn="1"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0" name="Freeform 13"/>
            <p:cNvSpPr>
              <a:spLocks noChangeAspect="1"/>
            </p:cNvSpPr>
            <p:nvPr userDrawn="1"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1" name="Freeform 14"/>
            <p:cNvSpPr>
              <a:spLocks noChangeAspect="1"/>
            </p:cNvSpPr>
            <p:nvPr userDrawn="1"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2" name="Freeform 15"/>
            <p:cNvSpPr>
              <a:spLocks noChangeAspect="1"/>
            </p:cNvSpPr>
            <p:nvPr userDrawn="1"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3" name="Freeform 16"/>
            <p:cNvSpPr>
              <a:spLocks noChangeAspect="1"/>
            </p:cNvSpPr>
            <p:nvPr userDrawn="1"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4" name="Freeform 17"/>
            <p:cNvSpPr>
              <a:spLocks noChangeAspect="1"/>
            </p:cNvSpPr>
            <p:nvPr userDrawn="1"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5" name="Freeform 18"/>
            <p:cNvSpPr>
              <a:spLocks noChangeAspect="1"/>
            </p:cNvSpPr>
            <p:nvPr userDrawn="1"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6" name="Freeform 19"/>
            <p:cNvSpPr>
              <a:spLocks noChangeAspect="1"/>
            </p:cNvSpPr>
            <p:nvPr userDrawn="1"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7" name="Freeform 20"/>
            <p:cNvSpPr>
              <a:spLocks noChangeAspect="1"/>
            </p:cNvSpPr>
            <p:nvPr userDrawn="1"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8" name="Freeform 21"/>
            <p:cNvSpPr>
              <a:spLocks noChangeAspect="1"/>
            </p:cNvSpPr>
            <p:nvPr userDrawn="1"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9" name="Freeform 22"/>
            <p:cNvSpPr>
              <a:spLocks noChangeAspect="1"/>
            </p:cNvSpPr>
            <p:nvPr userDrawn="1"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" name="Freeform 23"/>
            <p:cNvSpPr>
              <a:spLocks noChangeAspect="1"/>
            </p:cNvSpPr>
            <p:nvPr userDrawn="1"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1" name="Freeform 24"/>
            <p:cNvSpPr>
              <a:spLocks noChangeAspect="1"/>
            </p:cNvSpPr>
            <p:nvPr userDrawn="1"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2" name="Oval 25"/>
            <p:cNvSpPr>
              <a:spLocks noChangeAspect="1" noChangeArrowheads="1"/>
            </p:cNvSpPr>
            <p:nvPr userDrawn="1"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ea typeface="MS Gothic" pitchFamily="49" charset="-128"/>
              </a:endParaRPr>
            </a:p>
          </p:txBody>
        </p:sp>
      </p:grp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33463"/>
            <a:ext cx="7985125" cy="16557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71950" y="3238500"/>
            <a:ext cx="44989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14D0CF8C-CD79-41B6-A407-457ADB6EB33B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2ED268F-A9F3-4B78-9E12-D959C70EF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9238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2F56DA2-A2EC-4AF3-B266-998A236CF0D9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B30D54F-9C83-46F8-8FA9-7C6BF65E6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34138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FCD07AE-D005-4C13-814C-B61EC499B967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3D03813-CEAD-4AC3-8719-777E29058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308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233488"/>
            <a:ext cx="3451225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233488"/>
            <a:ext cx="3452813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3ED531B1-B156-4F71-8B5A-307099548230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71579A0-47B5-4322-A8F9-BD11ACF8B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058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5FDE293-82D8-4BC1-A85E-261D37A4B82D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DBA3F122-A1A1-4D81-A833-AB8A55BE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3341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44C63C2-AD9C-4FC0-B73E-2897E1BD7DC9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BE391BB6-1CBB-4760-98A3-A43B37D0F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81975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B560B4B7-3DE5-4AB0-91C5-BABD8E5653D6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F4756E64-387A-4C82-83E4-3C8192A08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76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0894D5F-35E3-443B-8BCD-31BA13434CDB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24128B4-41A1-498F-91E5-13F62DAC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987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E9F78D8A-8D93-4382-B506-EB13E617B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06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0D0F3AF-B490-4015-AEC0-0B207A91BFB2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C9DA55E-7AC3-456C-A2B3-8FBB8A5F0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10806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320A262-D018-40A1-99BB-21016534EB21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E0398310-FEFC-4FEB-A6B4-AFEA15890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4008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60350"/>
            <a:ext cx="1892300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60350"/>
            <a:ext cx="5527675" cy="518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41D52330-DF0D-4FBB-82B1-F7DBE7E57291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CEA256F-E875-49B2-B915-4FAEEA5D8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79213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5AF57DD3-8E21-4927-B970-47124C5E4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57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11A21E2D-5E66-4141-8CFD-623CD869B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07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1B6D665F-A9B0-43D0-8A66-22CB64308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74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40968894-5542-4989-ADC2-F18DCC0F5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18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57FE463-3C59-4FDF-B59E-89A1BB6C09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23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3E57CE9-2CB7-4DB5-966B-FFC10D06F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30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830BD918-B967-408B-A728-0419F3E9AE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8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0F6B7DBB-3E16-4849-9AAC-F97B510C5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24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FB81C194-F0BC-4CAA-A037-71FB1F8EB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21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8B513149-9961-4E33-A955-7CBAA0B8C6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23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0195D0D3-3F22-4076-8505-AF67A3F171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55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9155D5D-9385-4D56-92AF-4FAF435C7E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1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9788B30B-0CA3-4FD8-8BF6-C1EC9E43E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5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1A42A4EB-4E95-4759-B969-1C9F81135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3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B7B0CE39-C1E0-4DA6-9526-6BCF1C2CDA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7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ADD1D6A1-17E6-448E-BE68-5CE75EE09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4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B02626B6-183B-4432-953D-F422C72744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MS Gothic" charset="-128"/>
              </a:defRPr>
            </a:lvl1pPr>
          </a:lstStyle>
          <a:p>
            <a:pPr>
              <a:defRPr/>
            </a:pPr>
            <a:fld id="{6E4CD7B9-BA23-4C6C-B03E-D5575A78B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5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F62F37-9E72-480B-BDC3-5B22120B54D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4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233488"/>
            <a:ext cx="705643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260350"/>
            <a:ext cx="7572375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F324B-6F47-4D9A-BFF3-952B3040816F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2/17/2014</a:t>
            </a:fld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426200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722548-8AF6-4D38-BF0B-9691334410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 noChangeAspect="1"/>
          </p:cNvGrpSpPr>
          <p:nvPr/>
        </p:nvGrpSpPr>
        <p:grpSpPr bwMode="auto">
          <a:xfrm>
            <a:off x="266700" y="4927600"/>
            <a:ext cx="1706563" cy="1706563"/>
            <a:chOff x="1120" y="528"/>
            <a:chExt cx="3255" cy="3256"/>
          </a:xfrm>
        </p:grpSpPr>
        <p:sp>
          <p:nvSpPr>
            <p:cNvPr id="2056" name="Freeform 8"/>
            <p:cNvSpPr>
              <a:spLocks noChangeAspect="1"/>
            </p:cNvSpPr>
            <p:nvPr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7" name="Freeform 9"/>
            <p:cNvSpPr>
              <a:spLocks noChangeAspect="1"/>
            </p:cNvSpPr>
            <p:nvPr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8" name="Freeform 10"/>
            <p:cNvSpPr>
              <a:spLocks noChangeAspect="1"/>
            </p:cNvSpPr>
            <p:nvPr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9" name="Freeform 11"/>
            <p:cNvSpPr>
              <a:spLocks noChangeAspect="1"/>
            </p:cNvSpPr>
            <p:nvPr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0" name="Freeform 12"/>
            <p:cNvSpPr>
              <a:spLocks noChangeAspect="1"/>
            </p:cNvSpPr>
            <p:nvPr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1" name="Freeform 13"/>
            <p:cNvSpPr>
              <a:spLocks noChangeAspect="1"/>
            </p:cNvSpPr>
            <p:nvPr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2" name="Freeform 14"/>
            <p:cNvSpPr>
              <a:spLocks noChangeAspect="1"/>
            </p:cNvSpPr>
            <p:nvPr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3" name="Freeform 15"/>
            <p:cNvSpPr>
              <a:spLocks noChangeAspect="1"/>
            </p:cNvSpPr>
            <p:nvPr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4" name="Freeform 16"/>
            <p:cNvSpPr>
              <a:spLocks noChangeAspect="1"/>
            </p:cNvSpPr>
            <p:nvPr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5" name="Freeform 17"/>
            <p:cNvSpPr>
              <a:spLocks noChangeAspect="1"/>
            </p:cNvSpPr>
            <p:nvPr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6" name="Freeform 18"/>
            <p:cNvSpPr>
              <a:spLocks noChangeAspect="1"/>
            </p:cNvSpPr>
            <p:nvPr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7" name="Freeform 19"/>
            <p:cNvSpPr>
              <a:spLocks noChangeAspect="1"/>
            </p:cNvSpPr>
            <p:nvPr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8" name="Freeform 20"/>
            <p:cNvSpPr>
              <a:spLocks noChangeAspect="1"/>
            </p:cNvSpPr>
            <p:nvPr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9" name="Freeform 21"/>
            <p:cNvSpPr>
              <a:spLocks noChangeAspect="1"/>
            </p:cNvSpPr>
            <p:nvPr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0" name="Freeform 22"/>
            <p:cNvSpPr>
              <a:spLocks noChangeAspect="1"/>
            </p:cNvSpPr>
            <p:nvPr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1" name="Freeform 23"/>
            <p:cNvSpPr>
              <a:spLocks noChangeAspect="1"/>
            </p:cNvSpPr>
            <p:nvPr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2" name="Freeform 24"/>
            <p:cNvSpPr>
              <a:spLocks noChangeAspect="1"/>
            </p:cNvSpPr>
            <p:nvPr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3" name="Oval 25"/>
            <p:cNvSpPr>
              <a:spLocks noChangeAspect="1" noChangeArrowheads="1"/>
            </p:cNvSpPr>
            <p:nvPr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ea typeface="MS Gothic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29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7918F6-5B22-4B02-8187-A7C8596DE02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4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3.png"/><Relationship Id="rId18" Type="http://schemas.openxmlformats.org/officeDocument/2006/relationships/image" Target="../media/image46.png"/><Relationship Id="rId26" Type="http://schemas.openxmlformats.org/officeDocument/2006/relationships/image" Target="../media/image52.png"/><Relationship Id="rId39" Type="http://schemas.openxmlformats.org/officeDocument/2006/relationships/image" Target="../media/image65.png"/><Relationship Id="rId3" Type="http://schemas.openxmlformats.org/officeDocument/2006/relationships/slide" Target="slide12.xml"/><Relationship Id="rId21" Type="http://schemas.openxmlformats.org/officeDocument/2006/relationships/slide" Target="slide8.xml"/><Relationship Id="rId34" Type="http://schemas.openxmlformats.org/officeDocument/2006/relationships/image" Target="../media/image60.png"/><Relationship Id="rId42" Type="http://schemas.openxmlformats.org/officeDocument/2006/relationships/image" Target="../media/image68.png"/><Relationship Id="rId7" Type="http://schemas.openxmlformats.org/officeDocument/2006/relationships/slide" Target="slide6.xml"/><Relationship Id="rId12" Type="http://schemas.openxmlformats.org/officeDocument/2006/relationships/slide" Target="slide13.xml"/><Relationship Id="rId17" Type="http://schemas.openxmlformats.org/officeDocument/2006/relationships/image" Target="../media/image45.png"/><Relationship Id="rId25" Type="http://schemas.openxmlformats.org/officeDocument/2006/relationships/slide" Target="slide9.xml"/><Relationship Id="rId33" Type="http://schemas.openxmlformats.org/officeDocument/2006/relationships/image" Target="../media/image59.png"/><Relationship Id="rId38" Type="http://schemas.openxmlformats.org/officeDocument/2006/relationships/image" Target="../media/image64.png"/><Relationship Id="rId2" Type="http://schemas.openxmlformats.org/officeDocument/2006/relationships/image" Target="../media/image37.png"/><Relationship Id="rId16" Type="http://schemas.openxmlformats.org/officeDocument/2006/relationships/slide" Target="slide11.xml"/><Relationship Id="rId20" Type="http://schemas.openxmlformats.org/officeDocument/2006/relationships/image" Target="../media/image48.png"/><Relationship Id="rId29" Type="http://schemas.openxmlformats.org/officeDocument/2006/relationships/image" Target="../media/image55.png"/><Relationship Id="rId41" Type="http://schemas.openxmlformats.org/officeDocument/2006/relationships/image" Target="../media/image67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9.png"/><Relationship Id="rId11" Type="http://schemas.openxmlformats.org/officeDocument/2006/relationships/image" Target="../media/image42.png"/><Relationship Id="rId24" Type="http://schemas.openxmlformats.org/officeDocument/2006/relationships/image" Target="../media/image51.png"/><Relationship Id="rId32" Type="http://schemas.openxmlformats.org/officeDocument/2006/relationships/image" Target="../media/image58.png"/><Relationship Id="rId37" Type="http://schemas.openxmlformats.org/officeDocument/2006/relationships/image" Target="../media/image63.png"/><Relationship Id="rId40" Type="http://schemas.openxmlformats.org/officeDocument/2006/relationships/image" Target="../media/image66.png"/><Relationship Id="rId5" Type="http://schemas.openxmlformats.org/officeDocument/2006/relationships/slide" Target="slide5.xml"/><Relationship Id="rId15" Type="http://schemas.openxmlformats.org/officeDocument/2006/relationships/image" Target="../media/image44.png"/><Relationship Id="rId23" Type="http://schemas.openxmlformats.org/officeDocument/2006/relationships/image" Target="../media/image50.png"/><Relationship Id="rId28" Type="http://schemas.openxmlformats.org/officeDocument/2006/relationships/image" Target="../media/image54.png"/><Relationship Id="rId36" Type="http://schemas.openxmlformats.org/officeDocument/2006/relationships/image" Target="../media/image62.png"/><Relationship Id="rId10" Type="http://schemas.openxmlformats.org/officeDocument/2006/relationships/image" Target="../media/image41.png"/><Relationship Id="rId19" Type="http://schemas.openxmlformats.org/officeDocument/2006/relationships/image" Target="../media/image47.png"/><Relationship Id="rId31" Type="http://schemas.openxmlformats.org/officeDocument/2006/relationships/image" Target="../media/image57.png"/><Relationship Id="rId4" Type="http://schemas.openxmlformats.org/officeDocument/2006/relationships/image" Target="../media/image38.png"/><Relationship Id="rId9" Type="http://schemas.openxmlformats.org/officeDocument/2006/relationships/slide" Target="slide7.xml"/><Relationship Id="rId14" Type="http://schemas.openxmlformats.org/officeDocument/2006/relationships/slide" Target="slide4.xml"/><Relationship Id="rId22" Type="http://schemas.openxmlformats.org/officeDocument/2006/relationships/image" Target="../media/image49.png"/><Relationship Id="rId27" Type="http://schemas.openxmlformats.org/officeDocument/2006/relationships/image" Target="../media/image53.png"/><Relationship Id="rId30" Type="http://schemas.openxmlformats.org/officeDocument/2006/relationships/image" Target="../media/image56.png"/><Relationship Id="rId35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C%C3%B4te_d%27Ivoire_national_football_team" TargetMode="External"/><Relationship Id="rId18" Type="http://schemas.openxmlformats.org/officeDocument/2006/relationships/hyperlink" Target="http://en.wikipedia.org/wiki/Uruguay_national_football_team" TargetMode="External"/><Relationship Id="rId26" Type="http://schemas.openxmlformats.org/officeDocument/2006/relationships/hyperlink" Target="http://en.wikipedia.org/wiki/New_Zealand_national_football_team" TargetMode="External"/><Relationship Id="rId39" Type="http://schemas.openxmlformats.org/officeDocument/2006/relationships/image" Target="../media/image7.png"/><Relationship Id="rId21" Type="http://schemas.openxmlformats.org/officeDocument/2006/relationships/hyperlink" Target="http://en.wikipedia.org/wiki/Korea_DPR_national_football_team" TargetMode="External"/><Relationship Id="rId34" Type="http://schemas.openxmlformats.org/officeDocument/2006/relationships/hyperlink" Target="http://en.wikipedia.org/wiki/England_national_football_team" TargetMode="External"/><Relationship Id="rId42" Type="http://schemas.openxmlformats.org/officeDocument/2006/relationships/image" Target="../media/image10.png"/><Relationship Id="rId47" Type="http://schemas.openxmlformats.org/officeDocument/2006/relationships/image" Target="../media/image15.png"/><Relationship Id="rId50" Type="http://schemas.openxmlformats.org/officeDocument/2006/relationships/image" Target="../media/image18.png"/><Relationship Id="rId55" Type="http://schemas.openxmlformats.org/officeDocument/2006/relationships/image" Target="../media/image23.png"/><Relationship Id="rId63" Type="http://schemas.openxmlformats.org/officeDocument/2006/relationships/image" Target="../media/image31.png"/><Relationship Id="rId7" Type="http://schemas.openxmlformats.org/officeDocument/2006/relationships/hyperlink" Target="http://en.wikipedia.org/wiki/Serbia_national_football_team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en.wikipedia.org/wiki/Chile_national_football_team" TargetMode="External"/><Relationship Id="rId20" Type="http://schemas.openxmlformats.org/officeDocument/2006/relationships/hyperlink" Target="http://en.wikipedia.org/wiki/Japan_national_football_team" TargetMode="External"/><Relationship Id="rId29" Type="http://schemas.openxmlformats.org/officeDocument/2006/relationships/hyperlink" Target="http://en.wikipedia.org/wiki/Spain_national_football_team" TargetMode="External"/><Relationship Id="rId41" Type="http://schemas.openxmlformats.org/officeDocument/2006/relationships/image" Target="../media/image9.png"/><Relationship Id="rId54" Type="http://schemas.openxmlformats.org/officeDocument/2006/relationships/image" Target="../media/image22.png"/><Relationship Id="rId62" Type="http://schemas.openxmlformats.org/officeDocument/2006/relationships/image" Target="../media/image30.png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Portugal_national_football_team" TargetMode="External"/><Relationship Id="rId11" Type="http://schemas.openxmlformats.org/officeDocument/2006/relationships/hyperlink" Target="http://en.wikipedia.org/wiki/Algeria_national_football_team" TargetMode="External"/><Relationship Id="rId24" Type="http://schemas.openxmlformats.org/officeDocument/2006/relationships/hyperlink" Target="http://en.wikipedia.org/wiki/Mexico_national_football_team" TargetMode="External"/><Relationship Id="rId32" Type="http://schemas.openxmlformats.org/officeDocument/2006/relationships/hyperlink" Target="http://en.wikipedia.org/wiki/Germany_national_football_team" TargetMode="External"/><Relationship Id="rId37" Type="http://schemas.openxmlformats.org/officeDocument/2006/relationships/image" Target="../media/image5.png"/><Relationship Id="rId40" Type="http://schemas.openxmlformats.org/officeDocument/2006/relationships/image" Target="../media/image8.png"/><Relationship Id="rId45" Type="http://schemas.openxmlformats.org/officeDocument/2006/relationships/image" Target="../media/image13.png"/><Relationship Id="rId53" Type="http://schemas.openxmlformats.org/officeDocument/2006/relationships/image" Target="../media/image21.png"/><Relationship Id="rId58" Type="http://schemas.openxmlformats.org/officeDocument/2006/relationships/image" Target="../media/image26.png"/><Relationship Id="rId66" Type="http://schemas.openxmlformats.org/officeDocument/2006/relationships/image" Target="../media/image34.png"/><Relationship Id="rId5" Type="http://schemas.openxmlformats.org/officeDocument/2006/relationships/hyperlink" Target="http://en.wikipedia.org/wiki/Greece_national_football_team" TargetMode="External"/><Relationship Id="rId15" Type="http://schemas.openxmlformats.org/officeDocument/2006/relationships/hyperlink" Target="http://en.wikipedia.org/wiki/Nigeria_national_football_team" TargetMode="External"/><Relationship Id="rId23" Type="http://schemas.openxmlformats.org/officeDocument/2006/relationships/hyperlink" Target="http://en.wikipedia.org/wiki/Honduras_national_football_team" TargetMode="External"/><Relationship Id="rId28" Type="http://schemas.openxmlformats.org/officeDocument/2006/relationships/hyperlink" Target="http://en.wikipedia.org/wiki/Brazil_national_football_team" TargetMode="External"/><Relationship Id="rId36" Type="http://schemas.openxmlformats.org/officeDocument/2006/relationships/image" Target="../media/image4.png"/><Relationship Id="rId49" Type="http://schemas.openxmlformats.org/officeDocument/2006/relationships/image" Target="../media/image17.png"/><Relationship Id="rId57" Type="http://schemas.openxmlformats.org/officeDocument/2006/relationships/image" Target="../media/image25.png"/><Relationship Id="rId61" Type="http://schemas.openxmlformats.org/officeDocument/2006/relationships/image" Target="../media/image29.png"/><Relationship Id="rId10" Type="http://schemas.openxmlformats.org/officeDocument/2006/relationships/hyperlink" Target="http://en.wikipedia.org/wiki/Switzerland_national_football_team" TargetMode="External"/><Relationship Id="rId19" Type="http://schemas.openxmlformats.org/officeDocument/2006/relationships/hyperlink" Target="http://en.wikipedia.org/wiki/Australia_national_association_football_team" TargetMode="External"/><Relationship Id="rId31" Type="http://schemas.openxmlformats.org/officeDocument/2006/relationships/hyperlink" Target="http://en.wikipedia.org/wiki/Italy_national_football_team" TargetMode="External"/><Relationship Id="rId44" Type="http://schemas.openxmlformats.org/officeDocument/2006/relationships/image" Target="../media/image12.png"/><Relationship Id="rId52" Type="http://schemas.openxmlformats.org/officeDocument/2006/relationships/image" Target="../media/image20.png"/><Relationship Id="rId60" Type="http://schemas.openxmlformats.org/officeDocument/2006/relationships/image" Target="../media/image28.png"/><Relationship Id="rId65" Type="http://schemas.openxmlformats.org/officeDocument/2006/relationships/image" Target="../media/image33.png"/><Relationship Id="rId4" Type="http://schemas.openxmlformats.org/officeDocument/2006/relationships/hyperlink" Target="http://en.wikipedia.org/wiki/France_national_football_team" TargetMode="External"/><Relationship Id="rId9" Type="http://schemas.openxmlformats.org/officeDocument/2006/relationships/hyperlink" Target="http://en.wikipedia.org/wiki/Slovenia_national_football_team" TargetMode="External"/><Relationship Id="rId14" Type="http://schemas.openxmlformats.org/officeDocument/2006/relationships/hyperlink" Target="http://en.wikipedia.org/wiki/Ghana_national_football_team" TargetMode="External"/><Relationship Id="rId22" Type="http://schemas.openxmlformats.org/officeDocument/2006/relationships/hyperlink" Target="http://en.wikipedia.org/wiki/Korea_Republic_national_football_team" TargetMode="External"/><Relationship Id="rId27" Type="http://schemas.openxmlformats.org/officeDocument/2006/relationships/hyperlink" Target="http://en.wikipedia.org/wiki/South_Africa_national_football_team" TargetMode="External"/><Relationship Id="rId30" Type="http://schemas.openxmlformats.org/officeDocument/2006/relationships/hyperlink" Target="http://en.wikipedia.org/wiki/Netherlands_national_football_team" TargetMode="External"/><Relationship Id="rId35" Type="http://schemas.openxmlformats.org/officeDocument/2006/relationships/image" Target="../media/image3.png"/><Relationship Id="rId43" Type="http://schemas.openxmlformats.org/officeDocument/2006/relationships/image" Target="../media/image11.png"/><Relationship Id="rId48" Type="http://schemas.openxmlformats.org/officeDocument/2006/relationships/image" Target="../media/image16.png"/><Relationship Id="rId56" Type="http://schemas.openxmlformats.org/officeDocument/2006/relationships/image" Target="../media/image24.png"/><Relationship Id="rId64" Type="http://schemas.openxmlformats.org/officeDocument/2006/relationships/image" Target="../media/image32.png"/><Relationship Id="rId8" Type="http://schemas.openxmlformats.org/officeDocument/2006/relationships/hyperlink" Target="http://en.wikipedia.org/wiki/Slovakia_national_football_team" TargetMode="External"/><Relationship Id="rId51" Type="http://schemas.openxmlformats.org/officeDocument/2006/relationships/image" Target="../media/image19.png"/><Relationship Id="rId3" Type="http://schemas.openxmlformats.org/officeDocument/2006/relationships/hyperlink" Target="http://en.wikipedia.org/wiki/Denmark_national_football_team" TargetMode="External"/><Relationship Id="rId12" Type="http://schemas.openxmlformats.org/officeDocument/2006/relationships/hyperlink" Target="http://en.wikipedia.org/wiki/Cameroon_national_football_team" TargetMode="External"/><Relationship Id="rId17" Type="http://schemas.openxmlformats.org/officeDocument/2006/relationships/hyperlink" Target="http://en.wikipedia.org/wiki/Paraguay_national_football_team" TargetMode="External"/><Relationship Id="rId25" Type="http://schemas.openxmlformats.org/officeDocument/2006/relationships/hyperlink" Target="http://en.wikipedia.org/wiki/United_States_men%27s_national_soccer_team" TargetMode="External"/><Relationship Id="rId33" Type="http://schemas.openxmlformats.org/officeDocument/2006/relationships/hyperlink" Target="http://en.wikipedia.org/wiki/Argentina_national_football_team" TargetMode="External"/><Relationship Id="rId38" Type="http://schemas.openxmlformats.org/officeDocument/2006/relationships/image" Target="../media/image6.png"/><Relationship Id="rId46" Type="http://schemas.openxmlformats.org/officeDocument/2006/relationships/image" Target="../media/image14.png"/><Relationship Id="rId5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fa.com/worldcup/teams/team=43817/index.html" TargetMode="External"/><Relationship Id="rId13" Type="http://schemas.openxmlformats.org/officeDocument/2006/relationships/hyperlink" Target="http://www.fifa.com/worldcup/teams/team=43938/index.html" TargetMode="External"/><Relationship Id="rId18" Type="http://schemas.openxmlformats.org/officeDocument/2006/relationships/hyperlink" Target="http://www.fifa.com/worldcup/teams/team=43954/index.html" TargetMode="External"/><Relationship Id="rId26" Type="http://schemas.openxmlformats.org/officeDocument/2006/relationships/hyperlink" Target="http://www.fifa.com/worldcup/teams/team=43911/index.html" TargetMode="External"/><Relationship Id="rId3" Type="http://schemas.openxmlformats.org/officeDocument/2006/relationships/hyperlink" Target="http://www.fifa.com/worldcup/teams/team=43849/index.html" TargetMode="External"/><Relationship Id="rId21" Type="http://schemas.openxmlformats.org/officeDocument/2006/relationships/hyperlink" Target="http://www.fifa.com/worldcup/teams/team=43965/index.html" TargetMode="External"/><Relationship Id="rId7" Type="http://schemas.openxmlformats.org/officeDocument/2006/relationships/hyperlink" Target="http://www.fifa.com/worldcup/teams/team=43976/index.html" TargetMode="External"/><Relationship Id="rId12" Type="http://schemas.openxmlformats.org/officeDocument/2006/relationships/hyperlink" Target="http://www.fifa.com/worldcup/teams/team=44037/index.html" TargetMode="External"/><Relationship Id="rId17" Type="http://schemas.openxmlformats.org/officeDocument/2006/relationships/hyperlink" Target="http://www.fifa.com/worldcup/teams/team=43949/index.html" TargetMode="External"/><Relationship Id="rId25" Type="http://schemas.openxmlformats.org/officeDocument/2006/relationships/hyperlink" Target="http://www.fifa.com/worldcup/teams/team=43909/index.html" TargetMode="External"/><Relationship Id="rId33" Type="http://schemas.openxmlformats.org/officeDocument/2006/relationships/hyperlink" Target="http://www.fifa.com/worldcup/teams/team=43930/index.html" TargetMode="External"/><Relationship Id="rId2" Type="http://schemas.openxmlformats.org/officeDocument/2006/relationships/hyperlink" Target="http://www.fifa.com/worldcup/teams/team=43843/index.html" TargetMode="External"/><Relationship Id="rId16" Type="http://schemas.openxmlformats.org/officeDocument/2006/relationships/hyperlink" Target="http://www.fifa.com/worldcup/teams/team=43948/index.html" TargetMode="External"/><Relationship Id="rId20" Type="http://schemas.openxmlformats.org/officeDocument/2006/relationships/hyperlink" Target="http://www.fifa.com/worldcup/teams/team=43963/index.html" TargetMode="External"/><Relationship Id="rId29" Type="http://schemas.openxmlformats.org/officeDocument/2006/relationships/hyperlink" Target="http://www.fifa.com/worldcup/teams/team=43924/index.html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fifa.com/worldcup/teams/team=43876/index.html" TargetMode="External"/><Relationship Id="rId11" Type="http://schemas.openxmlformats.org/officeDocument/2006/relationships/hyperlink" Target="http://www.fifa.com/worldcup/teams/team=43935/index.html" TargetMode="External"/><Relationship Id="rId24" Type="http://schemas.openxmlformats.org/officeDocument/2006/relationships/hyperlink" Target="http://www.fifa.com/worldcup/teams/team=43901/index.html" TargetMode="External"/><Relationship Id="rId32" Type="http://schemas.openxmlformats.org/officeDocument/2006/relationships/hyperlink" Target="http://www.fifa.com/worldcup/teams/team=43927/index.html" TargetMode="External"/><Relationship Id="rId5" Type="http://schemas.openxmlformats.org/officeDocument/2006/relationships/hyperlink" Target="http://www.fifa.com/worldcup/teams/team=43860/index.html" TargetMode="External"/><Relationship Id="rId15" Type="http://schemas.openxmlformats.org/officeDocument/2006/relationships/hyperlink" Target="http://www.fifa.com/worldcup/teams/team=43946/index.html" TargetMode="External"/><Relationship Id="rId23" Type="http://schemas.openxmlformats.org/officeDocument/2006/relationships/hyperlink" Target="http://www.fifa.com/worldcup/teams/team=43971/index.html" TargetMode="External"/><Relationship Id="rId28" Type="http://schemas.openxmlformats.org/officeDocument/2006/relationships/hyperlink" Target="http://www.fifa.com/worldcup/teams/team=43922/index.html" TargetMode="External"/><Relationship Id="rId10" Type="http://schemas.openxmlformats.org/officeDocument/2006/relationships/hyperlink" Target="http://www.fifa.com/worldcup/teams/team=43822/index.html" TargetMode="External"/><Relationship Id="rId19" Type="http://schemas.openxmlformats.org/officeDocument/2006/relationships/hyperlink" Target="http://www.fifa.com/worldcup/teams/team=43960/index.html" TargetMode="External"/><Relationship Id="rId31" Type="http://schemas.openxmlformats.org/officeDocument/2006/relationships/hyperlink" Target="http://www.fifa.com/worldcup/teams/team=43926/index.html" TargetMode="External"/><Relationship Id="rId4" Type="http://schemas.openxmlformats.org/officeDocument/2006/relationships/hyperlink" Target="http://www.fifa.com/worldcup/teams/team=43854/index.html" TargetMode="External"/><Relationship Id="rId9" Type="http://schemas.openxmlformats.org/officeDocument/2006/relationships/hyperlink" Target="http://www.fifa.com/worldcup/teams/team=43819/index.html" TargetMode="External"/><Relationship Id="rId14" Type="http://schemas.openxmlformats.org/officeDocument/2006/relationships/hyperlink" Target="http://www.fifa.com/worldcup/teams/team=43942/index.html" TargetMode="External"/><Relationship Id="rId22" Type="http://schemas.openxmlformats.org/officeDocument/2006/relationships/hyperlink" Target="http://www.fifa.com/worldcup/teams/team=43969/index.html" TargetMode="External"/><Relationship Id="rId27" Type="http://schemas.openxmlformats.org/officeDocument/2006/relationships/hyperlink" Target="http://www.fifa.com/worldcup/teams/team=43921/index.html" TargetMode="External"/><Relationship Id="rId30" Type="http://schemas.openxmlformats.org/officeDocument/2006/relationships/hyperlink" Target="http://www.fifa.com/worldcup/teams/team=43925/index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z="6000" b="1" dirty="0" smtClean="0"/>
              <a:t>The World Cup</a:t>
            </a:r>
            <a:endParaRPr lang="en-GB" sz="6000" b="1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6788" name="Picture 4" descr="\\GIL-SR-001\RMPackages\Applications\MS Publisher 2000 SP1\v1.2.0.0\PFiles\MSOffice\Clipart\standard\stddir4\SL0038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18637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9906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Look at the following groups. Pick </a:t>
            </a:r>
            <a:r>
              <a:rPr lang="en-GB" sz="2800" dirty="0" smtClean="0"/>
              <a:t>one group </a:t>
            </a:r>
            <a:r>
              <a:rPr lang="en-GB" sz="2800" dirty="0" smtClean="0"/>
              <a:t>of your choice and complete the </a:t>
            </a:r>
            <a:r>
              <a:rPr lang="en-GB" sz="2800" dirty="0" smtClean="0"/>
              <a:t>table </a:t>
            </a:r>
            <a:r>
              <a:rPr lang="en-GB" sz="2800" dirty="0" smtClean="0"/>
              <a:t>you have just drawn</a:t>
            </a:r>
          </a:p>
        </p:txBody>
      </p:sp>
      <p:graphicFrame>
        <p:nvGraphicFramePr>
          <p:cNvPr id="825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26658"/>
              </p:ext>
            </p:extLst>
          </p:nvPr>
        </p:nvGraphicFramePr>
        <p:xfrm>
          <a:off x="838200" y="1447800"/>
          <a:ext cx="6705600" cy="4953001"/>
        </p:xfrm>
        <a:graphic>
          <a:graphicData uri="http://schemas.openxmlformats.org/drawingml/2006/table">
            <a:tbl>
              <a:tblPr/>
              <a:tblGrid>
                <a:gridCol w="1089025"/>
                <a:gridCol w="2187575"/>
                <a:gridCol w="1082675"/>
                <a:gridCol w="2346325"/>
              </a:tblGrid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Brazil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Croatia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Mexico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Cameroon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Switzerland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Ecuador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France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Honduras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Spain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Netherlands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Chile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Australia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Argentina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Bosnia and Herzegovina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Iran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Nigeria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Colombia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Greece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Cote d’Ivoire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Japan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Germany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Portugal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Ghana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USA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Uruguay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Costa 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England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Italy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Group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Belgium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Algeria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Russia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Korea Republic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2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2"/>
                </a:solidFill>
              </a:rPr>
              <a:t>Using the Atlas complete the following Fact File on </a:t>
            </a:r>
            <a:r>
              <a:rPr lang="en-GB" sz="3600" dirty="0" smtClean="0">
                <a:solidFill>
                  <a:schemeClr val="accent2"/>
                </a:solidFill>
              </a:rPr>
              <a:t>Brazil (2014 host)</a:t>
            </a:r>
            <a:endParaRPr lang="en-GB" sz="3600" dirty="0" smtClean="0">
              <a:solidFill>
                <a:schemeClr val="accent2"/>
              </a:solidFill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Name of Country  </a:t>
            </a:r>
            <a:r>
              <a:rPr lang="en-GB" sz="1800" u="sng" dirty="0" smtClean="0">
                <a:latin typeface="Arial" charset="0"/>
                <a:cs typeface="Arial" charset="0"/>
              </a:rPr>
              <a:t>				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The capital city is</a:t>
            </a:r>
            <a:r>
              <a:rPr lang="en-GB" sz="1800" u="sng" dirty="0" smtClean="0">
                <a:latin typeface="Arial" charset="0"/>
                <a:cs typeface="Arial" charset="0"/>
              </a:rPr>
              <a:t> __________________________________________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Times New Roman" pitchFamily="18" charset="0"/>
              </a:rPr>
              <a:t>The country is in the ______________ of Europe.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population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________ </a:t>
            </a:r>
            <a:r>
              <a:rPr lang="en-GB" sz="1800" dirty="0" smtClean="0">
                <a:latin typeface="Arial" charset="0"/>
                <a:cs typeface="Arial" charset="0"/>
              </a:rPr>
              <a:t>this is more/less than the UK.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size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			</a:t>
            </a:r>
            <a:r>
              <a:rPr lang="en-GB" sz="1800" dirty="0" smtClean="0">
                <a:latin typeface="Arial" charset="0"/>
                <a:cs typeface="Arial" charset="0"/>
              </a:rPr>
              <a:t> square kilometres this is bigger/smaller than the </a:t>
            </a:r>
            <a:r>
              <a:rPr lang="en-GB" sz="1800" dirty="0" smtClean="0">
                <a:latin typeface="Arial" charset="0"/>
                <a:cs typeface="Arial" charset="0"/>
              </a:rPr>
              <a:t>ours.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This is the country’s flag:</a:t>
            </a: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country shares borders with </a:t>
            </a:r>
            <a:r>
              <a:rPr lang="en-GB" sz="1800" u="sng" dirty="0" smtClean="0">
                <a:latin typeface="Arial" charset="0"/>
                <a:cs typeface="Arial" charset="0"/>
              </a:rPr>
              <a:t>				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43434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3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WordArt 4"/>
          <p:cNvSpPr>
            <a:spLocks noChangeArrowheads="1" noChangeShapeType="1" noTextEdit="1"/>
          </p:cNvSpPr>
          <p:nvPr/>
        </p:nvSpPr>
        <p:spPr bwMode="auto">
          <a:xfrm>
            <a:off x="-1" y="0"/>
            <a:ext cx="2969419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  <a:ea typeface="MS Gothic" pitchFamily="49" charset="-128"/>
              </a:rPr>
              <a:t>Describe the trends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  <a:ea typeface="MS Gothic" pitchFamily="49" charset="-128"/>
            </a:endParaRPr>
          </a:p>
        </p:txBody>
      </p:sp>
      <p:pic>
        <p:nvPicPr>
          <p:cNvPr id="258051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8839" r="6554" b="6386"/>
          <a:stretch>
            <a:fillRect/>
          </a:stretch>
        </p:blipFill>
        <p:spPr bwMode="auto">
          <a:xfrm>
            <a:off x="0" y="1412875"/>
            <a:ext cx="88931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64"/>
          <p:cNvSpPr txBox="1">
            <a:spLocks noChangeArrowheads="1"/>
          </p:cNvSpPr>
          <p:nvPr/>
        </p:nvSpPr>
        <p:spPr bwMode="auto">
          <a:xfrm>
            <a:off x="0" y="1125538"/>
            <a:ext cx="1979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3" action="ppaction://hlinksldjump"/>
              </a:rPr>
              <a:t>United States of America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25" name="Line 65"/>
          <p:cNvSpPr>
            <a:spLocks noChangeShapeType="1"/>
          </p:cNvSpPr>
          <p:nvPr/>
        </p:nvSpPr>
        <p:spPr bwMode="auto">
          <a:xfrm>
            <a:off x="971550" y="1773238"/>
            <a:ext cx="7143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54" name="Picture 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29681" r="12756" b="19289"/>
          <a:stretch>
            <a:fillRect/>
          </a:stretch>
        </p:blipFill>
        <p:spPr bwMode="auto">
          <a:xfrm>
            <a:off x="179388" y="836613"/>
            <a:ext cx="504825" cy="215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69"/>
          <p:cNvSpPr txBox="1">
            <a:spLocks noChangeArrowheads="1"/>
          </p:cNvSpPr>
          <p:nvPr/>
        </p:nvSpPr>
        <p:spPr bwMode="auto">
          <a:xfrm>
            <a:off x="3276600" y="508476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5" action="ppaction://hlinksldjump"/>
              </a:rPr>
              <a:t>South Africa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56" name="Picture 7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378" r="14787" b="16371"/>
          <a:stretch>
            <a:fillRect/>
          </a:stretch>
        </p:blipFill>
        <p:spPr bwMode="auto">
          <a:xfrm>
            <a:off x="4140200" y="5434013"/>
            <a:ext cx="504825" cy="325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9" name="Line 71"/>
          <p:cNvSpPr>
            <a:spLocks noChangeShapeType="1"/>
          </p:cNvSpPr>
          <p:nvPr/>
        </p:nvSpPr>
        <p:spPr bwMode="auto">
          <a:xfrm flipV="1">
            <a:off x="4500563" y="48688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30" name="Text Box 73"/>
          <p:cNvSpPr txBox="1">
            <a:spLocks noChangeArrowheads="1"/>
          </p:cNvSpPr>
          <p:nvPr/>
        </p:nvSpPr>
        <p:spPr bwMode="auto">
          <a:xfrm>
            <a:off x="2555875" y="4437063"/>
            <a:ext cx="827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7" action="ppaction://hlinksldjump"/>
              </a:rPr>
              <a:t>Brazil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59" name="Picture 7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378" r="14787" b="16371"/>
          <a:stretch>
            <a:fillRect/>
          </a:stretch>
        </p:blipFill>
        <p:spPr bwMode="auto">
          <a:xfrm>
            <a:off x="2700338" y="4868863"/>
            <a:ext cx="433387" cy="27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2" name="Text Box 75"/>
          <p:cNvSpPr txBox="1">
            <a:spLocks noChangeArrowheads="1"/>
          </p:cNvSpPr>
          <p:nvPr/>
        </p:nvSpPr>
        <p:spPr bwMode="auto">
          <a:xfrm>
            <a:off x="1908175" y="2852738"/>
            <a:ext cx="827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9" action="ppaction://hlinksldjump"/>
              </a:rPr>
              <a:t>Spain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61" name="Picture 7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22971" r="10472" b="14566"/>
          <a:stretch>
            <a:fillRect/>
          </a:stretch>
        </p:blipFill>
        <p:spPr bwMode="auto">
          <a:xfrm>
            <a:off x="2051050" y="3213100"/>
            <a:ext cx="504825" cy="282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4" name="Line 78"/>
          <p:cNvSpPr>
            <a:spLocks noChangeShapeType="1"/>
          </p:cNvSpPr>
          <p:nvPr/>
        </p:nvSpPr>
        <p:spPr bwMode="auto">
          <a:xfrm flipH="1" flipV="1">
            <a:off x="2268538" y="4076700"/>
            <a:ext cx="287337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35" name="Line 79"/>
          <p:cNvSpPr>
            <a:spLocks noChangeShapeType="1"/>
          </p:cNvSpPr>
          <p:nvPr/>
        </p:nvSpPr>
        <p:spPr bwMode="auto">
          <a:xfrm>
            <a:off x="2484438" y="1196975"/>
            <a:ext cx="1223962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36" name="Line 82"/>
          <p:cNvSpPr>
            <a:spLocks noChangeShapeType="1"/>
          </p:cNvSpPr>
          <p:nvPr/>
        </p:nvSpPr>
        <p:spPr bwMode="auto">
          <a:xfrm>
            <a:off x="3635375" y="1341438"/>
            <a:ext cx="360363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37" name="Text Box 83"/>
          <p:cNvSpPr txBox="1">
            <a:spLocks noChangeArrowheads="1"/>
          </p:cNvSpPr>
          <p:nvPr/>
        </p:nvSpPr>
        <p:spPr bwMode="auto">
          <a:xfrm>
            <a:off x="2484438" y="620713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9" action="ppaction://hlinksldjump"/>
              </a:rPr>
              <a:t>Netherlands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66" name="Picture 8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26535" r="15402" b="17105"/>
          <a:stretch>
            <a:fillRect/>
          </a:stretch>
        </p:blipFill>
        <p:spPr bwMode="auto">
          <a:xfrm>
            <a:off x="3059113" y="981075"/>
            <a:ext cx="504825" cy="3063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9" name="Text Box 86"/>
          <p:cNvSpPr txBox="1">
            <a:spLocks noChangeArrowheads="1"/>
          </p:cNvSpPr>
          <p:nvPr/>
        </p:nvSpPr>
        <p:spPr bwMode="auto">
          <a:xfrm>
            <a:off x="4787900" y="5492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12" action="ppaction://hlinksldjump"/>
              </a:rPr>
              <a:t>Italy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68" name="Picture 8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451" r="14787" b="16371"/>
          <a:stretch>
            <a:fillRect/>
          </a:stretch>
        </p:blipFill>
        <p:spPr bwMode="auto">
          <a:xfrm>
            <a:off x="4932363" y="908050"/>
            <a:ext cx="433387" cy="279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1" name="Line 88"/>
          <p:cNvSpPr>
            <a:spLocks noChangeShapeType="1"/>
          </p:cNvSpPr>
          <p:nvPr/>
        </p:nvSpPr>
        <p:spPr bwMode="auto">
          <a:xfrm flipH="1">
            <a:off x="4140200" y="981075"/>
            <a:ext cx="719138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42" name="Text Box 89"/>
          <p:cNvSpPr txBox="1">
            <a:spLocks noChangeArrowheads="1"/>
          </p:cNvSpPr>
          <p:nvPr/>
        </p:nvSpPr>
        <p:spPr bwMode="auto">
          <a:xfrm>
            <a:off x="4067175" y="1158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14" action="ppaction://hlinksldjump"/>
              </a:rPr>
              <a:t>Germany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71" name="Picture 9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26462" r="15404" b="17178"/>
          <a:stretch>
            <a:fillRect/>
          </a:stretch>
        </p:blipFill>
        <p:spPr bwMode="auto">
          <a:xfrm>
            <a:off x="4356100" y="476250"/>
            <a:ext cx="431800" cy="261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4" name="Line 91"/>
          <p:cNvSpPr>
            <a:spLocks noChangeShapeType="1"/>
          </p:cNvSpPr>
          <p:nvPr/>
        </p:nvSpPr>
        <p:spPr bwMode="auto">
          <a:xfrm flipH="1">
            <a:off x="4140200" y="836613"/>
            <a:ext cx="43180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45" name="Text Box 92"/>
          <p:cNvSpPr txBox="1">
            <a:spLocks noChangeArrowheads="1"/>
          </p:cNvSpPr>
          <p:nvPr/>
        </p:nvSpPr>
        <p:spPr bwMode="auto">
          <a:xfrm>
            <a:off x="1619250" y="5876925"/>
            <a:ext cx="136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16" action="ppaction://hlinksldjump"/>
              </a:rPr>
              <a:t>Argentina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74" name="Picture 9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0" t="26535" r="15404" b="17105"/>
          <a:stretch>
            <a:fillRect/>
          </a:stretch>
        </p:blipFill>
        <p:spPr bwMode="auto">
          <a:xfrm>
            <a:off x="2051050" y="6237288"/>
            <a:ext cx="503238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7" name="Text Box 94"/>
          <p:cNvSpPr txBox="1">
            <a:spLocks noChangeArrowheads="1"/>
          </p:cNvSpPr>
          <p:nvPr/>
        </p:nvSpPr>
        <p:spPr bwMode="auto">
          <a:xfrm>
            <a:off x="1476375" y="5492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3" action="ppaction://hlinksldjump"/>
              </a:rPr>
              <a:t>England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76" name="Picture 9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" t="28262" r="14482" b="15190"/>
          <a:stretch>
            <a:fillRect/>
          </a:stretch>
        </p:blipFill>
        <p:spPr bwMode="auto">
          <a:xfrm>
            <a:off x="1979613" y="908050"/>
            <a:ext cx="431800" cy="247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9" name="Rectangle 96"/>
          <p:cNvSpPr>
            <a:spLocks noChangeArrowheads="1"/>
          </p:cNvSpPr>
          <p:nvPr/>
        </p:nvSpPr>
        <p:spPr bwMode="auto">
          <a:xfrm>
            <a:off x="6588125" y="55165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  <a:hlinkClick r:id="rId5" action="ppaction://hlinksldjump"/>
              </a:rPr>
              <a:t>Australia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78" name="Picture 97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t="27736" r="14775" b="16815"/>
          <a:stretch>
            <a:fillRect/>
          </a:stretch>
        </p:blipFill>
        <p:spPr bwMode="auto">
          <a:xfrm>
            <a:off x="8101013" y="2276475"/>
            <a:ext cx="504825" cy="298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8079" name="Picture 98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29227" r="15404" b="15942"/>
          <a:stretch>
            <a:fillRect/>
          </a:stretch>
        </p:blipFill>
        <p:spPr bwMode="auto">
          <a:xfrm>
            <a:off x="7019925" y="919163"/>
            <a:ext cx="576263" cy="309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52" name="Text Box 99"/>
          <p:cNvSpPr txBox="1">
            <a:spLocks noChangeArrowheads="1"/>
          </p:cNvSpPr>
          <p:nvPr/>
        </p:nvSpPr>
        <p:spPr bwMode="auto">
          <a:xfrm>
            <a:off x="7740650" y="1916113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16" action="ppaction://hlinksldjump"/>
              </a:rPr>
              <a:t>Japan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53" name="Line 100"/>
          <p:cNvSpPr>
            <a:spLocks noChangeShapeType="1"/>
          </p:cNvSpPr>
          <p:nvPr/>
        </p:nvSpPr>
        <p:spPr bwMode="auto">
          <a:xfrm flipH="1">
            <a:off x="7596188" y="2349500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54" name="Text Box 101"/>
          <p:cNvSpPr txBox="1">
            <a:spLocks noChangeArrowheads="1"/>
          </p:cNvSpPr>
          <p:nvPr/>
        </p:nvSpPr>
        <p:spPr bwMode="auto">
          <a:xfrm>
            <a:off x="6516688" y="549275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21" action="ppaction://hlinksldjump"/>
              </a:rPr>
              <a:t>Korea DPR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55" name="Line 102"/>
          <p:cNvSpPr>
            <a:spLocks noChangeShapeType="1"/>
          </p:cNvSpPr>
          <p:nvPr/>
        </p:nvSpPr>
        <p:spPr bwMode="auto">
          <a:xfrm flipH="1">
            <a:off x="7164388" y="1341438"/>
            <a:ext cx="71437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84" name="Picture 10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7" t="23410" r="14845" b="16386"/>
          <a:stretch>
            <a:fillRect/>
          </a:stretch>
        </p:blipFill>
        <p:spPr bwMode="auto">
          <a:xfrm>
            <a:off x="6011863" y="836613"/>
            <a:ext cx="504825" cy="325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57" name="Text Box 104"/>
          <p:cNvSpPr txBox="1">
            <a:spLocks noChangeArrowheads="1"/>
          </p:cNvSpPr>
          <p:nvPr/>
        </p:nvSpPr>
        <p:spPr bwMode="auto">
          <a:xfrm>
            <a:off x="5364163" y="188913"/>
            <a:ext cx="1547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rId7" action="ppaction://hlinksldjump"/>
              </a:rPr>
              <a:t>Korea Republic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58" name="Line 105"/>
          <p:cNvSpPr>
            <a:spLocks noChangeShapeType="1"/>
          </p:cNvSpPr>
          <p:nvPr/>
        </p:nvSpPr>
        <p:spPr bwMode="auto">
          <a:xfrm>
            <a:off x="6516688" y="1268413"/>
            <a:ext cx="64770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59" name="Line 106"/>
          <p:cNvSpPr>
            <a:spLocks noChangeShapeType="1"/>
          </p:cNvSpPr>
          <p:nvPr/>
        </p:nvSpPr>
        <p:spPr bwMode="auto">
          <a:xfrm flipH="1" flipV="1">
            <a:off x="2124075" y="5013325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88" name="Picture 10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1" t="21133" r="11482" b="15334"/>
          <a:stretch>
            <a:fillRect/>
          </a:stretch>
        </p:blipFill>
        <p:spPr bwMode="auto">
          <a:xfrm>
            <a:off x="6804025" y="5888038"/>
            <a:ext cx="576263" cy="377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1" name="Line 108"/>
          <p:cNvSpPr>
            <a:spLocks noChangeShapeType="1"/>
          </p:cNvSpPr>
          <p:nvPr/>
        </p:nvSpPr>
        <p:spPr bwMode="auto">
          <a:xfrm flipV="1">
            <a:off x="7092950" y="4652963"/>
            <a:ext cx="43180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62" name="Line 109"/>
          <p:cNvSpPr>
            <a:spLocks noChangeShapeType="1"/>
          </p:cNvSpPr>
          <p:nvPr/>
        </p:nvSpPr>
        <p:spPr bwMode="auto">
          <a:xfrm flipV="1">
            <a:off x="2700338" y="2636838"/>
            <a:ext cx="10080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91" name="Picture 110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8" t="26462" r="15709" b="13815"/>
          <a:stretch>
            <a:fillRect/>
          </a:stretch>
        </p:blipFill>
        <p:spPr bwMode="auto">
          <a:xfrm>
            <a:off x="395288" y="4292600"/>
            <a:ext cx="647700" cy="388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4" name="Rectangle 111"/>
          <p:cNvSpPr>
            <a:spLocks noChangeArrowheads="1"/>
          </p:cNvSpPr>
          <p:nvPr/>
        </p:nvSpPr>
        <p:spPr bwMode="auto">
          <a:xfrm>
            <a:off x="179388" y="393382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  <a:hlinkClick r:id="rId25" action="ppaction://hlinksldjump"/>
              </a:rPr>
              <a:t>Honduras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65" name="Line 112"/>
          <p:cNvSpPr>
            <a:spLocks noChangeShapeType="1"/>
          </p:cNvSpPr>
          <p:nvPr/>
        </p:nvSpPr>
        <p:spPr bwMode="auto">
          <a:xfrm flipV="1">
            <a:off x="611188" y="3500438"/>
            <a:ext cx="6477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94" name="Picture 113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2" t="21201" r="13467" b="15919"/>
          <a:stretch>
            <a:fillRect/>
          </a:stretch>
        </p:blipFill>
        <p:spPr bwMode="auto">
          <a:xfrm>
            <a:off x="7956550" y="5745163"/>
            <a:ext cx="576263" cy="384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7" name="Rectangle 114"/>
          <p:cNvSpPr>
            <a:spLocks noChangeArrowheads="1"/>
          </p:cNvSpPr>
          <p:nvPr/>
        </p:nvSpPr>
        <p:spPr bwMode="auto">
          <a:xfrm>
            <a:off x="7613650" y="5373688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New Zealand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68" name="Line 115"/>
          <p:cNvSpPr>
            <a:spLocks noChangeShapeType="1"/>
          </p:cNvSpPr>
          <p:nvPr/>
        </p:nvSpPr>
        <p:spPr bwMode="auto">
          <a:xfrm flipH="1" flipV="1">
            <a:off x="8532813" y="5157788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097" name="Picture 11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24078" r="15257" b="17557"/>
          <a:stretch>
            <a:fillRect/>
          </a:stretch>
        </p:blipFill>
        <p:spPr bwMode="auto">
          <a:xfrm>
            <a:off x="2700338" y="3716338"/>
            <a:ext cx="503237" cy="317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70" name="Line 118"/>
          <p:cNvSpPr>
            <a:spLocks noChangeShapeType="1"/>
          </p:cNvSpPr>
          <p:nvPr/>
        </p:nvSpPr>
        <p:spPr bwMode="auto">
          <a:xfrm flipV="1">
            <a:off x="3059113" y="3068638"/>
            <a:ext cx="792162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71" name="Text Box 119"/>
          <p:cNvSpPr txBox="1">
            <a:spLocks noChangeArrowheads="1"/>
          </p:cNvSpPr>
          <p:nvPr/>
        </p:nvSpPr>
        <p:spPr bwMode="auto">
          <a:xfrm>
            <a:off x="1692275" y="335756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Algeria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00" name="Picture 120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2" t="23071" r="12636" b="14192"/>
          <a:stretch>
            <a:fillRect/>
          </a:stretch>
        </p:blipFill>
        <p:spPr bwMode="auto">
          <a:xfrm>
            <a:off x="5435600" y="4592638"/>
            <a:ext cx="576263" cy="377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73" name="Line 121"/>
          <p:cNvSpPr>
            <a:spLocks noChangeShapeType="1"/>
          </p:cNvSpPr>
          <p:nvPr/>
        </p:nvSpPr>
        <p:spPr bwMode="auto">
          <a:xfrm flipH="1" flipV="1">
            <a:off x="4140200" y="3789363"/>
            <a:ext cx="1223963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74" name="Text Box 123"/>
          <p:cNvSpPr txBox="1">
            <a:spLocks noChangeArrowheads="1"/>
          </p:cNvSpPr>
          <p:nvPr/>
        </p:nvSpPr>
        <p:spPr bwMode="auto">
          <a:xfrm>
            <a:off x="5076825" y="42211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Cameroon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75" name="Text Box 124"/>
          <p:cNvSpPr txBox="1">
            <a:spLocks noChangeArrowheads="1"/>
          </p:cNvSpPr>
          <p:nvPr/>
        </p:nvSpPr>
        <p:spPr bwMode="auto">
          <a:xfrm>
            <a:off x="2555875" y="407670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Ivory Coast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04" name="Picture 125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378" r="14787" b="16371"/>
          <a:stretch>
            <a:fillRect/>
          </a:stretch>
        </p:blipFill>
        <p:spPr bwMode="auto">
          <a:xfrm>
            <a:off x="3492500" y="4437063"/>
            <a:ext cx="5762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77" name="Line 126"/>
          <p:cNvSpPr>
            <a:spLocks noChangeShapeType="1"/>
          </p:cNvSpPr>
          <p:nvPr/>
        </p:nvSpPr>
        <p:spPr bwMode="auto">
          <a:xfrm flipV="1">
            <a:off x="3635375" y="3644900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06" name="Picture 127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" t="27489" r="15100" b="17484"/>
          <a:stretch>
            <a:fillRect/>
          </a:stretch>
        </p:blipFill>
        <p:spPr bwMode="auto">
          <a:xfrm>
            <a:off x="5435600" y="5672138"/>
            <a:ext cx="647700" cy="3794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79" name="Text Box 128"/>
          <p:cNvSpPr txBox="1">
            <a:spLocks noChangeArrowheads="1"/>
          </p:cNvSpPr>
          <p:nvPr/>
        </p:nvSpPr>
        <p:spPr bwMode="auto">
          <a:xfrm>
            <a:off x="4500563" y="5300663"/>
            <a:ext cx="251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Ghana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80" name="Line 129"/>
          <p:cNvSpPr>
            <a:spLocks noChangeShapeType="1"/>
          </p:cNvSpPr>
          <p:nvPr/>
        </p:nvSpPr>
        <p:spPr bwMode="auto">
          <a:xfrm flipH="1" flipV="1">
            <a:off x="3779838" y="3644900"/>
            <a:ext cx="1655762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09" name="Picture 130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378" r="14787" b="16371"/>
          <a:stretch>
            <a:fillRect/>
          </a:stretch>
        </p:blipFill>
        <p:spPr bwMode="auto">
          <a:xfrm>
            <a:off x="5435600" y="3800475"/>
            <a:ext cx="504825" cy="323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2" name="Text Box 131"/>
          <p:cNvSpPr txBox="1">
            <a:spLocks noChangeArrowheads="1"/>
          </p:cNvSpPr>
          <p:nvPr/>
        </p:nvSpPr>
        <p:spPr bwMode="auto">
          <a:xfrm>
            <a:off x="4427538" y="3429000"/>
            <a:ext cx="2519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Nigeria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83" name="Line 132"/>
          <p:cNvSpPr>
            <a:spLocks noChangeShapeType="1"/>
          </p:cNvSpPr>
          <p:nvPr/>
        </p:nvSpPr>
        <p:spPr bwMode="auto">
          <a:xfrm flipH="1" flipV="1">
            <a:off x="4067175" y="3573463"/>
            <a:ext cx="122555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12" name="Picture 133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6520" r="15283" b="17072"/>
          <a:stretch>
            <a:fillRect/>
          </a:stretch>
        </p:blipFill>
        <p:spPr bwMode="auto">
          <a:xfrm>
            <a:off x="900113" y="6308725"/>
            <a:ext cx="504825" cy="314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5" name="Text Box 134"/>
          <p:cNvSpPr txBox="1">
            <a:spLocks noChangeArrowheads="1"/>
          </p:cNvSpPr>
          <p:nvPr/>
        </p:nvSpPr>
        <p:spPr bwMode="auto">
          <a:xfrm>
            <a:off x="684213" y="59499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Chile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86" name="Line 135"/>
          <p:cNvSpPr>
            <a:spLocks noChangeShapeType="1"/>
          </p:cNvSpPr>
          <p:nvPr/>
        </p:nvSpPr>
        <p:spPr bwMode="auto">
          <a:xfrm flipV="1">
            <a:off x="1187450" y="508476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15" name="Picture 136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8" t="25552" r="15816" b="16910"/>
          <a:stretch>
            <a:fillRect/>
          </a:stretch>
        </p:blipFill>
        <p:spPr bwMode="auto">
          <a:xfrm>
            <a:off x="179388" y="5300663"/>
            <a:ext cx="647700" cy="406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8" name="Rectangle 137"/>
          <p:cNvSpPr>
            <a:spLocks noChangeArrowheads="1"/>
          </p:cNvSpPr>
          <p:nvPr/>
        </p:nvSpPr>
        <p:spPr bwMode="auto">
          <a:xfrm>
            <a:off x="0" y="49418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Paraguay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89" name="Line 138"/>
          <p:cNvSpPr>
            <a:spLocks noChangeShapeType="1"/>
          </p:cNvSpPr>
          <p:nvPr/>
        </p:nvSpPr>
        <p:spPr bwMode="auto">
          <a:xfrm flipV="1">
            <a:off x="1116013" y="4581525"/>
            <a:ext cx="10080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90" name="Text Box 139"/>
          <p:cNvSpPr txBox="1">
            <a:spLocks noChangeArrowheads="1"/>
          </p:cNvSpPr>
          <p:nvPr/>
        </p:nvSpPr>
        <p:spPr bwMode="auto">
          <a:xfrm>
            <a:off x="2484438" y="5445125"/>
            <a:ext cx="1366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Uruguay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19" name="Picture 140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3378" r="14787" b="16444"/>
          <a:stretch>
            <a:fillRect/>
          </a:stretch>
        </p:blipFill>
        <p:spPr bwMode="auto">
          <a:xfrm>
            <a:off x="2843213" y="5816600"/>
            <a:ext cx="649287" cy="417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92" name="Line 141"/>
          <p:cNvSpPr>
            <a:spLocks noChangeShapeType="1"/>
          </p:cNvSpPr>
          <p:nvPr/>
        </p:nvSpPr>
        <p:spPr bwMode="auto">
          <a:xfrm flipH="1" flipV="1">
            <a:off x="2268538" y="4941888"/>
            <a:ext cx="43180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21" name="Picture 142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3" t="25235" r="16667" b="15422"/>
          <a:stretch>
            <a:fillRect/>
          </a:stretch>
        </p:blipFill>
        <p:spPr bwMode="auto">
          <a:xfrm>
            <a:off x="3492500" y="344488"/>
            <a:ext cx="504825" cy="365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94" name="Text Box 144"/>
          <p:cNvSpPr txBox="1">
            <a:spLocks noChangeArrowheads="1"/>
          </p:cNvSpPr>
          <p:nvPr/>
        </p:nvSpPr>
        <p:spPr bwMode="auto">
          <a:xfrm>
            <a:off x="3059113" y="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Denmark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95" name="Line 145"/>
          <p:cNvSpPr>
            <a:spLocks noChangeShapeType="1"/>
          </p:cNvSpPr>
          <p:nvPr/>
        </p:nvSpPr>
        <p:spPr bwMode="auto">
          <a:xfrm>
            <a:off x="3924300" y="765175"/>
            <a:ext cx="142875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196" name="Text Box 146"/>
          <p:cNvSpPr txBox="1">
            <a:spLocks noChangeArrowheads="1"/>
          </p:cNvSpPr>
          <p:nvPr/>
        </p:nvSpPr>
        <p:spPr bwMode="auto">
          <a:xfrm>
            <a:off x="2195513" y="15573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France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25" name="Picture 147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t="26697" r="14787" b="16446"/>
          <a:stretch>
            <a:fillRect/>
          </a:stretch>
        </p:blipFill>
        <p:spPr bwMode="auto">
          <a:xfrm>
            <a:off x="2627313" y="1916113"/>
            <a:ext cx="503237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98" name="Line 148"/>
          <p:cNvSpPr>
            <a:spLocks noChangeShapeType="1"/>
          </p:cNvSpPr>
          <p:nvPr/>
        </p:nvSpPr>
        <p:spPr bwMode="auto">
          <a:xfrm>
            <a:off x="2916238" y="2060575"/>
            <a:ext cx="86360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27" name="Picture 149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2" t="21721" r="16284" b="28094"/>
          <a:stretch>
            <a:fillRect/>
          </a:stretch>
        </p:blipFill>
        <p:spPr bwMode="auto">
          <a:xfrm>
            <a:off x="5435600" y="2576513"/>
            <a:ext cx="576263" cy="358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0" name="Text Box 150"/>
          <p:cNvSpPr txBox="1">
            <a:spLocks noChangeArrowheads="1"/>
          </p:cNvSpPr>
          <p:nvPr/>
        </p:nvSpPr>
        <p:spPr bwMode="auto">
          <a:xfrm>
            <a:off x="5003800" y="22050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Greece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01" name="Line 151"/>
          <p:cNvSpPr>
            <a:spLocks noChangeShapeType="1"/>
          </p:cNvSpPr>
          <p:nvPr/>
        </p:nvSpPr>
        <p:spPr bwMode="auto">
          <a:xfrm flipH="1">
            <a:off x="4427538" y="2492375"/>
            <a:ext cx="936625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30" name="Picture 152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3" t="26190" r="13010" b="14935"/>
          <a:stretch>
            <a:fillRect/>
          </a:stretch>
        </p:blipFill>
        <p:spPr bwMode="auto">
          <a:xfrm>
            <a:off x="2627313" y="2636838"/>
            <a:ext cx="576262" cy="357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3" name="Text Box 153"/>
          <p:cNvSpPr txBox="1">
            <a:spLocks noChangeArrowheads="1"/>
          </p:cNvSpPr>
          <p:nvPr/>
        </p:nvSpPr>
        <p:spPr bwMode="auto">
          <a:xfrm>
            <a:off x="2051050" y="227647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Portugal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04" name="Line 154"/>
          <p:cNvSpPr>
            <a:spLocks noChangeShapeType="1"/>
          </p:cNvSpPr>
          <p:nvPr/>
        </p:nvSpPr>
        <p:spPr bwMode="auto">
          <a:xfrm>
            <a:off x="3276600" y="2492375"/>
            <a:ext cx="28733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33" name="Picture 155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" t="26520" r="15421" b="17072"/>
          <a:stretch>
            <a:fillRect/>
          </a:stretch>
        </p:blipFill>
        <p:spPr bwMode="auto">
          <a:xfrm>
            <a:off x="5940425" y="1700213"/>
            <a:ext cx="647700" cy="393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6" name="Text Box 156"/>
          <p:cNvSpPr txBox="1">
            <a:spLocks noChangeArrowheads="1"/>
          </p:cNvSpPr>
          <p:nvPr/>
        </p:nvSpPr>
        <p:spPr bwMode="auto">
          <a:xfrm>
            <a:off x="5508625" y="1341438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Serbia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35" name="Picture 157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" t="26520" r="15421" b="17072"/>
          <a:stretch>
            <a:fillRect/>
          </a:stretch>
        </p:blipFill>
        <p:spPr bwMode="auto">
          <a:xfrm>
            <a:off x="5076825" y="1557338"/>
            <a:ext cx="647700" cy="393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8" name="Text Box 158"/>
          <p:cNvSpPr txBox="1">
            <a:spLocks noChangeArrowheads="1"/>
          </p:cNvSpPr>
          <p:nvPr/>
        </p:nvSpPr>
        <p:spPr bwMode="auto">
          <a:xfrm>
            <a:off x="4643438" y="1196975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Slovakia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09" name="Line 160"/>
          <p:cNvSpPr>
            <a:spLocks noChangeShapeType="1"/>
          </p:cNvSpPr>
          <p:nvPr/>
        </p:nvSpPr>
        <p:spPr bwMode="auto">
          <a:xfrm flipH="1">
            <a:off x="4356100" y="1844675"/>
            <a:ext cx="576263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10" name="Line 161"/>
          <p:cNvSpPr>
            <a:spLocks noChangeShapeType="1"/>
          </p:cNvSpPr>
          <p:nvPr/>
        </p:nvSpPr>
        <p:spPr bwMode="auto">
          <a:xfrm flipH="1">
            <a:off x="4356100" y="2133600"/>
            <a:ext cx="1439863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39" name="Picture 162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8" t="26520" r="18149" b="17072"/>
          <a:stretch>
            <a:fillRect/>
          </a:stretch>
        </p:blipFill>
        <p:spPr bwMode="auto">
          <a:xfrm>
            <a:off x="4284663" y="3213100"/>
            <a:ext cx="503237" cy="317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12" name="Text Box 163"/>
          <p:cNvSpPr txBox="1">
            <a:spLocks noChangeArrowheads="1"/>
          </p:cNvSpPr>
          <p:nvPr/>
        </p:nvSpPr>
        <p:spPr bwMode="auto">
          <a:xfrm>
            <a:off x="3851275" y="28527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Slovenia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13" name="Line 164"/>
          <p:cNvSpPr>
            <a:spLocks noChangeShapeType="1"/>
          </p:cNvSpPr>
          <p:nvPr/>
        </p:nvSpPr>
        <p:spPr bwMode="auto">
          <a:xfrm flipH="1" flipV="1">
            <a:off x="4067175" y="2492375"/>
            <a:ext cx="2174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8142" name="Picture 165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4" t="26643" r="16608" b="17488"/>
          <a:stretch>
            <a:fillRect/>
          </a:stretch>
        </p:blipFill>
        <p:spPr bwMode="auto">
          <a:xfrm>
            <a:off x="1403350" y="2205038"/>
            <a:ext cx="576263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15" name="Text Box 166"/>
          <p:cNvSpPr txBox="1">
            <a:spLocks noChangeArrowheads="1"/>
          </p:cNvSpPr>
          <p:nvPr/>
        </p:nvSpPr>
        <p:spPr bwMode="auto">
          <a:xfrm>
            <a:off x="827088" y="184467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000000"/>
                </a:solidFill>
                <a:ea typeface="MS Gothic" pitchFamily="49" charset="-128"/>
                <a:hlinkClick r:id="" action="ppaction://noaction"/>
              </a:rPr>
              <a:t>Switzerland</a:t>
            </a:r>
            <a:endParaRPr lang="en-GB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5216" name="Line 167"/>
          <p:cNvSpPr>
            <a:spLocks noChangeShapeType="1"/>
          </p:cNvSpPr>
          <p:nvPr/>
        </p:nvSpPr>
        <p:spPr bwMode="auto">
          <a:xfrm>
            <a:off x="2195513" y="2276475"/>
            <a:ext cx="180022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z="3200" b="1" u="sng" dirty="0" smtClean="0">
                <a:solidFill>
                  <a:schemeClr val="tx1"/>
                </a:solidFill>
              </a:rPr>
              <a:t>COUNTRIES IN THE WORLD </a:t>
            </a:r>
            <a:r>
              <a:rPr lang="en-GB" sz="3200" b="1" u="sng" dirty="0" smtClean="0">
                <a:solidFill>
                  <a:schemeClr val="tx1"/>
                </a:solidFill>
              </a:rPr>
              <a:t>CUP</a:t>
            </a:r>
            <a:br>
              <a:rPr lang="en-GB" sz="3200" b="1" u="sng" dirty="0" smtClean="0">
                <a:solidFill>
                  <a:schemeClr val="tx1"/>
                </a:solidFill>
              </a:rPr>
            </a:br>
            <a:endParaRPr lang="en-GB" sz="3200" b="1" u="sng" dirty="0" smtClean="0">
              <a:solidFill>
                <a:schemeClr val="tx1"/>
              </a:solidFill>
            </a:endParaRPr>
          </a:p>
        </p:txBody>
      </p:sp>
      <p:sp>
        <p:nvSpPr>
          <p:cNvPr id="2539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1233488"/>
            <a:ext cx="8640763" cy="42116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1) Describe the 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trends/pattern 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of the teams.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2) Can you explain this? (What are the possible reasons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?)</a:t>
            </a:r>
            <a:endParaRPr lang="en-GB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3) So 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could 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</a:rPr>
              <a:t>success in football related to development?</a:t>
            </a:r>
          </a:p>
        </p:txBody>
      </p:sp>
    </p:spTree>
    <p:extLst>
      <p:ext uri="{BB962C8B-B14F-4D97-AF65-F5344CB8AC3E}">
        <p14:creationId xmlns:p14="http://schemas.microsoft.com/office/powerpoint/2010/main" val="35964027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b="1" u="sng" smtClean="0"/>
              <a:t>Starter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4400" b="1" smtClean="0"/>
              <a:t>For one minute and working with your partner name as many countries as you can who have taken part in the World Cup Competition</a:t>
            </a:r>
          </a:p>
          <a:p>
            <a:pPr eaLnBrk="1" hangingPunct="1"/>
            <a:endParaRPr lang="en-GB" sz="4400" b="1" smtClean="0"/>
          </a:p>
        </p:txBody>
      </p:sp>
    </p:spTree>
    <p:extLst>
      <p:ext uri="{BB962C8B-B14F-4D97-AF65-F5344CB8AC3E}">
        <p14:creationId xmlns:p14="http://schemas.microsoft.com/office/powerpoint/2010/main" val="42891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2"/>
                </a:solidFill>
              </a:rPr>
              <a:t>Using the Atlas complete the following Fact File on </a:t>
            </a:r>
            <a:r>
              <a:rPr lang="en-GB" sz="3600" dirty="0" smtClean="0">
                <a:solidFill>
                  <a:schemeClr val="accent2"/>
                </a:solidFill>
              </a:rPr>
              <a:t>Germany (2006 host)</a:t>
            </a:r>
            <a:endParaRPr lang="en-GB" sz="3600" dirty="0" smtClean="0">
              <a:solidFill>
                <a:schemeClr val="accent2"/>
              </a:solidFill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Name of Country  </a:t>
            </a:r>
            <a:r>
              <a:rPr lang="en-GB" sz="1800" u="sng" dirty="0" smtClean="0">
                <a:latin typeface="Arial" charset="0"/>
                <a:cs typeface="Arial" charset="0"/>
              </a:rPr>
              <a:t>				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The capital city is</a:t>
            </a:r>
            <a:r>
              <a:rPr lang="en-GB" sz="1800" u="sng" dirty="0" smtClean="0">
                <a:latin typeface="Arial" charset="0"/>
                <a:cs typeface="Arial" charset="0"/>
              </a:rPr>
              <a:t> __________________________________________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Times New Roman" pitchFamily="18" charset="0"/>
              </a:rPr>
              <a:t>The country is in the ______________ of Europe.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population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________ </a:t>
            </a:r>
            <a:r>
              <a:rPr lang="en-GB" sz="1800" dirty="0" smtClean="0">
                <a:latin typeface="Arial" charset="0"/>
                <a:cs typeface="Arial" charset="0"/>
              </a:rPr>
              <a:t>this is more/less than the UK.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size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			</a:t>
            </a:r>
            <a:r>
              <a:rPr lang="en-GB" sz="1800" dirty="0" smtClean="0">
                <a:latin typeface="Arial" charset="0"/>
                <a:cs typeface="Arial" charset="0"/>
              </a:rPr>
              <a:t> square kilometres this is bigger/smaller than the </a:t>
            </a:r>
            <a:r>
              <a:rPr lang="en-GB" sz="1800" dirty="0" smtClean="0">
                <a:latin typeface="Arial" charset="0"/>
                <a:cs typeface="Arial" charset="0"/>
              </a:rPr>
              <a:t>ours.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This is the country’s flag:</a:t>
            </a: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country shares borders with </a:t>
            </a:r>
            <a:r>
              <a:rPr lang="en-GB" sz="1800" u="sng" dirty="0" smtClean="0">
                <a:latin typeface="Arial" charset="0"/>
                <a:cs typeface="Arial" charset="0"/>
              </a:rPr>
              <a:t>				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43434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57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835150" y="333375"/>
            <a:ext cx="67691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The Football World Cup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2010</a:t>
            </a:r>
            <a:endParaRPr lang="en-GB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The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last football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world cup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took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place in South Africa. It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had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32 teams competing to win. These teams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were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from across the world.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GB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The following table shows all the teams that </a:t>
            </a:r>
            <a:r>
              <a:rPr lang="en-GB" dirty="0" smtClean="0">
                <a:solidFill>
                  <a:srgbClr val="000000"/>
                </a:solidFill>
                <a:ea typeface="MS Gothic" pitchFamily="49" charset="-128"/>
              </a:rPr>
              <a:t>competed. </a:t>
            </a:r>
            <a:endParaRPr lang="en-GB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76" name="Line 55"/>
          <p:cNvSpPr>
            <a:spLocks noChangeShapeType="1"/>
          </p:cNvSpPr>
          <p:nvPr/>
        </p:nvSpPr>
        <p:spPr bwMode="auto">
          <a:xfrm>
            <a:off x="971550" y="1773238"/>
            <a:ext cx="74072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77" name="Line 56"/>
          <p:cNvSpPr>
            <a:spLocks noChangeShapeType="1"/>
          </p:cNvSpPr>
          <p:nvPr/>
        </p:nvSpPr>
        <p:spPr bwMode="auto">
          <a:xfrm>
            <a:off x="971550" y="4976813"/>
            <a:ext cx="74072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78" name="Line 57"/>
          <p:cNvSpPr>
            <a:spLocks noChangeShapeType="1"/>
          </p:cNvSpPr>
          <p:nvPr/>
        </p:nvSpPr>
        <p:spPr bwMode="auto">
          <a:xfrm>
            <a:off x="971550" y="1773238"/>
            <a:ext cx="0" cy="32035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79" name="Line 58"/>
          <p:cNvSpPr>
            <a:spLocks noChangeShapeType="1"/>
          </p:cNvSpPr>
          <p:nvPr/>
        </p:nvSpPr>
        <p:spPr bwMode="auto">
          <a:xfrm>
            <a:off x="8378825" y="1773238"/>
            <a:ext cx="0" cy="32035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0" name="Rectangle 54"/>
          <p:cNvSpPr>
            <a:spLocks noChangeArrowheads="1"/>
          </p:cNvSpPr>
          <p:nvPr/>
        </p:nvSpPr>
        <p:spPr bwMode="auto">
          <a:xfrm>
            <a:off x="6521450" y="3849688"/>
            <a:ext cx="1795463" cy="2316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10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" tooltip="Denmark national football team"/>
              </a:rPr>
              <a:t>Denmark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4" tooltip="France national football team"/>
              </a:rPr>
              <a:t>France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5" tooltip="Greece national football team"/>
              </a:rPr>
              <a:t>Greece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6" tooltip="Portugal national football team"/>
              </a:rPr>
              <a:t>Portugal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7" tooltip="Serbia national football team"/>
              </a:rPr>
              <a:t>Serbia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8" tooltip="Slovakia national football team"/>
              </a:rPr>
              <a:t>Slovakia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9" tooltip="Slovenia national football team"/>
              </a:rPr>
              <a:t>Slovenia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12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0" tooltip="Switzerland national football team"/>
              </a:rPr>
              <a:t>Switzerland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1" name="Rectangle 53"/>
          <p:cNvSpPr>
            <a:spLocks noChangeArrowheads="1"/>
          </p:cNvSpPr>
          <p:nvPr/>
        </p:nvSpPr>
        <p:spPr bwMode="auto">
          <a:xfrm>
            <a:off x="4640263" y="3849688"/>
            <a:ext cx="1881187" cy="2316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1" tooltip="Algeria national football team"/>
              </a:rPr>
              <a:t>Algeria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2" tooltip="Cameroon national football team"/>
              </a:rPr>
              <a:t>Cameroon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3" tooltip="Côte d'Ivoire national football team"/>
              </a:rPr>
              <a:t>Côte d'Ivoire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4" tooltip="Ghana national football team"/>
              </a:rPr>
              <a:t>Ghana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5" tooltip="Nigeria national football team"/>
              </a:rPr>
              <a:t>Nigeria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6" tooltip="Chile national football team"/>
              </a:rPr>
              <a:t>Chile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7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7" tooltip="Paraguay national football team"/>
              </a:rPr>
              <a:t>Paraguay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8" tooltip="Uruguay national football team"/>
              </a:rPr>
              <a:t>Uruguay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2" name="Rectangle 52"/>
          <p:cNvSpPr>
            <a:spLocks noChangeArrowheads="1"/>
          </p:cNvSpPr>
          <p:nvPr/>
        </p:nvSpPr>
        <p:spPr bwMode="auto">
          <a:xfrm>
            <a:off x="2460625" y="3849688"/>
            <a:ext cx="2179638" cy="2316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19" tooltip="Australia national association football team"/>
              </a:rPr>
              <a:t>Australia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0" tooltip="Japan national football team"/>
              </a:rPr>
              <a:t>Japan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1" tooltip="Korea DPR national football team"/>
              </a:rPr>
              <a:t>Korea DPR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2" tooltip="Korea Republic national football team"/>
              </a:rPr>
              <a:t>Korea Republic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3" tooltip="Honduras national football team"/>
              </a:rPr>
              <a:t>Honduras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7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4" tooltip="Mexico national football team"/>
              </a:rPr>
              <a:t>Mexico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7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5" tooltip="United States men's national soccer team"/>
              </a:rPr>
              <a:t>United States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6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6" tooltip="New Zealand national football team"/>
              </a:rPr>
              <a:t>New Zealand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3" name="Rectangle 51"/>
          <p:cNvSpPr>
            <a:spLocks noChangeArrowheads="1"/>
          </p:cNvSpPr>
          <p:nvPr/>
        </p:nvSpPr>
        <p:spPr bwMode="auto">
          <a:xfrm>
            <a:off x="611188" y="3849688"/>
            <a:ext cx="1849437" cy="2316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7" tooltip="South Africa national football team"/>
              </a:rPr>
              <a:t>South Africa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8" tooltip="Brazil national football team"/>
              </a:rPr>
              <a:t>Brazil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29" tooltip="Spain national football team"/>
              </a:rPr>
              <a:t>Spain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0" tooltip="Netherlands national football team"/>
              </a:rPr>
              <a:t>Netherlands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9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1" tooltip="Italy national football team"/>
              </a:rPr>
              <a:t>Italy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7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2" tooltip="Germany national football team"/>
              </a:rPr>
              <a:t>Germany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8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3" tooltip="Argentina national football team"/>
              </a:rPr>
              <a:t>Argentina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lang="en-GB">
                <a:solidFill>
                  <a:srgbClr val="000000"/>
                </a:solidFill>
                <a:ea typeface="MS Gothic" pitchFamily="49" charset="-128"/>
              </a:rPr>
            </a:b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  </a:t>
            </a:r>
            <a:r>
              <a:rPr lang="en-GB" sz="700">
                <a:solidFill>
                  <a:srgbClr val="000000"/>
                </a:solidFill>
                <a:ea typeface="MS Gothic" pitchFamily="49" charset="-128"/>
              </a:rPr>
              <a:t> 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   </a:t>
            </a:r>
            <a:r>
              <a:rPr lang="en-GB">
                <a:solidFill>
                  <a:srgbClr val="000000"/>
                </a:solidFill>
                <a:ea typeface="MS Gothic" pitchFamily="49" charset="-128"/>
                <a:hlinkClick r:id="rId34" tooltip="England national football team"/>
              </a:rPr>
              <a:t>England</a:t>
            </a:r>
            <a:endParaRPr lang="en-GB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4" name="Rectangle 50"/>
          <p:cNvSpPr>
            <a:spLocks noChangeArrowheads="1"/>
          </p:cNvSpPr>
          <p:nvPr/>
        </p:nvSpPr>
        <p:spPr bwMode="auto">
          <a:xfrm>
            <a:off x="6521450" y="2924175"/>
            <a:ext cx="1795463" cy="925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Pot 4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(Europe)</a:t>
            </a:r>
            <a:endParaRPr lang="en-GB" sz="160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5" name="Rectangle 49"/>
          <p:cNvSpPr>
            <a:spLocks noChangeArrowheads="1"/>
          </p:cNvSpPr>
          <p:nvPr/>
        </p:nvSpPr>
        <p:spPr bwMode="auto">
          <a:xfrm>
            <a:off x="4640263" y="2924175"/>
            <a:ext cx="1881187" cy="925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Pot 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(Africa &amp; South America)</a:t>
            </a:r>
            <a:endParaRPr lang="en-GB" sz="160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6" name="Rectangle 48"/>
          <p:cNvSpPr>
            <a:spLocks noChangeArrowheads="1"/>
          </p:cNvSpPr>
          <p:nvPr/>
        </p:nvSpPr>
        <p:spPr bwMode="auto">
          <a:xfrm>
            <a:off x="2460625" y="2924175"/>
            <a:ext cx="2179638" cy="925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  <a:ea typeface="MS Gothic" pitchFamily="49" charset="-128"/>
              </a:rPr>
              <a:t>Pot 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(Asia, North America &amp; Oceania)</a:t>
            </a:r>
            <a:endParaRPr lang="en-GB" sz="160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087" name="Rectangle 47"/>
          <p:cNvSpPr>
            <a:spLocks noChangeArrowheads="1"/>
          </p:cNvSpPr>
          <p:nvPr/>
        </p:nvSpPr>
        <p:spPr bwMode="auto">
          <a:xfrm>
            <a:off x="611188" y="2924175"/>
            <a:ext cx="1849437" cy="9255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Pot 1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0000"/>
                </a:solidFill>
                <a:ea typeface="MS Gothic" pitchFamily="49" charset="-128"/>
              </a:rPr>
              <a:t>(Host &amp; Top seven)</a:t>
            </a:r>
            <a:endParaRPr lang="en-GB" sz="1600">
              <a:solidFill>
                <a:srgbClr val="000000"/>
              </a:solidFill>
              <a:ea typeface="MS Gothic" pitchFamily="49" charset="-128"/>
            </a:endParaRPr>
          </a:p>
        </p:txBody>
      </p:sp>
      <p:pic>
        <p:nvPicPr>
          <p:cNvPr id="256016" name="Picture 11" descr="22px-Flag_of_South_Africa"/>
          <p:cNvPicPr preferRelativeResize="0"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951288"/>
            <a:ext cx="219075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17" name="Picture 12" descr="22px-Flag_of_Brazil"/>
          <p:cNvPicPr preferRelativeResize="0"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4229100"/>
            <a:ext cx="21907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18" name="Picture 13" descr="22px-Flag_of_Spain"/>
          <p:cNvPicPr preferRelativeResize="0"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4506913"/>
            <a:ext cx="219075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19" name="Picture 14" descr="22px-Flag_of_the_Netherlands"/>
          <p:cNvPicPr preferRelativeResize="0"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4784725"/>
            <a:ext cx="21907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0" name="Picture 15" descr="22px-Flag_of_Italy"/>
          <p:cNvPicPr preferRelativeResize="0"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062538"/>
            <a:ext cx="219075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1" name="Picture 16" descr="22px-Flag_of_Germany"/>
          <p:cNvPicPr preferRelativeResize="0"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340350"/>
            <a:ext cx="219075" cy="125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2" name="Picture 17" descr="22px-Flag_of_Argentina"/>
          <p:cNvPicPr preferRelativeResize="0"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618163"/>
            <a:ext cx="219075" cy="1349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3" name="Picture 18" descr="22px-Flag_of_England"/>
          <p:cNvPicPr preferRelativeResize="0"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895975"/>
            <a:ext cx="219075" cy="125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4" name="Picture 20" descr="22px-Flag_of_Australia"/>
          <p:cNvPicPr preferRelativeResize="0"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51288"/>
            <a:ext cx="219075" cy="104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5" name="Picture 21" descr="22px-Flag_of_Japan"/>
          <p:cNvPicPr preferRelativeResize="0"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29100"/>
            <a:ext cx="21907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6" name="Picture 22" descr="22px-Flag_of_North_Korea"/>
          <p:cNvPicPr preferRelativeResize="0"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06913"/>
            <a:ext cx="219075" cy="104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7" name="Picture 23" descr="22px-Flag_of_South_Korea"/>
          <p:cNvPicPr preferRelativeResize="0"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84725"/>
            <a:ext cx="21907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8" name="Picture 24" descr="22px-Flag_of_Honduras"/>
          <p:cNvPicPr preferRelativeResize="0"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62538"/>
            <a:ext cx="219075" cy="106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9" name="Picture 25" descr="22px-Flag_of_Mexico"/>
          <p:cNvPicPr preferRelativeResize="0"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40350"/>
            <a:ext cx="219075" cy="125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0" name="Picture 26" descr="22px-Flag_of_the_United_States"/>
          <p:cNvPicPr preferRelativeResize="0"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18163"/>
            <a:ext cx="219075" cy="115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1" name="Picture 27" descr="22px-Flag_of_New_Zealand"/>
          <p:cNvPicPr preferRelativeResize="0"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895975"/>
            <a:ext cx="219075" cy="106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2" name="Picture 29" descr="22px-Flag_of_Algeria"/>
          <p:cNvPicPr preferRelativeResize="0"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3951288"/>
            <a:ext cx="217488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3" name="Picture 30" descr="22px-Flag_of_Cameroon"/>
          <p:cNvPicPr preferRelativeResize="0"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229100"/>
            <a:ext cx="217488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4" name="Picture 31" descr="22px-Flag_of_Cote_d%27Ivoire"/>
          <p:cNvPicPr preferRelativeResize="0"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506913"/>
            <a:ext cx="217488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5" name="Picture 32" descr="22px-Flag_of_Ghana"/>
          <p:cNvPicPr preferRelativeResize="0"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784725"/>
            <a:ext cx="217488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6" name="Picture 33" descr="22px-Flag_of_Nigeria"/>
          <p:cNvPicPr preferRelativeResize="0"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062538"/>
            <a:ext cx="217488" cy="106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7" name="Picture 34" descr="22px-Flag_of_Chile"/>
          <p:cNvPicPr preferRelativeResize="0"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340350"/>
            <a:ext cx="217488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8" name="Picture 35" descr="22px-Flag_of_Paraguay"/>
          <p:cNvPicPr preferRelativeResize="0"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618163"/>
            <a:ext cx="217488" cy="1254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9" name="Picture 36" descr="22px-Flag_of_Uruguay"/>
          <p:cNvPicPr preferRelativeResize="0"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895975"/>
            <a:ext cx="217488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0" name="Picture 38" descr="22px-Flag_of_Denmark"/>
          <p:cNvPicPr preferRelativeResize="0"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3951288"/>
            <a:ext cx="217487" cy="1635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1" name="Picture 39" descr="22px-Flag_of_France"/>
          <p:cNvPicPr preferRelativeResize="0">
            <a:picLocks noChangeAspect="1" noChangeArrowheads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4229100"/>
            <a:ext cx="217487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2" name="Picture 40" descr="22px-Flag_of_Greece"/>
          <p:cNvPicPr preferRelativeResize="0"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4506913"/>
            <a:ext cx="217487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3" name="Picture 41" descr="22px-Flag_of_Portugal"/>
          <p:cNvPicPr preferRelativeResize="0">
            <a:picLocks noChangeAspect="1" noChangeArrowheads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4784725"/>
            <a:ext cx="217487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4" name="Picture 42" descr="22px-Flag_of_Serbia"/>
          <p:cNvPicPr preferRelativeResize="0"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062538"/>
            <a:ext cx="217487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5" name="Picture 43" descr="22px-Flag_of_Slovakia"/>
          <p:cNvPicPr preferRelativeResize="0"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340350"/>
            <a:ext cx="217487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6" name="Picture 44" descr="22px-Flag_of_Slovenia"/>
          <p:cNvPicPr preferRelativeResize="0">
            <a:picLocks noChangeAspect="1" noChangeArrowheads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618163"/>
            <a:ext cx="217487" cy="106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7" name="Picture 45" descr="20px-Flag_of_Switzerland"/>
          <p:cNvPicPr preferRelativeResize="0">
            <a:picLocks noChangeAspect="1" noChangeArrowheads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895975"/>
            <a:ext cx="196850" cy="192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4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2"/>
                </a:solidFill>
              </a:rPr>
              <a:t>Using the Atlas complete the following Fact File on </a:t>
            </a:r>
            <a:r>
              <a:rPr lang="en-GB" sz="3600" dirty="0" smtClean="0">
                <a:solidFill>
                  <a:schemeClr val="accent2"/>
                </a:solidFill>
              </a:rPr>
              <a:t>South Africa (2010 host)</a:t>
            </a:r>
            <a:endParaRPr lang="en-GB" sz="3600" dirty="0" smtClean="0">
              <a:solidFill>
                <a:schemeClr val="accent2"/>
              </a:solidFill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Name of Country  </a:t>
            </a:r>
            <a:r>
              <a:rPr lang="en-GB" sz="1800" u="sng" dirty="0" smtClean="0">
                <a:latin typeface="Arial" charset="0"/>
                <a:cs typeface="Arial" charset="0"/>
              </a:rPr>
              <a:t>				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Arial" charset="0"/>
              </a:rPr>
              <a:t>The capital city is</a:t>
            </a:r>
            <a:r>
              <a:rPr lang="en-GB" sz="1800" u="sng" dirty="0" smtClean="0">
                <a:latin typeface="Arial" charset="0"/>
                <a:cs typeface="Arial" charset="0"/>
              </a:rPr>
              <a:t> __________________________________________</a:t>
            </a:r>
          </a:p>
          <a:p>
            <a:pPr eaLnBrk="1" hangingPunct="1"/>
            <a:r>
              <a:rPr lang="en-GB" sz="1800" dirty="0" smtClean="0">
                <a:latin typeface="Arial" charset="0"/>
                <a:cs typeface="Times New Roman" pitchFamily="18" charset="0"/>
              </a:rPr>
              <a:t>The country is in the ______________ of Europe.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population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________ </a:t>
            </a:r>
            <a:r>
              <a:rPr lang="en-GB" sz="1800" dirty="0" smtClean="0">
                <a:latin typeface="Arial" charset="0"/>
                <a:cs typeface="Arial" charset="0"/>
              </a:rPr>
              <a:t>this is more/less than the UK.</a:t>
            </a: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size of the country is </a:t>
            </a:r>
            <a:r>
              <a:rPr lang="en-GB" sz="1800" u="sng" dirty="0" smtClean="0">
                <a:latin typeface="Arial" charset="0"/>
                <a:cs typeface="Arial" charset="0"/>
              </a:rPr>
              <a:t>			</a:t>
            </a:r>
            <a:r>
              <a:rPr lang="en-GB" sz="1800" dirty="0" smtClean="0">
                <a:latin typeface="Arial" charset="0"/>
                <a:cs typeface="Arial" charset="0"/>
              </a:rPr>
              <a:t> square kilometres this is bigger/smaller than the </a:t>
            </a:r>
            <a:r>
              <a:rPr lang="en-GB" sz="1800" dirty="0" smtClean="0">
                <a:latin typeface="Arial" charset="0"/>
                <a:cs typeface="Arial" charset="0"/>
              </a:rPr>
              <a:t>ours.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This is the country’s flag:</a:t>
            </a: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en-GB" sz="1800" dirty="0" smtClean="0">
                <a:latin typeface="Arial" charset="0"/>
                <a:cs typeface="Arial" charset="0"/>
              </a:rPr>
              <a:t>The country shares borders with </a:t>
            </a:r>
            <a:r>
              <a:rPr lang="en-GB" sz="1800" u="sng" dirty="0" smtClean="0">
                <a:latin typeface="Arial" charset="0"/>
                <a:cs typeface="Arial" charset="0"/>
              </a:rPr>
              <a:t>				</a:t>
            </a:r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algn="just" eaLnBrk="1" hangingPunct="1"/>
            <a:endParaRPr lang="en-GB" sz="1800" dirty="0" smtClean="0"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sz="1800" dirty="0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GB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86200" y="43434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3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75118"/>
              </p:ext>
            </p:extLst>
          </p:nvPr>
        </p:nvGraphicFramePr>
        <p:xfrm>
          <a:off x="5220072" y="1772816"/>
          <a:ext cx="2952502" cy="1463040"/>
        </p:xfrm>
        <a:graphic>
          <a:graphicData uri="http://schemas.openxmlformats.org/drawingml/2006/table">
            <a:tbl>
              <a:tblPr/>
              <a:tblGrid>
                <a:gridCol w="1476251"/>
                <a:gridCol w="1476251"/>
              </a:tblGrid>
              <a:tr h="151298">
                <a:tc gridSpan="2">
                  <a:txBody>
                    <a:bodyPr/>
                    <a:lstStyle/>
                    <a:p>
                      <a:r>
                        <a:rPr lang="en-US" dirty="0"/>
                        <a:t>Africa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9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"/>
                        </a:rPr>
                        <a:t>Algeria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3"/>
                        </a:rPr>
                        <a:t>Cameroon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29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4"/>
                        </a:rPr>
                        <a:t>Côte d'Ivoire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5"/>
                        </a:rPr>
                        <a:t>Ghana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29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6"/>
                        </a:rPr>
                        <a:t>Nigeria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767386"/>
              </p:ext>
            </p:extLst>
          </p:nvPr>
        </p:nvGraphicFramePr>
        <p:xfrm>
          <a:off x="5868144" y="3645024"/>
          <a:ext cx="2663950" cy="1408166"/>
        </p:xfrm>
        <a:graphic>
          <a:graphicData uri="http://schemas.openxmlformats.org/drawingml/2006/table">
            <a:tbl>
              <a:tblPr/>
              <a:tblGrid>
                <a:gridCol w="1331975"/>
                <a:gridCol w="1331975"/>
              </a:tblGrid>
              <a:tr h="384043">
                <a:tc gridSpan="2"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7"/>
                        </a:rPr>
                        <a:t>Australia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8"/>
                        </a:rPr>
                        <a:t>Iran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9"/>
                        </a:rPr>
                        <a:t>Japan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10"/>
                        </a:rPr>
                        <a:t>Korea Republic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33816"/>
              </p:ext>
            </p:extLst>
          </p:nvPr>
        </p:nvGraphicFramePr>
        <p:xfrm>
          <a:off x="0" y="587975"/>
          <a:ext cx="5328246" cy="3200400"/>
        </p:xfrm>
        <a:graphic>
          <a:graphicData uri="http://schemas.openxmlformats.org/drawingml/2006/table">
            <a:tbl>
              <a:tblPr/>
              <a:tblGrid>
                <a:gridCol w="2664123"/>
                <a:gridCol w="2664123"/>
              </a:tblGrid>
              <a:tr h="216024">
                <a:tc gridSpan="2"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11"/>
                        </a:rPr>
                        <a:t>Belgium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12"/>
                        </a:rPr>
                        <a:t>Bosnia and Herzegovina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13"/>
                        </a:rPr>
                        <a:t>Croatia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14"/>
                        </a:rPr>
                        <a:t>England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15"/>
                        </a:rPr>
                        <a:t>France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16"/>
                        </a:rPr>
                        <a:t>Germany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17"/>
                        </a:rPr>
                        <a:t>Greece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18"/>
                        </a:rPr>
                        <a:t>Italy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19"/>
                        </a:rPr>
                        <a:t>Netherlands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20"/>
                        </a:rPr>
                        <a:t>Portugal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21"/>
                        </a:rPr>
                        <a:t>Russia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2"/>
                        </a:rPr>
                        <a:t>Spain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23"/>
                        </a:rPr>
                        <a:t>Switzerland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39177"/>
              </p:ext>
            </p:extLst>
          </p:nvPr>
        </p:nvGraphicFramePr>
        <p:xfrm>
          <a:off x="2699792" y="3645024"/>
          <a:ext cx="2808312" cy="1371600"/>
        </p:xfrm>
        <a:graphic>
          <a:graphicData uri="http://schemas.openxmlformats.org/drawingml/2006/table">
            <a:tbl>
              <a:tblPr/>
              <a:tblGrid>
                <a:gridCol w="1404156"/>
                <a:gridCol w="1404156"/>
              </a:tblGrid>
              <a:tr h="317755">
                <a:tc gridSpan="2">
                  <a:txBody>
                    <a:bodyPr/>
                    <a:lstStyle/>
                    <a:p>
                      <a:r>
                        <a:rPr lang="en-US" dirty="0"/>
                        <a:t>North and Central America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75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4"/>
                        </a:rPr>
                        <a:t>Costa Rica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25"/>
                        </a:rPr>
                        <a:t>Honduras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75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6"/>
                        </a:rPr>
                        <a:t>Mexico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7"/>
                        </a:rPr>
                        <a:t>USA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56791"/>
              </p:ext>
            </p:extLst>
          </p:nvPr>
        </p:nvGraphicFramePr>
        <p:xfrm>
          <a:off x="5220072" y="116632"/>
          <a:ext cx="3744416" cy="1463040"/>
        </p:xfrm>
        <a:graphic>
          <a:graphicData uri="http://schemas.openxmlformats.org/drawingml/2006/table">
            <a:tbl>
              <a:tblPr/>
              <a:tblGrid>
                <a:gridCol w="1872208"/>
                <a:gridCol w="1872208"/>
              </a:tblGrid>
              <a:tr h="252028">
                <a:tc gridSpan="2">
                  <a:txBody>
                    <a:bodyPr/>
                    <a:lstStyle/>
                    <a:p>
                      <a:r>
                        <a:rPr lang="en-US" dirty="0"/>
                        <a:t>South America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28"/>
                        </a:rPr>
                        <a:t>Argentina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29"/>
                        </a:rPr>
                        <a:t>Brazil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30"/>
                        </a:rPr>
                        <a:t>Chile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hlinkClick r:id="rId31"/>
                        </a:rPr>
                        <a:t>Colombia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32"/>
                        </a:rPr>
                        <a:t>Ecuador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hlinkClick r:id="rId33"/>
                        </a:rPr>
                        <a:t>Uruguay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3200"/>
            <a:ext cx="3740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kern="0" dirty="0">
                <a:solidFill>
                  <a:srgbClr val="000000"/>
                </a:solidFill>
                <a:ea typeface="+mj-ea"/>
              </a:rPr>
              <a:t>WORLD CUP </a:t>
            </a:r>
            <a:r>
              <a:rPr lang="en-GB" sz="3200" b="1" kern="0" dirty="0" smtClean="0">
                <a:solidFill>
                  <a:srgbClr val="000000"/>
                </a:solidFill>
                <a:ea typeface="+mj-ea"/>
              </a:rPr>
              <a:t>2014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537321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Using the atlas, locate these countries. Mark them with a cross and write it’s name next to it on your blank world map.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0351779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endParaRPr lang="en-US" smtClean="0"/>
          </a:p>
        </p:txBody>
      </p:sp>
      <p:pic>
        <p:nvPicPr>
          <p:cNvPr id="252931" name="Content Placeholder 3" descr="http://johomaps.com/world/worldblank_bw.jpg"/>
          <p:cNvPicPr>
            <a:picLocks noGr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277736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1"/>
            <a:ext cx="8676456" cy="475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56924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Draw this table into your </a:t>
            </a:r>
            <a:r>
              <a:rPr lang="en-GB" dirty="0" smtClean="0"/>
              <a:t>book</a:t>
            </a:r>
            <a:endParaRPr lang="en-GB" dirty="0" smtClean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231" name="Group 63"/>
          <p:cNvGraphicFramePr>
            <a:graphicFrameLocks noGrp="1"/>
          </p:cNvGraphicFramePr>
          <p:nvPr/>
        </p:nvGraphicFramePr>
        <p:xfrm>
          <a:off x="533400" y="2362200"/>
          <a:ext cx="8077200" cy="4064000"/>
        </p:xfrm>
        <a:graphic>
          <a:graphicData uri="http://schemas.openxmlformats.org/drawingml/2006/table">
            <a:tbl>
              <a:tblPr/>
              <a:tblGrid>
                <a:gridCol w="1309688"/>
                <a:gridCol w="1312862"/>
                <a:gridCol w="1458913"/>
                <a:gridCol w="1162050"/>
                <a:gridCol w="1617662"/>
                <a:gridCol w="1216025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Continent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Flag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</a:rPr>
                        <a:t>Area sq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0077">
  <a:themeElements>
    <a:clrScheme name="00077 13">
      <a:dk1>
        <a:srgbClr val="000000"/>
      </a:dk1>
      <a:lt1>
        <a:srgbClr val="FFFFFF"/>
      </a:lt1>
      <a:dk2>
        <a:srgbClr val="000000"/>
      </a:dk2>
      <a:lt2>
        <a:srgbClr val="F2F8ED"/>
      </a:lt2>
      <a:accent1>
        <a:srgbClr val="3BFF3B"/>
      </a:accent1>
      <a:accent2>
        <a:srgbClr val="25FF25"/>
      </a:accent2>
      <a:accent3>
        <a:srgbClr val="FFFFFF"/>
      </a:accent3>
      <a:accent4>
        <a:srgbClr val="000000"/>
      </a:accent4>
      <a:accent5>
        <a:srgbClr val="AFFFAF"/>
      </a:accent5>
      <a:accent6>
        <a:srgbClr val="20E720"/>
      </a:accent6>
      <a:hlink>
        <a:srgbClr val="006699"/>
      </a:hlink>
      <a:folHlink>
        <a:srgbClr val="0070A8"/>
      </a:folHlink>
    </a:clrScheme>
    <a:fontScheme name="0007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77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4">
        <a:dk1>
          <a:srgbClr val="66CCCC"/>
        </a:dk1>
        <a:lt1>
          <a:srgbClr val="FFFFFF"/>
        </a:lt1>
        <a:dk2>
          <a:srgbClr val="2E6B6B"/>
        </a:dk2>
        <a:lt2>
          <a:srgbClr val="FFFFFF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7">
        <a:dk1>
          <a:srgbClr val="000000"/>
        </a:dk1>
        <a:lt1>
          <a:srgbClr val="FFFFFF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8">
        <a:dk1>
          <a:srgbClr val="000000"/>
        </a:dk1>
        <a:lt1>
          <a:srgbClr val="FFFFFF"/>
        </a:lt1>
        <a:dk2>
          <a:srgbClr val="FFFFFF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9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0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1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2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8F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3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70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400</Words>
  <Application>Microsoft Office PowerPoint</Application>
  <PresentationFormat>Экран (4:3)</PresentationFormat>
  <Paragraphs>190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2_Default Design</vt:lpstr>
      <vt:lpstr>00077</vt:lpstr>
      <vt:lpstr>3_Default Design</vt:lpstr>
      <vt:lpstr>The World Cup</vt:lpstr>
      <vt:lpstr>Starter</vt:lpstr>
      <vt:lpstr>Using the Atlas complete the following Fact File on Germany (2006 host)</vt:lpstr>
      <vt:lpstr>Презентация PowerPoint</vt:lpstr>
      <vt:lpstr>Using the Atlas complete the following Fact File on South Africa (2010 host)</vt:lpstr>
      <vt:lpstr>Презентация PowerPoint</vt:lpstr>
      <vt:lpstr>Презентация PowerPoint</vt:lpstr>
      <vt:lpstr>Презентация PowerPoint</vt:lpstr>
      <vt:lpstr>Draw this table into your book</vt:lpstr>
      <vt:lpstr>Look at the following groups. Pick one group of your choice and complete the table you have just drawn</vt:lpstr>
      <vt:lpstr>Using the Atlas complete the following Fact File on Brazil (2014 host)</vt:lpstr>
      <vt:lpstr>Презентация PowerPoint</vt:lpstr>
      <vt:lpstr>COUNTRIES IN THE WORLD CUP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Cup</dc:title>
  <dc:creator>Jennifer Wood</dc:creator>
  <cp:lastModifiedBy>Jennifer Wood</cp:lastModifiedBy>
  <cp:revision>4</cp:revision>
  <dcterms:created xsi:type="dcterms:W3CDTF">2014-02-17T04:44:06Z</dcterms:created>
  <dcterms:modified xsi:type="dcterms:W3CDTF">2014-02-17T05:17:40Z</dcterms:modified>
</cp:coreProperties>
</file>