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CFE19-37C7-458E-98B0-137CB06ECC7B}" type="datetimeFigureOut">
              <a:rPr lang="ru-RU" smtClean="0"/>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9BB65-560B-4331-AF72-D8AE382E37CD}" type="slidenum">
              <a:rPr lang="ru-RU" smtClean="0"/>
              <a:t>‹#›</a:t>
            </a:fld>
            <a:endParaRPr lang="ru-RU"/>
          </a:p>
        </p:txBody>
      </p:sp>
    </p:spTree>
    <p:extLst>
      <p:ext uri="{BB962C8B-B14F-4D97-AF65-F5344CB8AC3E}">
        <p14:creationId xmlns:p14="http://schemas.microsoft.com/office/powerpoint/2010/main" val="129047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CAA1BDD8-E432-4B16-84D1-FCE7D28EE700}" type="slidenum">
              <a:rPr lang="en-GB" sz="1200">
                <a:solidFill>
                  <a:srgbClr val="FFFFFF"/>
                </a:solidFill>
                <a:ea typeface="Arial Unicode MS" pitchFamily="34" charset="-128"/>
                <a:cs typeface="Arial Unicode MS" pitchFamily="34" charset="-128"/>
              </a:rPr>
              <a:pPr eaLnBrk="1" hangingPunct="1"/>
              <a:t>1</a:t>
            </a:fld>
            <a:endParaRPr lang="en-GB" sz="1200">
              <a:solidFill>
                <a:srgbClr val="FFFFFF"/>
              </a:solidFill>
              <a:ea typeface="Arial Unicode MS" pitchFamily="34" charset="-128"/>
              <a:cs typeface="Arial Unicode MS" pitchFamily="34" charset="-128"/>
            </a:endParaRPr>
          </a:p>
        </p:txBody>
      </p:sp>
      <p:sp>
        <p:nvSpPr>
          <p:cNvPr id="3328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32804"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42019"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43043"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44067"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10FCFFD6-163F-442C-A511-F5880767028B}" type="slidenum">
              <a:rPr lang="en-GB" sz="1200">
                <a:solidFill>
                  <a:srgbClr val="FFFFFF"/>
                </a:solidFill>
                <a:ea typeface="Arial Unicode MS" pitchFamily="34" charset="-128"/>
                <a:cs typeface="Arial Unicode MS" pitchFamily="34" charset="-128"/>
              </a:rPr>
              <a:pPr eaLnBrk="1" hangingPunct="1"/>
              <a:t>13</a:t>
            </a:fld>
            <a:endParaRPr lang="en-GB" sz="1200">
              <a:solidFill>
                <a:srgbClr val="FFFFFF"/>
              </a:solidFill>
              <a:ea typeface="Arial Unicode MS" pitchFamily="34" charset="-128"/>
              <a:cs typeface="Arial Unicode MS" pitchFamily="34" charset="-128"/>
            </a:endParaRPr>
          </a:p>
        </p:txBody>
      </p:sp>
      <p:sp>
        <p:nvSpPr>
          <p:cNvPr id="3450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45092"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7C789287-AC4E-4C2F-8B65-571EA2526BEC}" type="slidenum">
              <a:rPr lang="en-GB" sz="1200">
                <a:solidFill>
                  <a:srgbClr val="FFFFFF"/>
                </a:solidFill>
                <a:ea typeface="Arial Unicode MS" pitchFamily="34" charset="-128"/>
                <a:cs typeface="Arial Unicode MS" pitchFamily="34" charset="-128"/>
              </a:rPr>
              <a:pPr eaLnBrk="1" hangingPunct="1"/>
              <a:t>14</a:t>
            </a:fld>
            <a:endParaRPr lang="en-GB" sz="1200">
              <a:solidFill>
                <a:srgbClr val="FFFFFF"/>
              </a:solidFill>
              <a:ea typeface="Arial Unicode MS" pitchFamily="34" charset="-128"/>
              <a:cs typeface="Arial Unicode MS" pitchFamily="34" charset="-128"/>
            </a:endParaRPr>
          </a:p>
        </p:txBody>
      </p:sp>
      <p:sp>
        <p:nvSpPr>
          <p:cNvPr id="34611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46116"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50F09D6A-C0C0-4F1D-B215-2E3642BA8FBB}" type="slidenum">
              <a:rPr lang="en-GB" sz="1200">
                <a:solidFill>
                  <a:srgbClr val="FFFFFF"/>
                </a:solidFill>
                <a:ea typeface="Arial Unicode MS" pitchFamily="34" charset="-128"/>
                <a:cs typeface="Arial Unicode MS" pitchFamily="34" charset="-128"/>
              </a:rPr>
              <a:pPr eaLnBrk="1" hangingPunct="1"/>
              <a:t>15</a:t>
            </a:fld>
            <a:endParaRPr lang="en-GB" sz="1200">
              <a:solidFill>
                <a:srgbClr val="FFFFFF"/>
              </a:solidFill>
              <a:ea typeface="Arial Unicode MS" pitchFamily="34" charset="-128"/>
              <a:cs typeface="Arial Unicode MS" pitchFamily="34" charset="-128"/>
            </a:endParaRPr>
          </a:p>
        </p:txBody>
      </p:sp>
      <p:sp>
        <p:nvSpPr>
          <p:cNvPr id="347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47140"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9665C540-2E0F-4459-8DFA-3A3ADB4837D2}" type="slidenum">
              <a:rPr lang="en-GB" sz="1200">
                <a:solidFill>
                  <a:srgbClr val="FFFFFF"/>
                </a:solidFill>
                <a:ea typeface="Arial Unicode MS" pitchFamily="34" charset="-128"/>
                <a:cs typeface="Arial Unicode MS" pitchFamily="34" charset="-128"/>
              </a:rPr>
              <a:pPr eaLnBrk="1" hangingPunct="1"/>
              <a:t>16</a:t>
            </a:fld>
            <a:endParaRPr lang="en-GB" sz="1200">
              <a:solidFill>
                <a:srgbClr val="FFFFFF"/>
              </a:solidFill>
              <a:ea typeface="Arial Unicode MS" pitchFamily="34" charset="-128"/>
              <a:cs typeface="Arial Unicode MS" pitchFamily="34" charset="-128"/>
            </a:endParaRPr>
          </a:p>
        </p:txBody>
      </p:sp>
      <p:sp>
        <p:nvSpPr>
          <p:cNvPr id="3481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48164"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49187"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50211"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51235"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6FBB1239-376F-4BAE-BBDC-D5D9913C495C}" type="slidenum">
              <a:rPr lang="en-GB" sz="1200">
                <a:solidFill>
                  <a:srgbClr val="FFFFFF"/>
                </a:solidFill>
                <a:ea typeface="Arial Unicode MS" pitchFamily="34" charset="-128"/>
                <a:cs typeface="Arial Unicode MS" pitchFamily="34" charset="-128"/>
              </a:rPr>
              <a:pPr eaLnBrk="1" hangingPunct="1"/>
              <a:t>2</a:t>
            </a:fld>
            <a:endParaRPr lang="en-GB" sz="1200">
              <a:solidFill>
                <a:srgbClr val="FFFFFF"/>
              </a:solidFill>
              <a:ea typeface="Arial Unicode MS" pitchFamily="34" charset="-128"/>
              <a:cs typeface="Arial Unicode MS" pitchFamily="34" charset="-128"/>
            </a:endParaRPr>
          </a:p>
        </p:txBody>
      </p:sp>
      <p:sp>
        <p:nvSpPr>
          <p:cNvPr id="3338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33828"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52259"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53283"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4851"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5875"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6899"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7923"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8947"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39971"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340995" name="Notes Placeholder 2"/>
          <p:cNvSpPr>
            <a:spLocks noGrp="1"/>
          </p:cNvSpPr>
          <p:nvPr>
            <p:ph type="body" sz="quarter" idx="1"/>
          </p:nvPr>
        </p:nvSpPr>
        <p:spPr>
          <a:xfrm>
            <a:off x="685800" y="4343400"/>
            <a:ext cx="5486400" cy="4114800"/>
          </a:xfrm>
          <a:noFill/>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47CD27CE-D555-456E-8B1A-6691D3224BDE}" type="slidenum">
              <a:rPr lang="en-GB"/>
              <a:pPr>
                <a:defRPr/>
              </a:pPr>
              <a:t>‹#›</a:t>
            </a:fld>
            <a:endParaRPr lang="en-GB"/>
          </a:p>
        </p:txBody>
      </p:sp>
    </p:spTree>
    <p:extLst>
      <p:ext uri="{BB962C8B-B14F-4D97-AF65-F5344CB8AC3E}">
        <p14:creationId xmlns:p14="http://schemas.microsoft.com/office/powerpoint/2010/main" val="110988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03B22A11-4EB0-42FB-90BD-F41AE7AE3CAA}" type="slidenum">
              <a:rPr lang="en-GB"/>
              <a:pPr>
                <a:defRPr/>
              </a:pPr>
              <a:t>‹#›</a:t>
            </a:fld>
            <a:endParaRPr lang="en-GB"/>
          </a:p>
        </p:txBody>
      </p:sp>
    </p:spTree>
    <p:extLst>
      <p:ext uri="{BB962C8B-B14F-4D97-AF65-F5344CB8AC3E}">
        <p14:creationId xmlns:p14="http://schemas.microsoft.com/office/powerpoint/2010/main" val="303434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63CE00E-98E0-4090-883D-32C0F5A0BEFA}" type="slidenum">
              <a:rPr lang="en-GB"/>
              <a:pPr>
                <a:defRPr/>
              </a:pPr>
              <a:t>‹#›</a:t>
            </a:fld>
            <a:endParaRPr lang="en-GB"/>
          </a:p>
        </p:txBody>
      </p:sp>
    </p:spTree>
    <p:extLst>
      <p:ext uri="{BB962C8B-B14F-4D97-AF65-F5344CB8AC3E}">
        <p14:creationId xmlns:p14="http://schemas.microsoft.com/office/powerpoint/2010/main" val="257759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6613" y="1981200"/>
            <a:ext cx="3810000" cy="4113213"/>
          </a:xfrm>
        </p:spPr>
        <p:txBody>
          <a:bodyPr/>
          <a:lstStyle/>
          <a:p>
            <a:pPr lvl="0"/>
            <a:endParaRPr lang="en-GB" noProof="0" smtClean="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5AA4072-CFC6-425D-91B4-158EAD358E9B}" type="slidenum">
              <a:rPr lang="en-GB"/>
              <a:pPr>
                <a:defRPr/>
              </a:pPr>
              <a:t>‹#›</a:t>
            </a:fld>
            <a:endParaRPr lang="en-GB"/>
          </a:p>
        </p:txBody>
      </p:sp>
    </p:spTree>
    <p:extLst>
      <p:ext uri="{BB962C8B-B14F-4D97-AF65-F5344CB8AC3E}">
        <p14:creationId xmlns:p14="http://schemas.microsoft.com/office/powerpoint/2010/main" val="191484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08413" cy="4113213"/>
          </a:xfrm>
        </p:spPr>
        <p:txBody>
          <a:bodyPr/>
          <a:lstStyle/>
          <a:p>
            <a:pPr lvl="0"/>
            <a:endParaRPr lang="en-GB" noProof="0" smtClean="0"/>
          </a:p>
        </p:txBody>
      </p:sp>
      <p:sp>
        <p:nvSpPr>
          <p:cNvPr id="4" name="Text Placeholder 3"/>
          <p:cNvSpPr>
            <a:spLocks noGrp="1"/>
          </p:cNvSpPr>
          <p:nvPr>
            <p:ph type="body" sz="half" idx="2"/>
          </p:nvPr>
        </p:nvSpPr>
        <p:spPr>
          <a:xfrm>
            <a:off x="4646613" y="1981200"/>
            <a:ext cx="3810000"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7330D646-09A6-4CB7-A5A2-07ADE86375D9}" type="slidenum">
              <a:rPr lang="en-GB"/>
              <a:pPr>
                <a:defRPr/>
              </a:pPr>
              <a:t>‹#›</a:t>
            </a:fld>
            <a:endParaRPr lang="en-GB"/>
          </a:p>
        </p:txBody>
      </p:sp>
    </p:spTree>
    <p:extLst>
      <p:ext uri="{BB962C8B-B14F-4D97-AF65-F5344CB8AC3E}">
        <p14:creationId xmlns:p14="http://schemas.microsoft.com/office/powerpoint/2010/main" val="285718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2CC66BC4-E271-4806-9075-DDB7E0466D4A}" type="slidenum">
              <a:rPr lang="en-GB"/>
              <a:pPr>
                <a:defRPr/>
              </a:pPr>
              <a:t>‹#›</a:t>
            </a:fld>
            <a:endParaRPr lang="en-GB"/>
          </a:p>
        </p:txBody>
      </p:sp>
    </p:spTree>
    <p:extLst>
      <p:ext uri="{BB962C8B-B14F-4D97-AF65-F5344CB8AC3E}">
        <p14:creationId xmlns:p14="http://schemas.microsoft.com/office/powerpoint/2010/main" val="20415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E0BDF4E-997A-42DB-892D-FEC5D770D95A}" type="slidenum">
              <a:rPr lang="en-GB"/>
              <a:pPr>
                <a:defRPr/>
              </a:pPr>
              <a:t>‹#›</a:t>
            </a:fld>
            <a:endParaRPr lang="en-GB"/>
          </a:p>
        </p:txBody>
      </p:sp>
    </p:spTree>
    <p:extLst>
      <p:ext uri="{BB962C8B-B14F-4D97-AF65-F5344CB8AC3E}">
        <p14:creationId xmlns:p14="http://schemas.microsoft.com/office/powerpoint/2010/main" val="5616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839D6A4-9279-418C-83B9-09AB16E21896}" type="slidenum">
              <a:rPr lang="en-GB"/>
              <a:pPr>
                <a:defRPr/>
              </a:pPr>
              <a:t>‹#›</a:t>
            </a:fld>
            <a:endParaRPr lang="en-GB"/>
          </a:p>
        </p:txBody>
      </p:sp>
    </p:spTree>
    <p:extLst>
      <p:ext uri="{BB962C8B-B14F-4D97-AF65-F5344CB8AC3E}">
        <p14:creationId xmlns:p14="http://schemas.microsoft.com/office/powerpoint/2010/main" val="194935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E42E65C3-FB3D-46CC-8DB4-040ABDCA3DD9}" type="slidenum">
              <a:rPr lang="en-GB"/>
              <a:pPr>
                <a:defRPr/>
              </a:pPr>
              <a:t>‹#›</a:t>
            </a:fld>
            <a:endParaRPr lang="en-GB"/>
          </a:p>
        </p:txBody>
      </p:sp>
    </p:spTree>
    <p:extLst>
      <p:ext uri="{BB962C8B-B14F-4D97-AF65-F5344CB8AC3E}">
        <p14:creationId xmlns:p14="http://schemas.microsoft.com/office/powerpoint/2010/main" val="146726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583D5EBA-F291-4193-82B9-08A3D3F65A56}" type="slidenum">
              <a:rPr lang="en-GB"/>
              <a:pPr>
                <a:defRPr/>
              </a:pPr>
              <a:t>‹#›</a:t>
            </a:fld>
            <a:endParaRPr lang="en-GB"/>
          </a:p>
        </p:txBody>
      </p:sp>
    </p:spTree>
    <p:extLst>
      <p:ext uri="{BB962C8B-B14F-4D97-AF65-F5344CB8AC3E}">
        <p14:creationId xmlns:p14="http://schemas.microsoft.com/office/powerpoint/2010/main" val="218361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8F83E6A0-C789-4B46-BFA5-F676061F8E3C}" type="slidenum">
              <a:rPr lang="en-GB"/>
              <a:pPr>
                <a:defRPr/>
              </a:pPr>
              <a:t>‹#›</a:t>
            </a:fld>
            <a:endParaRPr lang="en-GB"/>
          </a:p>
        </p:txBody>
      </p:sp>
    </p:spTree>
    <p:extLst>
      <p:ext uri="{BB962C8B-B14F-4D97-AF65-F5344CB8AC3E}">
        <p14:creationId xmlns:p14="http://schemas.microsoft.com/office/powerpoint/2010/main" val="298217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79B21AD-48AC-4B04-9406-206B91C47C27}" type="slidenum">
              <a:rPr lang="en-GB"/>
              <a:pPr>
                <a:defRPr/>
              </a:pPr>
              <a:t>‹#›</a:t>
            </a:fld>
            <a:endParaRPr lang="en-GB"/>
          </a:p>
        </p:txBody>
      </p:sp>
    </p:spTree>
    <p:extLst>
      <p:ext uri="{BB962C8B-B14F-4D97-AF65-F5344CB8AC3E}">
        <p14:creationId xmlns:p14="http://schemas.microsoft.com/office/powerpoint/2010/main" val="263712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9E36B140-462F-4340-90B2-D0B31C786319}" type="slidenum">
              <a:rPr lang="en-GB"/>
              <a:pPr>
                <a:defRPr/>
              </a:pPr>
              <a:t>‹#›</a:t>
            </a:fld>
            <a:endParaRPr lang="en-GB"/>
          </a:p>
        </p:txBody>
      </p:sp>
    </p:spTree>
    <p:extLst>
      <p:ext uri="{BB962C8B-B14F-4D97-AF65-F5344CB8AC3E}">
        <p14:creationId xmlns:p14="http://schemas.microsoft.com/office/powerpoint/2010/main" val="136571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fld id="{248B6482-E7EF-4A53-92EB-59E969FCB52F}" type="slidenum">
              <a:rPr lang="en-GB"/>
              <a:pPr defTabSz="449263" fontAlgn="base">
                <a:spcBef>
                  <a:spcPct val="0"/>
                </a:spcBef>
                <a:spcAft>
                  <a:spcPct val="0"/>
                </a:spcAft>
                <a:buClr>
                  <a:srgbClr val="000000"/>
                </a:buClr>
                <a:buSzPct val="100000"/>
                <a:defRPr/>
              </a:pPr>
              <a:t>‹#›</a:t>
            </a:fld>
            <a:endParaRPr lang="en-GB"/>
          </a:p>
        </p:txBody>
      </p:sp>
    </p:spTree>
    <p:extLst>
      <p:ext uri="{BB962C8B-B14F-4D97-AF65-F5344CB8AC3E}">
        <p14:creationId xmlns:p14="http://schemas.microsoft.com/office/powerpoint/2010/main" val="137723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maps.google.com/maps?hl=en&amp;tab=w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uNXh9gXDd2Y&amp;feature=player_embedded"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eographypods.com/uploads/7/6/2/2/7622863/waterfalls_cartoon_framework.docx" TargetMode="External"/><Relationship Id="rId2" Type="http://schemas.openxmlformats.org/officeDocument/2006/relationships/hyperlink" Target="http://www.curriculumbits.com/prodimages/details/geography/waterfall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eographypods.com/uploads/7/6/2/2/7622863/wikipedia_entry.docx" TargetMode="External"/><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EFEFE"/>
            </a:gs>
            <a:gs pos="100000">
              <a:srgbClr val="CCECFF"/>
            </a:gs>
          </a:gsLst>
          <a:lin ang="13500000" scaled="1"/>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777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000099"/>
                </a:solidFill>
                <a:effectLst>
                  <a:outerShdw blurRad="38100" dist="38100" dir="2700000" algn="tl">
                    <a:srgbClr val="000000"/>
                  </a:outerShdw>
                </a:effectLst>
              </a:rPr>
              <a:t>The Upper Course of a river</a:t>
            </a:r>
          </a:p>
        </p:txBody>
      </p:sp>
      <p:sp>
        <p:nvSpPr>
          <p:cNvPr id="11266" name="Rectangle 2"/>
          <p:cNvSpPr>
            <a:spLocks noGrp="1" noChangeArrowheads="1"/>
          </p:cNvSpPr>
          <p:nvPr>
            <p:ph type="body" idx="1"/>
          </p:nvPr>
        </p:nvSpPr>
        <p:spPr>
          <a:xfrm>
            <a:off x="0" y="1524000"/>
            <a:ext cx="8458200" cy="4572000"/>
          </a:xfrm>
        </p:spPr>
        <p:txBody>
          <a:bodyPr/>
          <a:lstStyle/>
          <a:p>
            <a:pPr marL="341313" indent="-341313" eaLnBrk="1" hangingPunct="1">
              <a:buClr>
                <a:srgbClr val="FF0000"/>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u="sng" smtClean="0">
                <a:solidFill>
                  <a:srgbClr val="FF0000"/>
                </a:solidFill>
                <a:effectLst>
                  <a:outerShdw blurRad="38100" dist="38100" dir="2700000" algn="tl">
                    <a:srgbClr val="000000"/>
                  </a:outerShdw>
                </a:effectLst>
              </a:rPr>
              <a:t>Hydraulic power</a:t>
            </a:r>
          </a:p>
        </p:txBody>
      </p:sp>
      <p:sp>
        <p:nvSpPr>
          <p:cNvPr id="11267" name="Text Box 3"/>
          <p:cNvSpPr txBox="1">
            <a:spLocks noChangeArrowheads="1"/>
          </p:cNvSpPr>
          <p:nvPr/>
        </p:nvSpPr>
        <p:spPr bwMode="auto">
          <a:xfrm>
            <a:off x="0" y="22860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This is the force of the water on the bed and banks of the river, powerful when in flood, the force of the water removes material from the bed and banks of the river.</a:t>
            </a:r>
          </a:p>
        </p:txBody>
      </p:sp>
      <p:sp>
        <p:nvSpPr>
          <p:cNvPr id="11268" name="Text Box 4"/>
          <p:cNvSpPr txBox="1">
            <a:spLocks noChangeArrowheads="1"/>
          </p:cNvSpPr>
          <p:nvPr/>
        </p:nvSpPr>
        <p:spPr bwMode="auto">
          <a:xfrm>
            <a:off x="0" y="3581400"/>
            <a:ext cx="914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000"/>
              </a:spcBef>
              <a:spcAft>
                <a:spcPct val="0"/>
              </a:spcAft>
              <a:buClr>
                <a:srgbClr val="FF0000"/>
              </a:buClr>
              <a:buSzPct val="100000"/>
              <a:buFont typeface="Times New Roman" pitchFamily="16" charset="0"/>
              <a:buChar char="•"/>
              <a:defRPr/>
            </a:pPr>
            <a:r>
              <a:rPr lang="en-GB" sz="3200" smtClean="0">
                <a:solidFill>
                  <a:srgbClr val="FF0000"/>
                </a:solidFill>
              </a:rPr>
              <a:t>   </a:t>
            </a:r>
            <a:r>
              <a:rPr lang="en-GB" sz="3200" b="1" u="sng" smtClean="0">
                <a:solidFill>
                  <a:srgbClr val="FF0000"/>
                </a:solidFill>
                <a:effectLst>
                  <a:outerShdw blurRad="38100" dist="38100" dir="2700000" algn="tl">
                    <a:srgbClr val="000000"/>
                  </a:outerShdw>
                </a:effectLst>
              </a:rPr>
              <a:t>Corrasion</a:t>
            </a:r>
            <a:r>
              <a:rPr lang="en-GB" sz="3200" smtClean="0"/>
              <a:t> </a:t>
            </a:r>
          </a:p>
        </p:txBody>
      </p:sp>
      <p:sp>
        <p:nvSpPr>
          <p:cNvPr id="11269" name="Text Box 5"/>
          <p:cNvSpPr txBox="1">
            <a:spLocks noChangeArrowheads="1"/>
          </p:cNvSpPr>
          <p:nvPr/>
        </p:nvSpPr>
        <p:spPr bwMode="auto">
          <a:xfrm>
            <a:off x="0" y="4343400"/>
            <a:ext cx="91440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When the river is particularly full, pebbles and boulders are carried along by the water. These rub against the bed and banks of the river and wear them away. The process is called abrasion.</a:t>
            </a:r>
          </a:p>
        </p:txBody>
      </p:sp>
      <p:sp>
        <p:nvSpPr>
          <p:cNvPr id="11270" name="Text Box 6"/>
          <p:cNvSpPr txBox="1">
            <a:spLocks noChangeArrowheads="1"/>
          </p:cNvSpPr>
          <p:nvPr/>
        </p:nvSpPr>
        <p:spPr bwMode="auto">
          <a:xfrm>
            <a:off x="1219200" y="838200"/>
            <a:ext cx="6172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2000"/>
              </a:spcBef>
              <a:spcAft>
                <a:spcPct val="0"/>
              </a:spcAft>
              <a:buClr>
                <a:srgbClr val="000000"/>
              </a:buClr>
              <a:buSzPct val="100000"/>
              <a:buFont typeface="Times New Roman" pitchFamily="16" charset="0"/>
              <a:buNone/>
              <a:defRPr/>
            </a:pPr>
            <a:r>
              <a:rPr lang="en-GB" sz="3200" b="1" u="sng" smtClean="0">
                <a:effectLst>
                  <a:outerShdw blurRad="38100" dist="38100" dir="2700000" algn="tl">
                    <a:srgbClr val="FFFFFF"/>
                  </a:outerShdw>
                </a:effectLst>
              </a:rPr>
              <a:t>Processes of erosion</a:t>
            </a:r>
          </a:p>
        </p:txBody>
      </p:sp>
    </p:spTree>
    <p:extLst>
      <p:ext uri="{BB962C8B-B14F-4D97-AF65-F5344CB8AC3E}">
        <p14:creationId xmlns:p14="http://schemas.microsoft.com/office/powerpoint/2010/main" val="1180508695"/>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animEffect transition="in" filter="wipe(right)">
                                      <p:cBhvr additive="repl">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fill="hold" nodeType="clickEffect">
                                  <p:stCondLst>
                                    <p:cond delay="0"/>
                                  </p:stCondLst>
                                  <p:childTnLst>
                                    <p:set>
                                      <p:cBhvr additive="repl">
                                        <p:cTn id="11" dur="1" fill="hold">
                                          <p:stCondLst>
                                            <p:cond delay="0"/>
                                          </p:stCondLst>
                                        </p:cTn>
                                        <p:tgtEl>
                                          <p:spTgt spid="11268"/>
                                        </p:tgtEl>
                                        <p:attrNameLst>
                                          <p:attrName>style.visibility</p:attrName>
                                        </p:attrNameLst>
                                      </p:cBhvr>
                                      <p:to>
                                        <p:strVal val="visible"/>
                                      </p:to>
                                    </p:set>
                                    <p:anim calcmode="lin" valueType="num">
                                      <p:cBhvr additive="repl">
                                        <p:cTn id="12" dur="1000" fill="hold"/>
                                        <p:tgtEl>
                                          <p:spTgt spid="11268"/>
                                        </p:tgtEl>
                                        <p:attrNameLst>
                                          <p:attrName>ppt_w</p:attrName>
                                        </p:attrNameLst>
                                      </p:cBhvr>
                                      <p:tavLst>
                                        <p:tav tm="100000">
                                          <p:val>
                                            <p:strVal val="0"/>
                                          </p:val>
                                        </p:tav>
                                        <p:tav>
                                          <p:val>
                                            <p:strVal val="#ppt_w"/>
                                          </p:val>
                                        </p:tav>
                                      </p:tavLst>
                                    </p:anim>
                                    <p:anim calcmode="lin" valueType="num">
                                      <p:cBhvr additive="repl">
                                        <p:cTn id="13" dur="1000" fill="hold"/>
                                        <p:tgtEl>
                                          <p:spTgt spid="11268"/>
                                        </p:tgtEl>
                                        <p:attrNameLst>
                                          <p:attrName>ppt_h</p:attrName>
                                        </p:attrNameLst>
                                      </p:cBhvr>
                                      <p:tavLst>
                                        <p:tav tm="100000">
                                          <p:val>
                                            <p:strVal val="0"/>
                                          </p:val>
                                        </p:tav>
                                        <p:tav>
                                          <p:val>
                                            <p:strVal val="#ppt_h"/>
                                          </p:val>
                                        </p:tav>
                                      </p:tavLst>
                                    </p:anim>
                                    <p:anim calcmode="lin" valueType="num">
                                      <p:cBhvr additive="repl">
                                        <p:cTn id="14" dur="1000" fill="hold"/>
                                        <p:tgtEl>
                                          <p:spTgt spid="11268"/>
                                        </p:tgtEl>
                                        <p:attrNameLst>
                                          <p:attrName>ppt_x</p:attrName>
                                        </p:attrNameLst>
                                      </p:cBhvr>
                                      <p:tavLst>
                                        <p:tav tm="0" fmla="#ppt_x+(cos(-2*pi*(1-$))*-#ppt_x-sin(-2*pi*(1-$))*(1-#ppt_y))*(1-$)">
                                          <p:val>
                                            <p:strVal val="0"/>
                                          </p:val>
                                        </p:tav>
                                        <p:tav tm="100000">
                                          <p:val>
                                            <p:strVal val="1"/>
                                          </p:val>
                                        </p:tav>
                                      </p:tavLst>
                                    </p:anim>
                                    <p:anim calcmode="lin" valueType="num">
                                      <p:cBhvr additive="repl">
                                        <p:cTn id="15" dur="1000" fill="hold"/>
                                        <p:tgtEl>
                                          <p:spTgt spid="11268"/>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fill="hold" nodeType="clickEffect">
                                  <p:stCondLst>
                                    <p:cond delay="0"/>
                                  </p:stCondLst>
                                  <p:childTnLst>
                                    <p:set>
                                      <p:cBhvr additive="repl">
                                        <p:cTn id="19" dur="1" fill="hold">
                                          <p:stCondLst>
                                            <p:cond delay="0"/>
                                          </p:stCondLst>
                                        </p:cTn>
                                        <p:tgtEl>
                                          <p:spTgt spid="11269"/>
                                        </p:tgtEl>
                                        <p:attrNameLst>
                                          <p:attrName>style.visibility</p:attrName>
                                        </p:attrNameLst>
                                      </p:cBhvr>
                                      <p:to>
                                        <p:strVal val="visible"/>
                                      </p:to>
                                    </p:set>
                                    <p:anim calcmode="lin" valueType="num">
                                      <p:cBhvr additive="repl">
                                        <p:cTn id="20" dur="1000" fill="hold"/>
                                        <p:tgtEl>
                                          <p:spTgt spid="11269"/>
                                        </p:tgtEl>
                                        <p:attrNameLst>
                                          <p:attrName>ppt_w</p:attrName>
                                        </p:attrNameLst>
                                      </p:cBhvr>
                                      <p:tavLst>
                                        <p:tav tm="100000">
                                          <p:val>
                                            <p:strVal val="0"/>
                                          </p:val>
                                        </p:tav>
                                        <p:tav>
                                          <p:val>
                                            <p:strVal val="#ppt_w"/>
                                          </p:val>
                                        </p:tav>
                                      </p:tavLst>
                                    </p:anim>
                                    <p:anim calcmode="lin" valueType="num">
                                      <p:cBhvr additive="repl">
                                        <p:cTn id="21" dur="1000" fill="hold"/>
                                        <p:tgtEl>
                                          <p:spTgt spid="11269"/>
                                        </p:tgtEl>
                                        <p:attrNameLst>
                                          <p:attrName>ppt_h</p:attrName>
                                        </p:attrNameLst>
                                      </p:cBhvr>
                                      <p:tavLst>
                                        <p:tav tm="100000">
                                          <p:val>
                                            <p:strVal val="0"/>
                                          </p:val>
                                        </p:tav>
                                        <p:tav>
                                          <p:val>
                                            <p:strVal val="#ppt_h"/>
                                          </p:val>
                                        </p:tav>
                                      </p:tavLst>
                                    </p:anim>
                                    <p:anim calcmode="lin" valueType="num">
                                      <p:cBhvr additive="repl">
                                        <p:cTn id="22" dur="1000" fill="hold"/>
                                        <p:tgtEl>
                                          <p:spTgt spid="11269"/>
                                        </p:tgtEl>
                                        <p:attrNameLst>
                                          <p:attrName>ppt_x</p:attrName>
                                        </p:attrNameLst>
                                      </p:cBhvr>
                                      <p:tavLst>
                                        <p:tav tm="0" fmla="#ppt_x+(cos(-2*pi*(1-$))*-#ppt_x-sin(-2*pi*(1-$))*(1-#ppt_y))*(1-$)">
                                          <p:val>
                                            <p:strVal val="0"/>
                                          </p:val>
                                        </p:tav>
                                        <p:tav tm="100000">
                                          <p:val>
                                            <p:strVal val="1"/>
                                          </p:val>
                                        </p:tav>
                                      </p:tavLst>
                                    </p:anim>
                                    <p:anim calcmode="lin" valueType="num">
                                      <p:cBhvr additive="repl">
                                        <p:cTn id="23" dur="1000" fill="hold"/>
                                        <p:tgtEl>
                                          <p:spTgt spid="11269"/>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28C677B8-3A0D-4F50-8C71-D090576D44B7}"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83299" name="Title 1"/>
          <p:cNvSpPr>
            <a:spLocks noGrp="1"/>
          </p:cNvSpPr>
          <p:nvPr>
            <p:ph type="title" idx="4294967295"/>
          </p:nvPr>
        </p:nvSpPr>
        <p:spPr>
          <a:xfrm>
            <a:off x="428625" y="0"/>
            <a:ext cx="8229600" cy="1143000"/>
          </a:xfrm>
        </p:spPr>
        <p:txBody>
          <a:bodyPr/>
          <a:lstStyle/>
          <a:p>
            <a:pPr eaLnBrk="1" hangingPunct="1">
              <a:buSzPct val="45000"/>
              <a:buFont typeface="StarSymbol"/>
              <a:buNone/>
            </a:pPr>
            <a:r>
              <a:rPr lang="en-GB" smtClean="0"/>
              <a:t>Waterfalls….</a:t>
            </a:r>
          </a:p>
        </p:txBody>
      </p:sp>
      <p:pic>
        <p:nvPicPr>
          <p:cNvPr id="1833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785813"/>
            <a:ext cx="7881937"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4808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BB4520DD-0C79-4347-AF8A-58194E277124}"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84323" name="Title 1"/>
          <p:cNvSpPr>
            <a:spLocks noGrp="1"/>
          </p:cNvSpPr>
          <p:nvPr>
            <p:ph type="title" idx="4294967295"/>
          </p:nvPr>
        </p:nvSpPr>
        <p:spPr>
          <a:xfrm>
            <a:off x="1071563" y="0"/>
            <a:ext cx="6543675" cy="1143000"/>
          </a:xfrm>
        </p:spPr>
        <p:txBody>
          <a:bodyPr/>
          <a:lstStyle/>
          <a:p>
            <a:pPr eaLnBrk="1" hangingPunct="1">
              <a:buSzPct val="45000"/>
              <a:buFont typeface="StarSymbol"/>
              <a:buNone/>
            </a:pPr>
            <a:r>
              <a:rPr lang="en-GB" smtClean="0"/>
              <a:t>Gorges….</a:t>
            </a:r>
          </a:p>
        </p:txBody>
      </p:sp>
      <p:pic>
        <p:nvPicPr>
          <p:cNvPr id="1843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965200"/>
            <a:ext cx="78581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4065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566F9797-5DCD-43CF-9C50-A2432F22D246}"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85347" name="Title 1"/>
          <p:cNvSpPr>
            <a:spLocks noGrp="1"/>
          </p:cNvSpPr>
          <p:nvPr>
            <p:ph type="title" idx="4294967295"/>
          </p:nvPr>
        </p:nvSpPr>
        <p:spPr>
          <a:xfrm>
            <a:off x="285750" y="0"/>
            <a:ext cx="8572500" cy="1071563"/>
          </a:xfrm>
        </p:spPr>
        <p:txBody>
          <a:bodyPr/>
          <a:lstStyle/>
          <a:p>
            <a:pPr eaLnBrk="1" hangingPunct="1">
              <a:buSzPct val="45000"/>
              <a:buFont typeface="StarSymbol"/>
              <a:buNone/>
            </a:pPr>
            <a:r>
              <a:rPr lang="en-GB" sz="2800" smtClean="0">
                <a:latin typeface="AR ESSENCE"/>
              </a:rPr>
              <a:t>In your table groups write down answers to these questions on an upper course photograph</a:t>
            </a:r>
          </a:p>
        </p:txBody>
      </p:sp>
      <p:sp>
        <p:nvSpPr>
          <p:cNvPr id="3" name="Subtitle 2"/>
          <p:cNvSpPr/>
          <p:nvPr/>
        </p:nvSpPr>
        <p:spPr>
          <a:xfrm>
            <a:off x="4429125" y="1214438"/>
            <a:ext cx="4500563" cy="52863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steep are the slopes?</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wide is the channel?</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What is the bed load like?</a:t>
            </a:r>
          </a:p>
          <a:p>
            <a:pPr defTabSz="449263" fontAlgn="base">
              <a:spcBef>
                <a:spcPct val="0"/>
              </a:spcBef>
              <a:spcAft>
                <a:spcPct val="0"/>
              </a:spcAft>
              <a:buClr>
                <a:srgbClr val="000000"/>
              </a:buClr>
              <a:buSzPct val="100000"/>
              <a:buFont typeface="Times New Roman" pitchFamily="16" charset="0"/>
              <a:buNone/>
              <a:defRPr/>
            </a:pPr>
            <a:endParaRPr lang="en-GB">
              <a:solidFill>
                <a:srgbClr val="4F6228"/>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What are these?</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Where has most of the erosion happened here?</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fast is the water moving?</a:t>
            </a:r>
          </a:p>
        </p:txBody>
      </p:sp>
      <p:pic>
        <p:nvPicPr>
          <p:cNvPr id="1853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44291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5350" name="Straight Arrow Connector 5"/>
          <p:cNvCxnSpPr>
            <a:cxnSpLocks noChangeShapeType="1"/>
          </p:cNvCxnSpPr>
          <p:nvPr/>
        </p:nvCxnSpPr>
        <p:spPr bwMode="auto">
          <a:xfrm flipH="1">
            <a:off x="1714500" y="4071938"/>
            <a:ext cx="3571875" cy="1428750"/>
          </a:xfrm>
          <a:prstGeom prst="bentConnector3">
            <a:avLst>
              <a:gd name="adj1" fmla="val 50000"/>
            </a:avLst>
          </a:prstGeom>
          <a:noFill/>
          <a:ln w="34920">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85351" name="Straight Arrow Connector 6"/>
          <p:cNvCxnSpPr>
            <a:cxnSpLocks noChangeShapeType="1"/>
          </p:cNvCxnSpPr>
          <p:nvPr/>
        </p:nvCxnSpPr>
        <p:spPr bwMode="auto">
          <a:xfrm flipH="1" flipV="1">
            <a:off x="2286000" y="3429000"/>
            <a:ext cx="3000375" cy="500063"/>
          </a:xfrm>
          <a:prstGeom prst="bentConnector3">
            <a:avLst>
              <a:gd name="adj1" fmla="val 50000"/>
            </a:avLst>
          </a:prstGeom>
          <a:noFill/>
          <a:ln w="34920">
            <a:solidFill>
              <a:srgbClr val="000000"/>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12782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53975"/>
            <a:ext cx="9144000" cy="64293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u="sng" smtClean="0">
                <a:solidFill>
                  <a:srgbClr val="000099"/>
                </a:solidFill>
                <a:effectLst>
                  <a:outerShdw blurRad="38100" dist="38100" dir="2700000" algn="tl">
                    <a:srgbClr val="000000"/>
                  </a:outerShdw>
                </a:effectLst>
                <a:latin typeface="Comic Sans MS" pitchFamily="64" charset="0"/>
              </a:rPr>
              <a:t>Features of the upper course of a river</a:t>
            </a:r>
          </a:p>
        </p:txBody>
      </p:sp>
      <p:sp>
        <p:nvSpPr>
          <p:cNvPr id="186371" name="Text Box 2"/>
          <p:cNvSpPr txBox="1">
            <a:spLocks noChangeArrowheads="1"/>
          </p:cNvSpPr>
          <p:nvPr/>
        </p:nvSpPr>
        <p:spPr bwMode="auto">
          <a:xfrm>
            <a:off x="228600" y="838200"/>
            <a:ext cx="7772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86372" name="Text Box 3"/>
          <p:cNvSpPr txBox="1">
            <a:spLocks noChangeArrowheads="1"/>
          </p:cNvSpPr>
          <p:nvPr/>
        </p:nvSpPr>
        <p:spPr bwMode="auto">
          <a:xfrm>
            <a:off x="228600" y="838200"/>
            <a:ext cx="7467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pic>
        <p:nvPicPr>
          <p:cNvPr id="1863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191000"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4267200" y="838200"/>
            <a:ext cx="4876800" cy="308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250"/>
              </a:spcBef>
              <a:spcAft>
                <a:spcPct val="0"/>
              </a:spcAft>
              <a:buClr>
                <a:srgbClr val="000000"/>
              </a:buClr>
              <a:buSzPct val="100000"/>
              <a:buFont typeface="Times New Roman" pitchFamily="16" charset="0"/>
              <a:buNone/>
              <a:defRPr/>
            </a:pPr>
            <a:r>
              <a:rPr lang="en-GB" smtClean="0">
                <a:solidFill>
                  <a:srgbClr val="FF3300"/>
                </a:solidFill>
              </a:rPr>
              <a:t>The main features of a Waterfall are:</a:t>
            </a:r>
            <a:r>
              <a:rPr lang="en-GB" sz="2000" smtClean="0">
                <a:solidFill>
                  <a:srgbClr val="FF3300"/>
                </a:solidFill>
              </a:rPr>
              <a:t> </a:t>
            </a:r>
          </a:p>
          <a:p>
            <a:pPr defTabSz="449263" fontAlgn="base">
              <a:spcBef>
                <a:spcPts val="1250"/>
              </a:spcBef>
              <a:spcAft>
                <a:spcPct val="0"/>
              </a:spcAft>
              <a:buClr>
                <a:srgbClr val="FF3300"/>
              </a:buClr>
              <a:buSzPct val="100000"/>
              <a:buFont typeface="Times New Roman" pitchFamily="16" charset="0"/>
              <a:buChar char="•"/>
              <a:defRPr/>
            </a:pPr>
            <a:r>
              <a:rPr lang="en-GB" sz="2000" smtClean="0">
                <a:solidFill>
                  <a:srgbClr val="FF3300"/>
                </a:solidFill>
              </a:rPr>
              <a:t>A steep drop in the river ~ called </a:t>
            </a:r>
            <a:r>
              <a:rPr lang="en-GB" sz="2000" b="1" i="1" smtClean="0">
                <a:solidFill>
                  <a:srgbClr val="FF3300"/>
                </a:solidFill>
                <a:effectLst>
                  <a:outerShdw blurRad="38100" dist="38100" dir="2700000" algn="tl">
                    <a:srgbClr val="000000"/>
                  </a:outerShdw>
                </a:effectLst>
              </a:rPr>
              <a:t>a high head of water</a:t>
            </a:r>
          </a:p>
          <a:p>
            <a:pPr defTabSz="449263" fontAlgn="base">
              <a:spcBef>
                <a:spcPts val="1250"/>
              </a:spcBef>
              <a:spcAft>
                <a:spcPct val="0"/>
              </a:spcAft>
              <a:buClr>
                <a:srgbClr val="FF3300"/>
              </a:buClr>
              <a:buSzPct val="100000"/>
              <a:buFont typeface="Times New Roman" pitchFamily="16" charset="0"/>
              <a:buChar char="•"/>
              <a:defRPr/>
            </a:pPr>
            <a:r>
              <a:rPr lang="en-GB" sz="2000" smtClean="0">
                <a:solidFill>
                  <a:srgbClr val="FF3300"/>
                </a:solidFill>
              </a:rPr>
              <a:t>A </a:t>
            </a:r>
            <a:r>
              <a:rPr lang="en-GB" sz="2000" b="1" i="1" smtClean="0">
                <a:solidFill>
                  <a:srgbClr val="FF3300"/>
                </a:solidFill>
                <a:effectLst>
                  <a:outerShdw blurRad="38100" dist="38100" dir="2700000" algn="tl">
                    <a:srgbClr val="000000"/>
                  </a:outerShdw>
                </a:effectLst>
              </a:rPr>
              <a:t>plunge pool</a:t>
            </a:r>
            <a:r>
              <a:rPr lang="en-GB" sz="2000" smtClean="0">
                <a:solidFill>
                  <a:srgbClr val="FF3300"/>
                </a:solidFill>
              </a:rPr>
              <a:t> at the base</a:t>
            </a:r>
          </a:p>
          <a:p>
            <a:pPr defTabSz="449263" fontAlgn="base">
              <a:spcBef>
                <a:spcPts val="1250"/>
              </a:spcBef>
              <a:spcAft>
                <a:spcPct val="0"/>
              </a:spcAft>
              <a:buClr>
                <a:srgbClr val="FF3300"/>
              </a:buClr>
              <a:buSzPct val="100000"/>
              <a:buFont typeface="Times New Roman" pitchFamily="16" charset="0"/>
              <a:buChar char="•"/>
              <a:defRPr/>
            </a:pPr>
            <a:r>
              <a:rPr lang="en-GB" sz="2000" smtClean="0">
                <a:solidFill>
                  <a:srgbClr val="FF3300"/>
                </a:solidFill>
              </a:rPr>
              <a:t>Hard, resistant rock at the top~ </a:t>
            </a:r>
            <a:r>
              <a:rPr lang="en-GB" sz="2000" b="1" i="1" smtClean="0">
                <a:solidFill>
                  <a:srgbClr val="FF3300"/>
                </a:solidFill>
                <a:effectLst>
                  <a:outerShdw blurRad="38100" dist="38100" dir="2700000" algn="tl">
                    <a:srgbClr val="000000"/>
                  </a:outerShdw>
                </a:effectLst>
              </a:rPr>
              <a:t>the cap rock</a:t>
            </a:r>
          </a:p>
          <a:p>
            <a:pPr defTabSz="449263" fontAlgn="base">
              <a:spcBef>
                <a:spcPts val="1250"/>
              </a:spcBef>
              <a:spcAft>
                <a:spcPct val="0"/>
              </a:spcAft>
              <a:buClr>
                <a:srgbClr val="FF3300"/>
              </a:buClr>
              <a:buSzPct val="100000"/>
              <a:buFont typeface="Times New Roman" pitchFamily="16" charset="0"/>
              <a:buChar char="•"/>
              <a:defRPr/>
            </a:pPr>
            <a:r>
              <a:rPr lang="en-GB" sz="2000" smtClean="0">
                <a:solidFill>
                  <a:srgbClr val="FF3300"/>
                </a:solidFill>
              </a:rPr>
              <a:t>Softer rock below that are </a:t>
            </a:r>
            <a:r>
              <a:rPr lang="en-GB" sz="2000" b="1" i="1" smtClean="0">
                <a:solidFill>
                  <a:srgbClr val="FF3300"/>
                </a:solidFill>
                <a:effectLst>
                  <a:outerShdw blurRad="38100" dist="38100" dir="2700000" algn="tl">
                    <a:srgbClr val="000000"/>
                  </a:outerShdw>
                </a:effectLst>
              </a:rPr>
              <a:t>undercut.</a:t>
            </a:r>
          </a:p>
          <a:p>
            <a:pPr defTabSz="449263" fontAlgn="base">
              <a:spcBef>
                <a:spcPts val="1250"/>
              </a:spcBef>
              <a:spcAft>
                <a:spcPct val="0"/>
              </a:spcAft>
              <a:defRPr/>
            </a:pPr>
            <a:endParaRPr lang="en-GB" sz="2000" b="1" i="1" smtClean="0">
              <a:solidFill>
                <a:srgbClr val="FF3300"/>
              </a:solidFill>
              <a:effectLst>
                <a:outerShdw blurRad="38100" dist="38100" dir="2700000" algn="tl">
                  <a:srgbClr val="000000"/>
                </a:outerShdw>
              </a:effectLst>
            </a:endParaRPr>
          </a:p>
        </p:txBody>
      </p:sp>
      <p:sp>
        <p:nvSpPr>
          <p:cNvPr id="13318" name="Text Box 6"/>
          <p:cNvSpPr txBox="1">
            <a:spLocks noChangeArrowheads="1"/>
          </p:cNvSpPr>
          <p:nvPr/>
        </p:nvSpPr>
        <p:spPr bwMode="auto">
          <a:xfrm>
            <a:off x="4267200" y="3657600"/>
            <a:ext cx="4876800" cy="30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250"/>
              </a:spcBef>
              <a:spcAft>
                <a:spcPct val="0"/>
              </a:spcAft>
              <a:buClr>
                <a:srgbClr val="000000"/>
              </a:buClr>
              <a:buSzPct val="100000"/>
              <a:buFont typeface="Times New Roman" pitchFamily="16" charset="0"/>
              <a:buNone/>
              <a:defRPr/>
            </a:pPr>
            <a:r>
              <a:rPr lang="en-GB" sz="2000" b="1" smtClean="0">
                <a:effectLst>
                  <a:outerShdw blurRad="38100" dist="38100" dir="2700000" algn="tl">
                    <a:srgbClr val="FFFFFF"/>
                  </a:outerShdw>
                </a:effectLst>
              </a:rPr>
              <a:t>Waterfalls and gorges are formed over a long period of time they are characterised by the following: -</a:t>
            </a:r>
          </a:p>
          <a:p>
            <a:pPr defTabSz="449263" fontAlgn="base">
              <a:spcBef>
                <a:spcPts val="1250"/>
              </a:spcBef>
              <a:spcAft>
                <a:spcPct val="0"/>
              </a:spcAft>
              <a:buClr>
                <a:srgbClr val="000000"/>
              </a:buClr>
              <a:buSzPct val="100000"/>
              <a:buFont typeface="Times New Roman" pitchFamily="16" charset="0"/>
              <a:buChar char="•"/>
              <a:defRPr/>
            </a:pPr>
            <a:r>
              <a:rPr lang="en-GB" sz="2000" b="1" smtClean="0"/>
              <a:t>Bands of hard and soft rock being </a:t>
            </a:r>
            <a:r>
              <a:rPr lang="en-GB" sz="2000" b="1" i="1" smtClean="0">
                <a:effectLst>
                  <a:outerShdw blurRad="38100" dist="38100" dir="2700000" algn="tl">
                    <a:srgbClr val="FFFFFF"/>
                  </a:outerShdw>
                </a:effectLst>
              </a:rPr>
              <a:t>eroded</a:t>
            </a:r>
            <a:r>
              <a:rPr lang="en-GB" sz="2000" b="1" smtClean="0"/>
              <a:t> at different rates. (softer rock the quickest)</a:t>
            </a:r>
          </a:p>
          <a:p>
            <a:pPr defTabSz="449263" fontAlgn="base">
              <a:spcBef>
                <a:spcPts val="1250"/>
              </a:spcBef>
              <a:spcAft>
                <a:spcPct val="0"/>
              </a:spcAft>
              <a:buClr>
                <a:srgbClr val="000000"/>
              </a:buClr>
              <a:buSzPct val="100000"/>
              <a:buFont typeface="Times New Roman" pitchFamily="16" charset="0"/>
              <a:buChar char="•"/>
              <a:defRPr/>
            </a:pPr>
            <a:r>
              <a:rPr lang="en-GB" sz="2000" b="1" smtClean="0"/>
              <a:t>The river moves back as the erosion takes place, this is known as </a:t>
            </a:r>
            <a:r>
              <a:rPr lang="en-GB" sz="2000" b="1" i="1" smtClean="0">
                <a:effectLst>
                  <a:outerShdw blurRad="38100" dist="38100" dir="2700000" algn="tl">
                    <a:srgbClr val="FFFFFF"/>
                  </a:outerShdw>
                </a:effectLst>
              </a:rPr>
              <a:t>recession.</a:t>
            </a:r>
          </a:p>
          <a:p>
            <a:pPr defTabSz="449263" fontAlgn="base">
              <a:spcBef>
                <a:spcPts val="1250"/>
              </a:spcBef>
              <a:spcAft>
                <a:spcPct val="0"/>
              </a:spcAft>
              <a:buClr>
                <a:srgbClr val="000000"/>
              </a:buClr>
              <a:buSzPct val="100000"/>
              <a:buFont typeface="Times New Roman" pitchFamily="16" charset="0"/>
              <a:buChar char="•"/>
              <a:defRPr/>
            </a:pPr>
            <a:r>
              <a:rPr lang="en-GB" sz="2000" b="1" smtClean="0"/>
              <a:t>A gorge and waterfall have </a:t>
            </a:r>
            <a:r>
              <a:rPr lang="en-GB" sz="2000" b="1" i="1" smtClean="0">
                <a:effectLst>
                  <a:outerShdw blurRad="38100" dist="38100" dir="2700000" algn="tl">
                    <a:srgbClr val="FFFFFF"/>
                  </a:outerShdw>
                </a:effectLst>
              </a:rPr>
              <a:t>steep sides</a:t>
            </a:r>
          </a:p>
        </p:txBody>
      </p:sp>
    </p:spTree>
    <p:extLst>
      <p:ext uri="{BB962C8B-B14F-4D97-AF65-F5344CB8AC3E}">
        <p14:creationId xmlns:p14="http://schemas.microsoft.com/office/powerpoint/2010/main" val="51393133"/>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3317"/>
                                        </p:tgtEl>
                                        <p:attrNameLst>
                                          <p:attrName>style.visibility</p:attrName>
                                        </p:attrNameLst>
                                      </p:cBhvr>
                                      <p:to>
                                        <p:strVal val="visible"/>
                                      </p:to>
                                    </p:set>
                                    <p:animEffect transition="in" filter="dissolve">
                                      <p:cBhvr additive="repl">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3318"/>
                                        </p:tgtEl>
                                        <p:attrNameLst>
                                          <p:attrName>style.visibility</p:attrName>
                                        </p:attrNameLst>
                                      </p:cBhvr>
                                      <p:to>
                                        <p:strVal val="visible"/>
                                      </p:to>
                                    </p:set>
                                    <p:animEffect transition="in" filter="dissolve">
                                      <p:cBhvr additive="repl">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12192000"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Text Box 2"/>
          <p:cNvSpPr txBox="1">
            <a:spLocks noChangeArrowheads="1"/>
          </p:cNvSpPr>
          <p:nvPr/>
        </p:nvSpPr>
        <p:spPr bwMode="auto">
          <a:xfrm>
            <a:off x="5791200" y="2362200"/>
            <a:ext cx="2209800" cy="1016000"/>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Hard cap rock</a:t>
            </a:r>
          </a:p>
          <a:p>
            <a:pPr algn="ct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(resistant)</a:t>
            </a:r>
          </a:p>
        </p:txBody>
      </p:sp>
      <p:sp>
        <p:nvSpPr>
          <p:cNvPr id="14339" name="Text Box 3"/>
          <p:cNvSpPr txBox="1">
            <a:spLocks noChangeArrowheads="1"/>
          </p:cNvSpPr>
          <p:nvPr/>
        </p:nvSpPr>
        <p:spPr bwMode="auto">
          <a:xfrm>
            <a:off x="457200" y="2743200"/>
            <a:ext cx="2514600" cy="1557338"/>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Softer rock is undercut by backwash from falling water</a:t>
            </a:r>
            <a:r>
              <a:rPr lang="en-GB" smtClean="0">
                <a:solidFill>
                  <a:srgbClr val="FFFF00"/>
                </a:solidFill>
              </a:rPr>
              <a:t> </a:t>
            </a:r>
          </a:p>
        </p:txBody>
      </p:sp>
      <p:sp>
        <p:nvSpPr>
          <p:cNvPr id="187397" name="Line 4"/>
          <p:cNvSpPr>
            <a:spLocks noChangeShapeType="1"/>
          </p:cNvSpPr>
          <p:nvPr/>
        </p:nvSpPr>
        <p:spPr bwMode="auto">
          <a:xfrm>
            <a:off x="2667000" y="4419600"/>
            <a:ext cx="914400" cy="609600"/>
          </a:xfrm>
          <a:prstGeom prst="line">
            <a:avLst/>
          </a:prstGeom>
          <a:noFill/>
          <a:ln w="2844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ru-RU" sz="2400">
              <a:solidFill>
                <a:srgbClr val="FFFFFF"/>
              </a:solidFill>
            </a:endParaRPr>
          </a:p>
        </p:txBody>
      </p:sp>
      <p:sp>
        <p:nvSpPr>
          <p:cNvPr id="187398" name="Text Box 5"/>
          <p:cNvSpPr txBox="1">
            <a:spLocks noChangeArrowheads="1"/>
          </p:cNvSpPr>
          <p:nvPr/>
        </p:nvSpPr>
        <p:spPr bwMode="auto">
          <a:xfrm>
            <a:off x="914400" y="3048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87399" name="Text Box 6"/>
          <p:cNvSpPr txBox="1">
            <a:spLocks noChangeArrowheads="1"/>
          </p:cNvSpPr>
          <p:nvPr/>
        </p:nvSpPr>
        <p:spPr bwMode="auto">
          <a:xfrm>
            <a:off x="-304800" y="-609600"/>
            <a:ext cx="32543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4343" name="Text Box 7"/>
          <p:cNvSpPr txBox="1">
            <a:spLocks noChangeArrowheads="1"/>
          </p:cNvSpPr>
          <p:nvPr/>
        </p:nvSpPr>
        <p:spPr bwMode="auto">
          <a:xfrm>
            <a:off x="1295400" y="381000"/>
            <a:ext cx="4191000" cy="1190625"/>
          </a:xfrm>
          <a:prstGeom prst="rect">
            <a:avLst/>
          </a:prstGeom>
          <a:solidFill>
            <a:srgbClr val="FFFF99"/>
          </a:solidFill>
          <a:ln w="28440">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000066"/>
                </a:solidFill>
                <a:effectLst>
                  <a:outerShdw blurRad="38100" dist="38100" dir="2700000" algn="tl">
                    <a:srgbClr val="000000"/>
                  </a:outerShdw>
                </a:effectLst>
              </a:rPr>
              <a:t>Softer less resistant rock is easily eroded</a:t>
            </a:r>
            <a:r>
              <a:rPr lang="en-GB" b="1" smtClean="0">
                <a:solidFill>
                  <a:srgbClr val="003366"/>
                </a:solidFill>
                <a:effectLst>
                  <a:outerShdw blurRad="38100" dist="38100" dir="2700000" algn="tl">
                    <a:srgbClr val="000000"/>
                  </a:outerShdw>
                </a:effectLst>
              </a:rPr>
              <a:t> by fast flowing water.</a:t>
            </a:r>
          </a:p>
        </p:txBody>
      </p:sp>
      <p:sp>
        <p:nvSpPr>
          <p:cNvPr id="187401" name="Line 8"/>
          <p:cNvSpPr>
            <a:spLocks noChangeShapeType="1"/>
          </p:cNvSpPr>
          <p:nvPr/>
        </p:nvSpPr>
        <p:spPr bwMode="auto">
          <a:xfrm>
            <a:off x="2971800" y="1600200"/>
            <a:ext cx="533400" cy="381000"/>
          </a:xfrm>
          <a:prstGeom prst="line">
            <a:avLst/>
          </a:prstGeom>
          <a:noFill/>
          <a:ln w="2844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ru-RU" sz="2400">
              <a:solidFill>
                <a:srgbClr val="FFFFFF"/>
              </a:solidFill>
            </a:endParaRPr>
          </a:p>
        </p:txBody>
      </p:sp>
      <p:sp>
        <p:nvSpPr>
          <p:cNvPr id="187402" name="Line 9"/>
          <p:cNvSpPr>
            <a:spLocks noChangeShapeType="1"/>
          </p:cNvSpPr>
          <p:nvPr/>
        </p:nvSpPr>
        <p:spPr bwMode="auto">
          <a:xfrm flipH="1">
            <a:off x="4799013" y="1524000"/>
            <a:ext cx="460375" cy="838200"/>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ru-RU" sz="2400">
              <a:solidFill>
                <a:srgbClr val="FFFFFF"/>
              </a:solidFill>
            </a:endParaRPr>
          </a:p>
        </p:txBody>
      </p:sp>
    </p:spTree>
    <p:extLst>
      <p:ext uri="{BB962C8B-B14F-4D97-AF65-F5344CB8AC3E}">
        <p14:creationId xmlns:p14="http://schemas.microsoft.com/office/powerpoint/2010/main" val="245256254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144000" cy="1219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228600" y="2057400"/>
            <a:ext cx="2057400" cy="1190625"/>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Deep plunge pool at base of waterfall</a:t>
            </a:r>
          </a:p>
        </p:txBody>
      </p:sp>
      <p:sp>
        <p:nvSpPr>
          <p:cNvPr id="15363" name="Text Box 3"/>
          <p:cNvSpPr txBox="1">
            <a:spLocks noChangeArrowheads="1"/>
          </p:cNvSpPr>
          <p:nvPr/>
        </p:nvSpPr>
        <p:spPr bwMode="auto">
          <a:xfrm>
            <a:off x="6096000" y="2209800"/>
            <a:ext cx="3048000" cy="1190625"/>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Undercutting has taken place where softer rock is found</a:t>
            </a:r>
          </a:p>
        </p:txBody>
      </p:sp>
      <p:sp>
        <p:nvSpPr>
          <p:cNvPr id="188421" name="Line 4"/>
          <p:cNvSpPr>
            <a:spLocks noChangeShapeType="1"/>
          </p:cNvSpPr>
          <p:nvPr/>
        </p:nvSpPr>
        <p:spPr bwMode="auto">
          <a:xfrm>
            <a:off x="6934200" y="3505200"/>
            <a:ext cx="990600" cy="609600"/>
          </a:xfrm>
          <a:prstGeom prst="line">
            <a:avLst/>
          </a:prstGeom>
          <a:noFill/>
          <a:ln w="2844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ru-RU" sz="2400">
              <a:solidFill>
                <a:srgbClr val="FFFFFF"/>
              </a:solidFill>
            </a:endParaRPr>
          </a:p>
        </p:txBody>
      </p:sp>
      <p:sp>
        <p:nvSpPr>
          <p:cNvPr id="188422" name="Line 5"/>
          <p:cNvSpPr>
            <a:spLocks noChangeShapeType="1"/>
          </p:cNvSpPr>
          <p:nvPr/>
        </p:nvSpPr>
        <p:spPr bwMode="auto">
          <a:xfrm>
            <a:off x="1219200" y="3352800"/>
            <a:ext cx="609600" cy="1905000"/>
          </a:xfrm>
          <a:prstGeom prst="line">
            <a:avLst/>
          </a:prstGeom>
          <a:noFill/>
          <a:ln w="381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ru-RU" sz="2400">
              <a:solidFill>
                <a:srgbClr val="FFFFFF"/>
              </a:solidFill>
            </a:endParaRPr>
          </a:p>
        </p:txBody>
      </p:sp>
    </p:spTree>
    <p:extLst>
      <p:ext uri="{BB962C8B-B14F-4D97-AF65-F5344CB8AC3E}">
        <p14:creationId xmlns:p14="http://schemas.microsoft.com/office/powerpoint/2010/main" val="305845000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
            <a:ext cx="9906000" cy="742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6324600" y="1066800"/>
            <a:ext cx="2514600" cy="825500"/>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Waterfall over 150 metres high</a:t>
            </a:r>
          </a:p>
        </p:txBody>
      </p:sp>
      <p:sp>
        <p:nvSpPr>
          <p:cNvPr id="16387" name="Text Box 3"/>
          <p:cNvSpPr txBox="1">
            <a:spLocks noChangeArrowheads="1"/>
          </p:cNvSpPr>
          <p:nvPr/>
        </p:nvSpPr>
        <p:spPr bwMode="auto">
          <a:xfrm>
            <a:off x="2209800" y="5943600"/>
            <a:ext cx="3124200" cy="825500"/>
          </a:xfrm>
          <a:prstGeom prst="rect">
            <a:avLst/>
          </a:prstGeom>
          <a:noFill/>
          <a:ln w="3816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solidFill>
                  <a:srgbClr val="FFFF00"/>
                </a:solidFill>
                <a:effectLst>
                  <a:outerShdw blurRad="38100" dist="38100" dir="2700000" algn="tl">
                    <a:srgbClr val="C0C0C0"/>
                  </a:outerShdw>
                </a:effectLst>
              </a:rPr>
              <a:t>Deep plunge pool at base of waterfall</a:t>
            </a:r>
          </a:p>
        </p:txBody>
      </p:sp>
    </p:spTree>
    <p:extLst>
      <p:ext uri="{BB962C8B-B14F-4D97-AF65-F5344CB8AC3E}">
        <p14:creationId xmlns:p14="http://schemas.microsoft.com/office/powerpoint/2010/main" val="8456331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a:xfrm>
            <a:off x="500063" y="0"/>
            <a:ext cx="8229600" cy="1143000"/>
          </a:xfrm>
        </p:spPr>
        <p:txBody>
          <a:bodyPr/>
          <a:lstStyle/>
          <a:p>
            <a:pPr eaLnBrk="1" hangingPunct="1">
              <a:buSzPct val="45000"/>
              <a:buFont typeface="StarSymbol"/>
              <a:buNone/>
            </a:pPr>
            <a:r>
              <a:rPr lang="en-GB" smtClean="0"/>
              <a:t>Formation of Waterfalls and Gorges</a:t>
            </a:r>
          </a:p>
        </p:txBody>
      </p:sp>
      <p:pic>
        <p:nvPicPr>
          <p:cNvPr id="1904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68413"/>
            <a:ext cx="77549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p:nvPr/>
        </p:nvSpPr>
        <p:spPr>
          <a:xfrm>
            <a:off x="269875" y="3716338"/>
            <a:ext cx="8501063" cy="30162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dirty="0">
                <a:solidFill>
                  <a:srgbClr val="000000"/>
                </a:solidFill>
                <a:latin typeface="Calibri" pitchFamily="18"/>
                <a:ea typeface="Arial Unicode MS" pitchFamily="2"/>
                <a:cs typeface="Tahoma" pitchFamily="2"/>
              </a:rPr>
              <a:t>Using the above sequence to help you, write a short paragraph to explain how waterfalls form.</a:t>
            </a:r>
          </a:p>
          <a:p>
            <a:pPr defTabSz="449263" fontAlgn="base">
              <a:spcBef>
                <a:spcPct val="0"/>
              </a:spcBef>
              <a:spcAft>
                <a:spcPct val="0"/>
              </a:spcAft>
              <a:buClr>
                <a:srgbClr val="000000"/>
              </a:buClr>
              <a:buSzPct val="100000"/>
              <a:buFont typeface="Times New Roman" pitchFamily="16" charset="0"/>
              <a:buNone/>
              <a:defRPr/>
            </a:pPr>
            <a:endParaRPr lang="en-GB" dirty="0">
              <a:solidFill>
                <a:srgbClr val="000000"/>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dirty="0">
                <a:solidFill>
                  <a:srgbClr val="000000"/>
                </a:solidFill>
                <a:latin typeface="Calibri" pitchFamily="18"/>
                <a:ea typeface="Arial Unicode MS" pitchFamily="2"/>
                <a:cs typeface="Tahoma" pitchFamily="2"/>
              </a:rPr>
              <a:t>Use the following words somewhere in your answer:</a:t>
            </a:r>
          </a:p>
          <a:p>
            <a:pPr defTabSz="449263" fontAlgn="base">
              <a:spcBef>
                <a:spcPct val="0"/>
              </a:spcBef>
              <a:spcAft>
                <a:spcPct val="0"/>
              </a:spcAft>
              <a:buClr>
                <a:srgbClr val="000000"/>
              </a:buClr>
              <a:buSzPct val="100000"/>
              <a:buFont typeface="Times New Roman" pitchFamily="16" charset="0"/>
              <a:buNone/>
              <a:defRPr/>
            </a:pPr>
            <a:endParaRPr lang="en-GB" dirty="0">
              <a:solidFill>
                <a:srgbClr val="000000"/>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sz="2000" dirty="0">
                <a:solidFill>
                  <a:srgbClr val="000000"/>
                </a:solidFill>
                <a:latin typeface="Calibri" pitchFamily="18"/>
                <a:ea typeface="Arial Unicode MS" pitchFamily="2"/>
                <a:cs typeface="Tahoma" pitchFamily="2"/>
              </a:rPr>
              <a:t>Hard Rock</a:t>
            </a:r>
          </a:p>
          <a:p>
            <a:pPr defTabSz="449263" fontAlgn="base">
              <a:spcBef>
                <a:spcPct val="0"/>
              </a:spcBef>
              <a:spcAft>
                <a:spcPct val="0"/>
              </a:spcAft>
              <a:buClr>
                <a:srgbClr val="000000"/>
              </a:buClr>
              <a:buSzPct val="100000"/>
              <a:buFont typeface="Times New Roman" pitchFamily="16" charset="0"/>
              <a:buNone/>
              <a:defRPr/>
            </a:pPr>
            <a:r>
              <a:rPr lang="en-GB" sz="2000" dirty="0">
                <a:solidFill>
                  <a:srgbClr val="000000"/>
                </a:solidFill>
                <a:latin typeface="Calibri" pitchFamily="18"/>
                <a:ea typeface="Arial Unicode MS" pitchFamily="2"/>
                <a:cs typeface="Tahoma" pitchFamily="2"/>
              </a:rPr>
              <a:t>Soft Rock</a:t>
            </a:r>
          </a:p>
          <a:p>
            <a:pPr defTabSz="449263" fontAlgn="base">
              <a:spcBef>
                <a:spcPct val="0"/>
              </a:spcBef>
              <a:spcAft>
                <a:spcPct val="0"/>
              </a:spcAft>
              <a:buClr>
                <a:srgbClr val="000000"/>
              </a:buClr>
              <a:buSzPct val="100000"/>
              <a:buFont typeface="Times New Roman" pitchFamily="16" charset="0"/>
              <a:buNone/>
              <a:defRPr/>
            </a:pPr>
            <a:r>
              <a:rPr lang="en-GB" sz="2000" dirty="0">
                <a:solidFill>
                  <a:srgbClr val="000000"/>
                </a:solidFill>
                <a:latin typeface="Calibri" pitchFamily="18"/>
                <a:ea typeface="Arial Unicode MS" pitchFamily="2"/>
                <a:cs typeface="Tahoma" pitchFamily="2"/>
              </a:rPr>
              <a:t>Undercutting</a:t>
            </a:r>
          </a:p>
          <a:p>
            <a:pPr defTabSz="449263" fontAlgn="base">
              <a:spcBef>
                <a:spcPct val="0"/>
              </a:spcBef>
              <a:spcAft>
                <a:spcPct val="0"/>
              </a:spcAft>
              <a:buClr>
                <a:srgbClr val="000000"/>
              </a:buClr>
              <a:buSzPct val="100000"/>
              <a:buFont typeface="Times New Roman" pitchFamily="16" charset="0"/>
              <a:buNone/>
              <a:defRPr/>
            </a:pPr>
            <a:r>
              <a:rPr lang="en-GB" sz="2000" dirty="0">
                <a:solidFill>
                  <a:srgbClr val="000000"/>
                </a:solidFill>
                <a:latin typeface="Calibri" pitchFamily="18"/>
                <a:ea typeface="Arial Unicode MS" pitchFamily="2"/>
                <a:cs typeface="Tahoma" pitchFamily="2"/>
              </a:rPr>
              <a:t>Plunge pool</a:t>
            </a:r>
          </a:p>
          <a:p>
            <a:pPr defTabSz="449263" fontAlgn="base">
              <a:spcBef>
                <a:spcPct val="0"/>
              </a:spcBef>
              <a:spcAft>
                <a:spcPct val="0"/>
              </a:spcAft>
              <a:buClr>
                <a:srgbClr val="000000"/>
              </a:buClr>
              <a:buSzPct val="100000"/>
              <a:buFont typeface="Times New Roman" pitchFamily="16" charset="0"/>
              <a:buNone/>
              <a:defRPr/>
            </a:pPr>
            <a:r>
              <a:rPr lang="en-GB" sz="2000" dirty="0">
                <a:solidFill>
                  <a:srgbClr val="000000"/>
                </a:solidFill>
                <a:latin typeface="Calibri" pitchFamily="18"/>
                <a:ea typeface="Arial Unicode MS" pitchFamily="2"/>
                <a:cs typeface="Tahoma" pitchFamily="2"/>
              </a:rPr>
              <a:t>Erosion</a:t>
            </a:r>
          </a:p>
        </p:txBody>
      </p:sp>
    </p:spTree>
    <p:extLst>
      <p:ext uri="{BB962C8B-B14F-4D97-AF65-F5344CB8AC3E}">
        <p14:creationId xmlns:p14="http://schemas.microsoft.com/office/powerpoint/2010/main" val="235778579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F21EAD00-1375-44E5-82DC-12ED56C2FFF8}"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91491" name="Title 1"/>
          <p:cNvSpPr>
            <a:spLocks noGrp="1"/>
          </p:cNvSpPr>
          <p:nvPr>
            <p:ph type="title" idx="4294967295"/>
          </p:nvPr>
        </p:nvSpPr>
        <p:spPr/>
        <p:txBody>
          <a:bodyPr/>
          <a:lstStyle/>
          <a:p>
            <a:pPr eaLnBrk="1" hangingPunct="1">
              <a:buSzPct val="45000"/>
              <a:buFont typeface="StarSymbol"/>
              <a:buNone/>
            </a:pPr>
            <a:r>
              <a:rPr lang="en-GB" smtClean="0"/>
              <a:t>V-shape valley formation – </a:t>
            </a:r>
            <a:br>
              <a:rPr lang="en-GB" smtClean="0"/>
            </a:br>
            <a:r>
              <a:rPr lang="en-GB" sz="2200" smtClean="0"/>
              <a:t>write these out in the correct order in which a V-shape valley is formed</a:t>
            </a:r>
          </a:p>
        </p:txBody>
      </p:sp>
      <p:sp>
        <p:nvSpPr>
          <p:cNvPr id="191492" name="Content Placeholder 2"/>
          <p:cNvSpPr>
            <a:spLocks noGrp="1"/>
          </p:cNvSpPr>
          <p:nvPr>
            <p:ph type="body" idx="4294967295"/>
          </p:nvPr>
        </p:nvSpPr>
        <p:spPr/>
        <p:txBody>
          <a:bodyPr/>
          <a:lstStyle/>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This vertical erosion deepens the valley, making the sides steeper and exposed.</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As the small stream flows downhill steeply, the bedload will erode downwards and scrape away the bottom of the chanel (vertical erosion)</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Over time, weathering and gravity wear away the steep valley sides, forcing material into the stream, which it uses to cut the valley deeper.</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A small stream will naturally follow small depressions in the landscape.</a:t>
            </a:r>
          </a:p>
          <a:p>
            <a:pPr marL="0" indent="0" eaLnBrk="1" hangingPunct="1">
              <a:spcBef>
                <a:spcPts val="638"/>
              </a:spcBef>
              <a:spcAft>
                <a:spcPts val="1413"/>
              </a:spcAft>
              <a:buSzPct val="45000"/>
              <a:buFont typeface="StarSymbol"/>
              <a:buNone/>
            </a:pPr>
            <a:endParaRPr lang="en-GB" sz="2400" smtClean="0">
              <a:latin typeface="Calibri" pitchFamily="34" charset="0"/>
              <a:cs typeface="Tahoma" pitchFamily="34" charset="0"/>
            </a:endParaRPr>
          </a:p>
        </p:txBody>
      </p:sp>
    </p:spTree>
    <p:extLst>
      <p:ext uri="{BB962C8B-B14F-4D97-AF65-F5344CB8AC3E}">
        <p14:creationId xmlns:p14="http://schemas.microsoft.com/office/powerpoint/2010/main" val="20044541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3219384B-016F-4CD4-9F1F-9CF4A89DCCCE}"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92515" name="Title 1"/>
          <p:cNvSpPr>
            <a:spLocks noGrp="1"/>
          </p:cNvSpPr>
          <p:nvPr>
            <p:ph type="title" idx="4294967295"/>
          </p:nvPr>
        </p:nvSpPr>
        <p:spPr/>
        <p:txBody>
          <a:bodyPr/>
          <a:lstStyle/>
          <a:p>
            <a:pPr eaLnBrk="1" hangingPunct="1">
              <a:buSzPct val="45000"/>
              <a:buFont typeface="StarSymbol"/>
              <a:buNone/>
            </a:pPr>
            <a:r>
              <a:rPr lang="en-GB" smtClean="0"/>
              <a:t>V-shape valley formation – </a:t>
            </a:r>
            <a:br>
              <a:rPr lang="en-GB" smtClean="0"/>
            </a:br>
            <a:r>
              <a:rPr lang="en-GB" sz="2200" smtClean="0"/>
              <a:t>CORRECT ORDER</a:t>
            </a:r>
          </a:p>
        </p:txBody>
      </p:sp>
      <p:sp>
        <p:nvSpPr>
          <p:cNvPr id="192516" name="Content Placeholder 2"/>
          <p:cNvSpPr>
            <a:spLocks noGrp="1"/>
          </p:cNvSpPr>
          <p:nvPr>
            <p:ph type="body" idx="4294967295"/>
          </p:nvPr>
        </p:nvSpPr>
        <p:spPr/>
        <p:txBody>
          <a:bodyPr/>
          <a:lstStyle/>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A small stream will naturally follow small depressions in the landscape.</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As the small stream flows downhill steeply, the bedload will erode downwards and scrape away the bottom of the chanel (vertical erosion)</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This vertical erosion deepens the valley, making the sides steeper and exposed.</a:t>
            </a:r>
          </a:p>
          <a:p>
            <a:pPr marL="0" indent="0" eaLnBrk="1" hangingPunct="1">
              <a:spcBef>
                <a:spcPts val="638"/>
              </a:spcBef>
              <a:spcAft>
                <a:spcPts val="1413"/>
              </a:spcAft>
              <a:buSzPct val="45000"/>
              <a:buFont typeface="Arial" pitchFamily="34" charset="0"/>
              <a:buChar char="•"/>
            </a:pPr>
            <a:r>
              <a:rPr lang="en-GB" sz="2400" smtClean="0">
                <a:latin typeface="Calibri" pitchFamily="34" charset="0"/>
                <a:cs typeface="Tahoma" pitchFamily="34" charset="0"/>
              </a:rPr>
              <a:t>Over time, weathering and gravity wear away the steep valley sides, forcing material into the stream, which it uses to cut the valley deeper.</a:t>
            </a:r>
          </a:p>
        </p:txBody>
      </p:sp>
    </p:spTree>
    <p:extLst>
      <p:ext uri="{BB962C8B-B14F-4D97-AF65-F5344CB8AC3E}">
        <p14:creationId xmlns:p14="http://schemas.microsoft.com/office/powerpoint/2010/main" val="41525663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EFEFE"/>
            </a:gs>
            <a:gs pos="100000">
              <a:srgbClr val="CCECFF"/>
            </a:gs>
          </a:gsLst>
          <a:lin ang="13500000" scaled="1"/>
        </a:gra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777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000099"/>
                </a:solidFill>
                <a:effectLst>
                  <a:outerShdw blurRad="38100" dist="38100" dir="2700000" algn="tl">
                    <a:srgbClr val="000000"/>
                  </a:outerShdw>
                </a:effectLst>
              </a:rPr>
              <a:t>Processes of Erosion</a:t>
            </a:r>
          </a:p>
        </p:txBody>
      </p:sp>
      <p:sp>
        <p:nvSpPr>
          <p:cNvPr id="12290" name="Text Box 2"/>
          <p:cNvSpPr txBox="1">
            <a:spLocks noChangeArrowheads="1"/>
          </p:cNvSpPr>
          <p:nvPr/>
        </p:nvSpPr>
        <p:spPr bwMode="auto">
          <a:xfrm>
            <a:off x="0" y="838200"/>
            <a:ext cx="4191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500"/>
              </a:spcBef>
              <a:spcAft>
                <a:spcPct val="0"/>
              </a:spcAft>
              <a:buClr>
                <a:srgbClr val="000000"/>
              </a:buClr>
              <a:buSzPct val="100000"/>
              <a:buFont typeface="Times New Roman" pitchFamily="16" charset="0"/>
              <a:buNone/>
              <a:defRPr/>
            </a:pPr>
            <a:r>
              <a:rPr lang="en-GB" sz="4000" b="1" u="sng" smtClean="0">
                <a:solidFill>
                  <a:srgbClr val="FF0000"/>
                </a:solidFill>
                <a:effectLst>
                  <a:outerShdw blurRad="38100" dist="38100" dir="2700000" algn="tl">
                    <a:srgbClr val="000000"/>
                  </a:outerShdw>
                </a:effectLst>
              </a:rPr>
              <a:t>Corrosion</a:t>
            </a:r>
          </a:p>
        </p:txBody>
      </p:sp>
      <p:sp>
        <p:nvSpPr>
          <p:cNvPr id="12291" name="Text Box 3"/>
          <p:cNvSpPr txBox="1">
            <a:spLocks noChangeArrowheads="1"/>
          </p:cNvSpPr>
          <p:nvPr/>
        </p:nvSpPr>
        <p:spPr bwMode="auto">
          <a:xfrm>
            <a:off x="0" y="16002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River water sometimes causes some rock to slowly dissolve. (e.g. limestone dissolves in slightly acid water and is carried away in solution (as a liquid) as calcium hydrogen carbonate).</a:t>
            </a:r>
          </a:p>
        </p:txBody>
      </p:sp>
      <p:sp>
        <p:nvSpPr>
          <p:cNvPr id="12292" name="Text Box 4"/>
          <p:cNvSpPr txBox="1">
            <a:spLocks noChangeArrowheads="1"/>
          </p:cNvSpPr>
          <p:nvPr/>
        </p:nvSpPr>
        <p:spPr bwMode="auto">
          <a:xfrm>
            <a:off x="0" y="2895600"/>
            <a:ext cx="2819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500"/>
              </a:spcBef>
              <a:spcAft>
                <a:spcPct val="0"/>
              </a:spcAft>
              <a:buClr>
                <a:srgbClr val="000000"/>
              </a:buClr>
              <a:buSzPct val="100000"/>
              <a:buFont typeface="Times New Roman" pitchFamily="16" charset="0"/>
              <a:buNone/>
              <a:defRPr/>
            </a:pPr>
            <a:r>
              <a:rPr lang="en-GB" sz="4000" b="1" u="sng" smtClean="0">
                <a:solidFill>
                  <a:srgbClr val="FF0000"/>
                </a:solidFill>
                <a:effectLst>
                  <a:outerShdw blurRad="38100" dist="38100" dir="2700000" algn="tl">
                    <a:srgbClr val="000000"/>
                  </a:outerShdw>
                </a:effectLst>
              </a:rPr>
              <a:t>Attrition</a:t>
            </a:r>
          </a:p>
        </p:txBody>
      </p:sp>
      <p:sp>
        <p:nvSpPr>
          <p:cNvPr id="12293" name="Text Box 5"/>
          <p:cNvSpPr txBox="1">
            <a:spLocks noChangeArrowheads="1"/>
          </p:cNvSpPr>
          <p:nvPr/>
        </p:nvSpPr>
        <p:spPr bwMode="auto">
          <a:xfrm>
            <a:off x="0" y="3886200"/>
            <a:ext cx="8534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The pebbles and small rocks being carried by the river- the load- collide and rub against each other, breaking up into smaller and smaller pieces. The rough edges become smooth, forming smaller rounded material. Eventually the particles are reduced to sand and silt-sized particles</a:t>
            </a:r>
          </a:p>
        </p:txBody>
      </p:sp>
    </p:spTree>
    <p:extLst>
      <p:ext uri="{BB962C8B-B14F-4D97-AF65-F5344CB8AC3E}">
        <p14:creationId xmlns:p14="http://schemas.microsoft.com/office/powerpoint/2010/main" val="2542020055"/>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12290"/>
                                        </p:tgtEl>
                                        <p:attrNameLst>
                                          <p:attrName>style.visibility</p:attrName>
                                        </p:attrNameLst>
                                      </p:cBhvr>
                                      <p:to>
                                        <p:strVal val="visible"/>
                                      </p:to>
                                    </p:set>
                                    <p:animEffect transition="in" filter="wipe(right)">
                                      <p:cBhvr additive="repl">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2291"/>
                                        </p:tgtEl>
                                        <p:attrNameLst>
                                          <p:attrName>style.visibility</p:attrName>
                                        </p:attrNameLst>
                                      </p:cBhvr>
                                      <p:to>
                                        <p:strVal val="visible"/>
                                      </p:to>
                                    </p:set>
                                    <p:animEffect transition="in" filter="dissolve">
                                      <p:cBhvr additive="repl">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additive="repl">
                                        <p:cTn id="16" dur="1" fill="hold">
                                          <p:stCondLst>
                                            <p:cond delay="0"/>
                                          </p:stCondLst>
                                        </p:cTn>
                                        <p:tgtEl>
                                          <p:spTgt spid="12292"/>
                                        </p:tgtEl>
                                        <p:attrNameLst>
                                          <p:attrName>style.visibility</p:attrName>
                                        </p:attrNameLst>
                                      </p:cBhvr>
                                      <p:to>
                                        <p:strVal val="visible"/>
                                      </p:to>
                                    </p:set>
                                    <p:animEffect transition="in" filter="wipe(right)">
                                      <p:cBhvr additive="repl">
                                        <p:cTn id="17" dur="500"/>
                                        <p:tgtEl>
                                          <p:spTgt spid="12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12293"/>
                                        </p:tgtEl>
                                        <p:attrNameLst>
                                          <p:attrName>style.visibility</p:attrName>
                                        </p:attrNameLst>
                                      </p:cBhvr>
                                      <p:to>
                                        <p:strVal val="visible"/>
                                      </p:to>
                                    </p:set>
                                    <p:animEffect transition="in" filter="dissolve">
                                      <p:cBhvr additive="repl">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DC51D1F5-6991-4B24-BB05-9A01263523BE}"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93539" name="Title 1"/>
          <p:cNvSpPr>
            <a:spLocks noGrp="1"/>
          </p:cNvSpPr>
          <p:nvPr>
            <p:ph type="title" idx="4294967295"/>
          </p:nvPr>
        </p:nvSpPr>
        <p:spPr/>
        <p:txBody>
          <a:bodyPr/>
          <a:lstStyle/>
          <a:p>
            <a:pPr eaLnBrk="1" hangingPunct="1">
              <a:buSzPct val="45000"/>
              <a:buFont typeface="StarSymbol"/>
              <a:buNone/>
            </a:pPr>
            <a:r>
              <a:rPr lang="en-GB" sz="2400" smtClean="0"/>
              <a:t>Annotate a sketch of river rapids to show how it forms (use text book to help).</a:t>
            </a:r>
          </a:p>
        </p:txBody>
      </p:sp>
      <p:pic>
        <p:nvPicPr>
          <p:cNvPr id="1935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89050"/>
            <a:ext cx="7786687"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42997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82E8C3FD-5B1F-479C-A8FA-C30BABC607FA}"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94563" name="Title 1"/>
          <p:cNvSpPr>
            <a:spLocks noGrp="1"/>
          </p:cNvSpPr>
          <p:nvPr>
            <p:ph type="title" idx="4294967295"/>
          </p:nvPr>
        </p:nvSpPr>
        <p:spPr/>
        <p:txBody>
          <a:bodyPr/>
          <a:lstStyle/>
          <a:p>
            <a:pPr eaLnBrk="1" hangingPunct="1">
              <a:buSzPct val="45000"/>
              <a:buFont typeface="StarSymbol"/>
              <a:buNone/>
            </a:pPr>
            <a:r>
              <a:rPr lang="en-GB" smtClean="0"/>
              <a:t>5,4,3,2,1, upper course</a:t>
            </a:r>
          </a:p>
        </p:txBody>
      </p:sp>
      <p:sp>
        <p:nvSpPr>
          <p:cNvPr id="194564" name="Content Placeholder 2"/>
          <p:cNvSpPr>
            <a:spLocks noGrp="1"/>
          </p:cNvSpPr>
          <p:nvPr>
            <p:ph type="body" idx="4294967295"/>
          </p:nvPr>
        </p:nvSpPr>
        <p:spPr/>
        <p:txBody>
          <a:bodyPr/>
          <a:lstStyle/>
          <a:p>
            <a:pPr marL="0" indent="0" eaLnBrk="1" hangingPunct="1">
              <a:spcBef>
                <a:spcPts val="638"/>
              </a:spcBef>
              <a:spcAft>
                <a:spcPts val="1413"/>
              </a:spcAft>
              <a:buSzPct val="45000"/>
              <a:buFont typeface="Arial" pitchFamily="34" charset="0"/>
              <a:buChar char="•"/>
            </a:pPr>
            <a:r>
              <a:rPr lang="en-GB" smtClean="0">
                <a:latin typeface="Calibri" pitchFamily="34" charset="0"/>
                <a:cs typeface="Tahoma" pitchFamily="34" charset="0"/>
              </a:rPr>
              <a:t>Name 5 river upper course features</a:t>
            </a:r>
          </a:p>
          <a:p>
            <a:pPr marL="0" indent="0" eaLnBrk="1" hangingPunct="1">
              <a:spcBef>
                <a:spcPts val="638"/>
              </a:spcBef>
              <a:spcAft>
                <a:spcPts val="1413"/>
              </a:spcAft>
              <a:buSzPct val="45000"/>
              <a:buFont typeface="Arial" pitchFamily="34" charset="0"/>
              <a:buChar char="•"/>
            </a:pPr>
            <a:r>
              <a:rPr lang="en-GB" smtClean="0">
                <a:latin typeface="Calibri" pitchFamily="34" charset="0"/>
                <a:cs typeface="Tahoma" pitchFamily="34" charset="0"/>
              </a:rPr>
              <a:t>Give the names of 4 types of river erosion</a:t>
            </a:r>
          </a:p>
          <a:p>
            <a:pPr marL="0" indent="0" eaLnBrk="1" hangingPunct="1">
              <a:spcBef>
                <a:spcPts val="638"/>
              </a:spcBef>
              <a:spcAft>
                <a:spcPts val="1413"/>
              </a:spcAft>
              <a:buSzPct val="45000"/>
              <a:buFont typeface="Arial" pitchFamily="34" charset="0"/>
              <a:buChar char="•"/>
            </a:pPr>
            <a:r>
              <a:rPr lang="en-GB" smtClean="0">
                <a:latin typeface="Calibri" pitchFamily="34" charset="0"/>
                <a:cs typeface="Tahoma" pitchFamily="34" charset="0"/>
              </a:rPr>
              <a:t>Name the 3 courses of a river long profile</a:t>
            </a:r>
          </a:p>
          <a:p>
            <a:pPr marL="0" indent="0" eaLnBrk="1" hangingPunct="1">
              <a:spcBef>
                <a:spcPts val="638"/>
              </a:spcBef>
              <a:spcAft>
                <a:spcPts val="1413"/>
              </a:spcAft>
              <a:buSzPct val="45000"/>
              <a:buFont typeface="Arial" pitchFamily="34" charset="0"/>
              <a:buChar char="•"/>
            </a:pPr>
            <a:r>
              <a:rPr lang="en-GB" smtClean="0">
                <a:latin typeface="Calibri" pitchFamily="34" charset="0"/>
                <a:cs typeface="Tahoma" pitchFamily="34" charset="0"/>
              </a:rPr>
              <a:t>Give 2 names of river features you can identify on a map</a:t>
            </a:r>
          </a:p>
          <a:p>
            <a:pPr marL="0" indent="0" eaLnBrk="1" hangingPunct="1">
              <a:spcBef>
                <a:spcPts val="638"/>
              </a:spcBef>
              <a:spcAft>
                <a:spcPts val="1413"/>
              </a:spcAft>
              <a:buSzPct val="45000"/>
              <a:buFont typeface="Arial" pitchFamily="34" charset="0"/>
              <a:buChar char="•"/>
            </a:pPr>
            <a:r>
              <a:rPr lang="en-GB" smtClean="0">
                <a:latin typeface="Calibri" pitchFamily="34" charset="0"/>
                <a:cs typeface="Tahoma" pitchFamily="34" charset="0"/>
              </a:rPr>
              <a:t>Name 1 upper-course feature that you are confident in explaining to someone else.</a:t>
            </a:r>
          </a:p>
          <a:p>
            <a:pPr marL="0" indent="0" eaLnBrk="1" hangingPunct="1">
              <a:spcBef>
                <a:spcPts val="638"/>
              </a:spcBef>
              <a:spcAft>
                <a:spcPts val="1413"/>
              </a:spcAft>
              <a:buSzPct val="45000"/>
              <a:buFont typeface="StarSymbol"/>
              <a:buNone/>
            </a:pPr>
            <a:endParaRPr lang="en-GB" smtClean="0">
              <a:latin typeface="Calibri" pitchFamily="34" charset="0"/>
              <a:cs typeface="Tahoma" pitchFamily="34" charset="0"/>
            </a:endParaRPr>
          </a:p>
        </p:txBody>
      </p:sp>
    </p:spTree>
    <p:extLst>
      <p:ext uri="{BB962C8B-B14F-4D97-AF65-F5344CB8AC3E}">
        <p14:creationId xmlns:p14="http://schemas.microsoft.com/office/powerpoint/2010/main" val="32162679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
          <p:cNvSpPr>
            <a:spLocks noChangeArrowheads="1"/>
          </p:cNvSpPr>
          <p:nvPr/>
        </p:nvSpPr>
        <p:spPr bwMode="auto">
          <a:xfrm>
            <a:off x="2195513" y="3333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u="sng">
                <a:solidFill>
                  <a:srgbClr val="000066"/>
                </a:solidFill>
              </a:rPr>
              <a:t>Question</a:t>
            </a:r>
            <a:r>
              <a:rPr lang="en-GB" sz="2400">
                <a:solidFill>
                  <a:srgbClr val="000066"/>
                </a:solidFill>
              </a:rPr>
              <a:t> - Why would Palouse waterfall not be in exactly the same place in 1000 years time?</a:t>
            </a:r>
            <a:endParaRPr lang="en-GB" sz="2400">
              <a:solidFill>
                <a:srgbClr val="FFFFFF"/>
              </a:solidFill>
            </a:endParaRPr>
          </a:p>
        </p:txBody>
      </p:sp>
      <p:sp>
        <p:nvSpPr>
          <p:cNvPr id="195587" name="Rectangle 2"/>
          <p:cNvSpPr>
            <a:spLocks noChangeArrowheads="1"/>
          </p:cNvSpPr>
          <p:nvPr/>
        </p:nvSpPr>
        <p:spPr bwMode="auto">
          <a:xfrm>
            <a:off x="323850" y="27813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a:solidFill>
                  <a:srgbClr val="000066"/>
                </a:solidFill>
              </a:rPr>
              <a:t>Task 1</a:t>
            </a:r>
            <a:r>
              <a:rPr lang="en-GB" sz="2400">
                <a:solidFill>
                  <a:srgbClr val="000066"/>
                </a:solidFill>
              </a:rPr>
              <a:t> - Study the Google Map to the right. Copy the learning question into your book and click on more info to write down some locational information for Palouse Falls. (country, state, closest big city). Then find out how high the falls are in metres. </a:t>
            </a:r>
            <a:endParaRPr lang="en-GB" sz="2400">
              <a:solidFill>
                <a:srgbClr val="FFFFFF"/>
              </a:solidFill>
            </a:endParaRPr>
          </a:p>
        </p:txBody>
      </p:sp>
      <p:sp>
        <p:nvSpPr>
          <p:cNvPr id="195588" name="TextBox 3"/>
          <p:cNvSpPr txBox="1">
            <a:spLocks noChangeArrowheads="1"/>
          </p:cNvSpPr>
          <p:nvPr/>
        </p:nvSpPr>
        <p:spPr bwMode="auto">
          <a:xfrm>
            <a:off x="6011863" y="2565400"/>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a:solidFill>
                  <a:srgbClr val="FFFFFF"/>
                </a:solidFill>
                <a:hlinkClick r:id="rId2"/>
              </a:rPr>
              <a:t>map</a:t>
            </a:r>
            <a:endParaRPr lang="en-GB" sz="2400">
              <a:solidFill>
                <a:srgbClr val="FFFFFF"/>
              </a:solidFill>
            </a:endParaRPr>
          </a:p>
        </p:txBody>
      </p:sp>
    </p:spTree>
    <p:extLst>
      <p:ext uri="{BB962C8B-B14F-4D97-AF65-F5344CB8AC3E}">
        <p14:creationId xmlns:p14="http://schemas.microsoft.com/office/powerpoint/2010/main" val="211029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Box 1"/>
          <p:cNvSpPr txBox="1">
            <a:spLocks noChangeArrowheads="1"/>
          </p:cNvSpPr>
          <p:nvPr/>
        </p:nvSpPr>
        <p:spPr bwMode="auto">
          <a:xfrm>
            <a:off x="6084888" y="8366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a:solidFill>
                  <a:srgbClr val="FFFFFF"/>
                </a:solidFill>
                <a:hlinkClick r:id="rId2"/>
              </a:rPr>
              <a:t>crazy fellow</a:t>
            </a:r>
            <a:endParaRPr lang="en-GB" sz="2400">
              <a:solidFill>
                <a:srgbClr val="FFFFFF"/>
              </a:solidFill>
            </a:endParaRPr>
          </a:p>
        </p:txBody>
      </p:sp>
      <p:sp>
        <p:nvSpPr>
          <p:cNvPr id="196611" name="Rectangle 2"/>
          <p:cNvSpPr>
            <a:spLocks noChangeArrowheads="1"/>
          </p:cNvSpPr>
          <p:nvPr/>
        </p:nvSpPr>
        <p:spPr bwMode="auto">
          <a:xfrm>
            <a:off x="971550" y="10668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a:solidFill>
                  <a:srgbClr val="000066"/>
                </a:solidFill>
              </a:rPr>
              <a:t>Task 2</a:t>
            </a:r>
            <a:r>
              <a:rPr lang="en-GB" sz="2400">
                <a:solidFill>
                  <a:srgbClr val="000066"/>
                </a:solidFill>
              </a:rPr>
              <a:t> - Watch the YouTube video to the right. He's a bit of a crazy fellow.</a:t>
            </a:r>
            <a:br>
              <a:rPr lang="en-GB" sz="2400">
                <a:solidFill>
                  <a:srgbClr val="000066"/>
                </a:solidFill>
              </a:rPr>
            </a:br>
            <a:r>
              <a:rPr lang="en-GB" sz="2400">
                <a:solidFill>
                  <a:srgbClr val="000066"/>
                </a:solidFill>
              </a:rPr>
              <a:t/>
            </a:r>
            <a:br>
              <a:rPr lang="en-GB" sz="2400">
                <a:solidFill>
                  <a:srgbClr val="000066"/>
                </a:solidFill>
              </a:rPr>
            </a:br>
            <a:r>
              <a:rPr lang="en-GB" sz="2400">
                <a:solidFill>
                  <a:srgbClr val="000066"/>
                </a:solidFill>
              </a:rPr>
              <a:t>So, he went over the edge and survived. If someone else were to try and equal his record in 1000 years time, why would they have to go to a slightly different location? </a:t>
            </a:r>
            <a:br>
              <a:rPr lang="en-GB" sz="2400">
                <a:solidFill>
                  <a:srgbClr val="000066"/>
                </a:solidFill>
              </a:rPr>
            </a:br>
            <a:endParaRPr lang="en-GB" sz="2400">
              <a:solidFill>
                <a:srgbClr val="FFFFFF"/>
              </a:solidFill>
            </a:endParaRPr>
          </a:p>
        </p:txBody>
      </p:sp>
    </p:spTree>
    <p:extLst>
      <p:ext uri="{BB962C8B-B14F-4D97-AF65-F5344CB8AC3E}">
        <p14:creationId xmlns:p14="http://schemas.microsoft.com/office/powerpoint/2010/main" val="260855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Box 1"/>
          <p:cNvSpPr txBox="1">
            <a:spLocks noChangeArrowheads="1"/>
          </p:cNvSpPr>
          <p:nvPr/>
        </p:nvSpPr>
        <p:spPr bwMode="auto">
          <a:xfrm>
            <a:off x="358775" y="1658938"/>
            <a:ext cx="3671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a:solidFill>
                  <a:srgbClr val="FFFFFF"/>
                </a:solidFill>
                <a:hlinkClick r:id="rId2"/>
              </a:rPr>
              <a:t>waterfalls formation</a:t>
            </a:r>
            <a:endParaRPr lang="en-GB" sz="2400">
              <a:solidFill>
                <a:srgbClr val="FFFFFF"/>
              </a:solidFill>
            </a:endParaRPr>
          </a:p>
        </p:txBody>
      </p:sp>
      <p:sp>
        <p:nvSpPr>
          <p:cNvPr id="197635" name="Rectangle 2"/>
          <p:cNvSpPr>
            <a:spLocks noChangeArrowheads="1"/>
          </p:cNvSpPr>
          <p:nvPr/>
        </p:nvSpPr>
        <p:spPr bwMode="auto">
          <a:xfrm>
            <a:off x="323850" y="549275"/>
            <a:ext cx="46799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a:solidFill>
                  <a:srgbClr val="000066"/>
                </a:solidFill>
              </a:rPr>
              <a:t>Task 3</a:t>
            </a:r>
            <a:r>
              <a:rPr lang="en-GB" sz="2400">
                <a:solidFill>
                  <a:srgbClr val="000066"/>
                </a:solidFill>
              </a:rPr>
              <a:t> - Click on the link for a </a:t>
            </a:r>
            <a:r>
              <a:rPr lang="en-GB" sz="2400" b="1">
                <a:solidFill>
                  <a:srgbClr val="000066"/>
                </a:solidFill>
              </a:rPr>
              <a:t>visual illustration.</a:t>
            </a:r>
            <a:r>
              <a:rPr lang="en-GB" sz="2400">
                <a:solidFill>
                  <a:srgbClr val="000066"/>
                </a:solidFill>
              </a:rPr>
              <a:t/>
            </a:r>
            <a:br>
              <a:rPr lang="en-GB" sz="2400">
                <a:solidFill>
                  <a:srgbClr val="000066"/>
                </a:solidFill>
              </a:rPr>
            </a:b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endParaRPr lang="en-GB" sz="2400">
              <a:solidFill>
                <a:srgbClr val="000066"/>
              </a:solidFill>
            </a:endParaRPr>
          </a:p>
          <a:p>
            <a:pPr defTabSz="449263" fontAlgn="base">
              <a:spcBef>
                <a:spcPct val="0"/>
              </a:spcBef>
              <a:spcAft>
                <a:spcPct val="0"/>
              </a:spcAft>
              <a:buClr>
                <a:srgbClr val="000000"/>
              </a:buClr>
              <a:buSzPct val="100000"/>
              <a:buFont typeface="Times New Roman" pitchFamily="18" charset="0"/>
              <a:buNone/>
            </a:pPr>
            <a:r>
              <a:rPr lang="en-GB" sz="2400">
                <a:solidFill>
                  <a:srgbClr val="000066"/>
                </a:solidFill>
              </a:rPr>
              <a:t/>
            </a:r>
            <a:br>
              <a:rPr lang="en-GB" sz="2400">
                <a:solidFill>
                  <a:srgbClr val="000066"/>
                </a:solidFill>
              </a:rPr>
            </a:br>
            <a:r>
              <a:rPr lang="en-GB" sz="2400" b="1">
                <a:solidFill>
                  <a:srgbClr val="000066"/>
                </a:solidFill>
              </a:rPr>
              <a:t>Task 4</a:t>
            </a:r>
            <a:r>
              <a:rPr lang="en-GB" sz="2400">
                <a:solidFill>
                  <a:srgbClr val="000066"/>
                </a:solidFill>
              </a:rPr>
              <a:t> - Produce a three sequence </a:t>
            </a:r>
            <a:r>
              <a:rPr lang="en-GB" sz="2400" b="1">
                <a:solidFill>
                  <a:srgbClr val="000066"/>
                </a:solidFill>
                <a:hlinkClick r:id="rId3" action="ppaction://hlinkfile"/>
              </a:rPr>
              <a:t>cartoon strip</a:t>
            </a:r>
            <a:r>
              <a:rPr lang="en-GB" sz="2400">
                <a:solidFill>
                  <a:srgbClr val="000066"/>
                </a:solidFill>
              </a:rPr>
              <a:t> to show the formation of waterfalls using Palouse as your example. Each cartoon strip must be fully annotated and include a scale (height in metres).</a:t>
            </a:r>
            <a:br>
              <a:rPr lang="en-GB" sz="2400">
                <a:solidFill>
                  <a:srgbClr val="000066"/>
                </a:solidFill>
              </a:rPr>
            </a:br>
            <a:endParaRPr lang="en-GB" sz="2400">
              <a:solidFill>
                <a:srgbClr val="FFFFFF"/>
              </a:solidFill>
            </a:endParaRPr>
          </a:p>
        </p:txBody>
      </p:sp>
    </p:spTree>
    <p:extLst>
      <p:ext uri="{BB962C8B-B14F-4D97-AF65-F5344CB8AC3E}">
        <p14:creationId xmlns:p14="http://schemas.microsoft.com/office/powerpoint/2010/main" val="130817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85825" y="1981200"/>
          <a:ext cx="7370764" cy="4113213"/>
        </p:xfrm>
        <a:graphic>
          <a:graphicData uri="http://schemas.openxmlformats.org/drawingml/2006/table">
            <a:tbl>
              <a:tblPr firstRow="1" firstCol="1" bandRow="1"/>
              <a:tblGrid>
                <a:gridCol w="2456574"/>
                <a:gridCol w="2457095"/>
                <a:gridCol w="2457095"/>
              </a:tblGrid>
              <a:tr h="2991428">
                <a:tc>
                  <a:txBody>
                    <a:bodyPr/>
                    <a:lstStyle/>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l">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785">
                <a:tc>
                  <a:txBody>
                    <a:bodyPr/>
                    <a:lstStyle/>
                    <a:p>
                      <a:pPr algn="l">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l">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p>
                      <a:pPr algn="l">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100">
                          <a:effectLst/>
                          <a:latin typeface="Calibri"/>
                          <a:ea typeface="Calibri"/>
                          <a:cs typeface="Times New Roman"/>
                        </a:rPr>
                        <a:t> </a:t>
                      </a:r>
                      <a:endParaRPr lang="en-GB" sz="90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effectLst/>
                          <a:latin typeface="Calibri"/>
                          <a:ea typeface="Calibri"/>
                          <a:cs typeface="Times New Roman"/>
                        </a:rPr>
                        <a:t> </a:t>
                      </a:r>
                      <a:endParaRPr lang="en-GB" sz="900" dirty="0">
                        <a:effectLst/>
                        <a:latin typeface="Calibri"/>
                        <a:ea typeface="Calibri"/>
                        <a:cs typeface="Times New Roman"/>
                      </a:endParaRPr>
                    </a:p>
                  </a:txBody>
                  <a:tcPr marL="56281" marR="56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867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476250"/>
            <a:ext cx="8891588" cy="5889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29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p:cNvSpPr>
            <a:spLocks noChangeArrowheads="1"/>
          </p:cNvSpPr>
          <p:nvPr/>
        </p:nvSpPr>
        <p:spPr bwMode="auto">
          <a:xfrm>
            <a:off x="971550" y="1700213"/>
            <a:ext cx="6696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a:solidFill>
                  <a:srgbClr val="000066"/>
                </a:solidFill>
              </a:rPr>
              <a:t>Task 5</a:t>
            </a:r>
            <a:r>
              <a:rPr lang="en-GB" sz="2400">
                <a:solidFill>
                  <a:srgbClr val="000066"/>
                </a:solidFill>
              </a:rPr>
              <a:t/>
            </a:r>
            <a:br>
              <a:rPr lang="en-GB" sz="2400">
                <a:solidFill>
                  <a:srgbClr val="000066"/>
                </a:solidFill>
              </a:rPr>
            </a:br>
            <a:r>
              <a:rPr lang="en-GB" sz="2400">
                <a:solidFill>
                  <a:srgbClr val="000066"/>
                </a:solidFill>
              </a:rPr>
              <a:t>i. What are the key ingredients for a waterfall to form?</a:t>
            </a:r>
          </a:p>
          <a:p>
            <a:pPr defTabSz="449263" fontAlgn="base">
              <a:spcBef>
                <a:spcPct val="0"/>
              </a:spcBef>
              <a:spcAft>
                <a:spcPct val="0"/>
              </a:spcAft>
              <a:buClr>
                <a:srgbClr val="000000"/>
              </a:buClr>
              <a:buSzPct val="100000"/>
              <a:buFont typeface="Times New Roman" pitchFamily="18" charset="0"/>
              <a:buNone/>
            </a:pPr>
            <a:r>
              <a:rPr lang="en-GB" sz="2400">
                <a:solidFill>
                  <a:srgbClr val="000066"/>
                </a:solidFill>
              </a:rPr>
              <a:t/>
            </a:r>
            <a:br>
              <a:rPr lang="en-GB" sz="2400">
                <a:solidFill>
                  <a:srgbClr val="000066"/>
                </a:solidFill>
              </a:rPr>
            </a:br>
            <a:r>
              <a:rPr lang="en-GB" sz="2400">
                <a:solidFill>
                  <a:srgbClr val="000066"/>
                </a:solidFill>
              </a:rPr>
              <a:t>ii. Is a waterfall an erosional or depositional feature?</a:t>
            </a:r>
          </a:p>
          <a:p>
            <a:pPr defTabSz="449263" fontAlgn="base">
              <a:spcBef>
                <a:spcPct val="0"/>
              </a:spcBef>
              <a:spcAft>
                <a:spcPct val="0"/>
              </a:spcAft>
              <a:buClr>
                <a:srgbClr val="000000"/>
              </a:buClr>
              <a:buSzPct val="100000"/>
              <a:buFont typeface="Times New Roman" pitchFamily="18" charset="0"/>
              <a:buNone/>
            </a:pPr>
            <a:r>
              <a:rPr lang="en-GB" sz="2400">
                <a:solidFill>
                  <a:srgbClr val="000066"/>
                </a:solidFill>
              </a:rPr>
              <a:t/>
            </a:r>
            <a:br>
              <a:rPr lang="en-GB" sz="2400">
                <a:solidFill>
                  <a:srgbClr val="000066"/>
                </a:solidFill>
              </a:rPr>
            </a:br>
            <a:r>
              <a:rPr lang="en-GB" sz="2400">
                <a:solidFill>
                  <a:srgbClr val="000066"/>
                </a:solidFill>
              </a:rPr>
              <a:t>iii. Why is the plunge pool such a dangerous area? </a:t>
            </a:r>
            <a:br>
              <a:rPr lang="en-GB" sz="2400">
                <a:solidFill>
                  <a:srgbClr val="000066"/>
                </a:solidFill>
              </a:rPr>
            </a:br>
            <a:endParaRPr lang="en-GB" sz="2400">
              <a:solidFill>
                <a:srgbClr val="FFFFFF"/>
              </a:solidFill>
            </a:endParaRPr>
          </a:p>
        </p:txBody>
      </p:sp>
    </p:spTree>
    <p:extLst>
      <p:ext uri="{BB962C8B-B14F-4D97-AF65-F5344CB8AC3E}">
        <p14:creationId xmlns:p14="http://schemas.microsoft.com/office/powerpoint/2010/main" val="366337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0038"/>
            <a:ext cx="4314825" cy="6029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707" name="Rectangle 1"/>
          <p:cNvSpPr>
            <a:spLocks noChangeArrowheads="1"/>
          </p:cNvSpPr>
          <p:nvPr/>
        </p:nvSpPr>
        <p:spPr bwMode="auto">
          <a:xfrm>
            <a:off x="0" y="106045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GB" sz="2400" b="1">
                <a:solidFill>
                  <a:srgbClr val="000066"/>
                </a:solidFill>
              </a:rPr>
              <a:t>End Task - Wikipedia 3012</a:t>
            </a:r>
            <a:r>
              <a:rPr lang="en-GB" sz="2400">
                <a:solidFill>
                  <a:srgbClr val="000066"/>
                </a:solidFill>
              </a:rPr>
              <a:t/>
            </a:r>
            <a:br>
              <a:rPr lang="en-GB" sz="2400">
                <a:solidFill>
                  <a:srgbClr val="000066"/>
                </a:solidFill>
              </a:rPr>
            </a:br>
            <a:r>
              <a:rPr lang="en-GB" sz="2400">
                <a:solidFill>
                  <a:srgbClr val="000066"/>
                </a:solidFill>
              </a:rPr>
              <a:t>You have to write the entry for the Pelouse Falls in the year 3012. You can use </a:t>
            </a:r>
            <a:r>
              <a:rPr lang="en-GB" sz="2400" b="1">
                <a:solidFill>
                  <a:srgbClr val="000066"/>
                </a:solidFill>
                <a:hlinkClick r:id="rId3" action="ppaction://hlinkfile"/>
              </a:rPr>
              <a:t>this Wikipedia template</a:t>
            </a:r>
            <a:r>
              <a:rPr lang="en-GB" sz="2400">
                <a:solidFill>
                  <a:srgbClr val="000066"/>
                </a:solidFill>
              </a:rPr>
              <a:t>. </a:t>
            </a:r>
            <a:br>
              <a:rPr lang="en-GB" sz="2400">
                <a:solidFill>
                  <a:srgbClr val="000066"/>
                </a:solidFill>
              </a:rPr>
            </a:br>
            <a:r>
              <a:rPr lang="en-GB" sz="2400">
                <a:solidFill>
                  <a:srgbClr val="000066"/>
                </a:solidFill>
              </a:rPr>
              <a:t/>
            </a:r>
            <a:br>
              <a:rPr lang="en-GB" sz="2400">
                <a:solidFill>
                  <a:srgbClr val="000066"/>
                </a:solidFill>
              </a:rPr>
            </a:br>
            <a:r>
              <a:rPr lang="en-GB" sz="2400">
                <a:solidFill>
                  <a:srgbClr val="000066"/>
                </a:solidFill>
              </a:rPr>
              <a:t>In less than 300 words, write about where and why Tyler Bradt broke the world record in a place that no longer exists. You must use all the annotations from your cartoon section in task 4. </a:t>
            </a:r>
            <a:br>
              <a:rPr lang="en-GB" sz="2400">
                <a:solidFill>
                  <a:srgbClr val="000066"/>
                </a:solidFill>
              </a:rPr>
            </a:br>
            <a:endParaRPr lang="en-GB" sz="2400">
              <a:solidFill>
                <a:srgbClr val="FFFFFF"/>
              </a:solidFill>
            </a:endParaRPr>
          </a:p>
        </p:txBody>
      </p:sp>
    </p:spTree>
    <p:extLst>
      <p:ext uri="{BB962C8B-B14F-4D97-AF65-F5344CB8AC3E}">
        <p14:creationId xmlns:p14="http://schemas.microsoft.com/office/powerpoint/2010/main" val="373872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58C6E762-61DA-4F0A-9600-ED0151A7C737}"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76131" name="Content Placeholder 2"/>
          <p:cNvSpPr>
            <a:spLocks noGrp="1"/>
          </p:cNvSpPr>
          <p:nvPr>
            <p:ph type="body" idx="4294967295"/>
          </p:nvPr>
        </p:nvSpPr>
        <p:spPr>
          <a:xfrm>
            <a:off x="428625" y="2143125"/>
            <a:ext cx="8229600" cy="4311650"/>
          </a:xfrm>
        </p:spPr>
        <p:txBody>
          <a:bodyPr/>
          <a:lstStyle/>
          <a:p>
            <a:pPr marL="0" indent="0" eaLnBrk="1" hangingPunct="1">
              <a:spcBef>
                <a:spcPts val="638"/>
              </a:spcBef>
              <a:spcAft>
                <a:spcPts val="1413"/>
              </a:spcAft>
              <a:buSzPct val="45000"/>
              <a:buFont typeface="Arial" pitchFamily="34" charset="0"/>
              <a:buChar char="•"/>
            </a:pPr>
            <a:r>
              <a:rPr lang="en-GB" smtClean="0">
                <a:latin typeface="AR ESSENCE"/>
                <a:cs typeface="Tahoma" pitchFamily="34" charset="0"/>
              </a:rPr>
              <a:t>Recognise upper course features from maps and photographs</a:t>
            </a:r>
          </a:p>
          <a:p>
            <a:pPr marL="0" indent="0" eaLnBrk="1" hangingPunct="1">
              <a:spcBef>
                <a:spcPts val="638"/>
              </a:spcBef>
              <a:spcAft>
                <a:spcPts val="1413"/>
              </a:spcAft>
              <a:buSzPct val="45000"/>
              <a:buFont typeface="Arial" pitchFamily="34" charset="0"/>
              <a:buChar char="•"/>
            </a:pPr>
            <a:r>
              <a:rPr lang="en-GB" smtClean="0">
                <a:latin typeface="AR ESSENCE"/>
                <a:cs typeface="Tahoma" pitchFamily="34" charset="0"/>
              </a:rPr>
              <a:t>To be able to explain how features such as V-shaped valleys and waterfalls are formed.</a:t>
            </a:r>
          </a:p>
          <a:p>
            <a:pPr marL="0" indent="0" eaLnBrk="1" hangingPunct="1">
              <a:spcBef>
                <a:spcPts val="638"/>
              </a:spcBef>
              <a:spcAft>
                <a:spcPts val="1413"/>
              </a:spcAft>
              <a:buSzPct val="45000"/>
              <a:buFont typeface="Arial" pitchFamily="34" charset="0"/>
              <a:buChar char="•"/>
            </a:pPr>
            <a:r>
              <a:rPr lang="en-GB" smtClean="0">
                <a:latin typeface="AR ESSENCE"/>
                <a:cs typeface="Tahoma" pitchFamily="34" charset="0"/>
              </a:rPr>
              <a:t>To understand how the processes of erosion and weathering form these features.</a:t>
            </a:r>
          </a:p>
        </p:txBody>
      </p:sp>
      <p:sp>
        <p:nvSpPr>
          <p:cNvPr id="176132" name="Title 1"/>
          <p:cNvSpPr>
            <a:spLocks noGrp="1"/>
          </p:cNvSpPr>
          <p:nvPr>
            <p:ph type="title" idx="4294967295"/>
          </p:nvPr>
        </p:nvSpPr>
        <p:spPr>
          <a:xfrm>
            <a:off x="457200" y="274638"/>
            <a:ext cx="8229600" cy="1725612"/>
          </a:xfrm>
        </p:spPr>
        <p:txBody>
          <a:bodyPr/>
          <a:lstStyle/>
          <a:p>
            <a:pPr eaLnBrk="1" hangingPunct="1">
              <a:buSzPct val="45000"/>
              <a:buFont typeface="StarSymbol"/>
              <a:buNone/>
            </a:pPr>
            <a:r>
              <a:rPr lang="en-GB" sz="2800" u="sng" smtClean="0">
                <a:latin typeface="AR ESSENCE"/>
              </a:rPr>
              <a:t>Upper Course of a River : Features and how they are formed</a:t>
            </a:r>
            <a:r>
              <a:rPr lang="en-GB" sz="2800" smtClean="0">
                <a:latin typeface="AR ESSENCE"/>
              </a:rPr>
              <a:t/>
            </a:r>
            <a:br>
              <a:rPr lang="en-GB" sz="2800" smtClean="0">
                <a:latin typeface="AR ESSENCE"/>
              </a:rPr>
            </a:br>
            <a:r>
              <a:rPr lang="en-GB" sz="2800" smtClean="0">
                <a:latin typeface="AR ESSENCE"/>
              </a:rPr>
              <a:t>Learning objectives:</a:t>
            </a:r>
          </a:p>
        </p:txBody>
      </p:sp>
    </p:spTree>
    <p:extLst>
      <p:ext uri="{BB962C8B-B14F-4D97-AF65-F5344CB8AC3E}">
        <p14:creationId xmlns:p14="http://schemas.microsoft.com/office/powerpoint/2010/main" val="34631490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27F3AD66-BE17-4D5C-AB27-D39BE42EFBBC}"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177155" name="Title 1"/>
          <p:cNvSpPr>
            <a:spLocks noGrp="1"/>
          </p:cNvSpPr>
          <p:nvPr>
            <p:ph type="title" idx="4294967295"/>
          </p:nvPr>
        </p:nvSpPr>
        <p:spPr>
          <a:xfrm>
            <a:off x="500063" y="0"/>
            <a:ext cx="8229600" cy="1143000"/>
          </a:xfrm>
        </p:spPr>
        <p:txBody>
          <a:bodyPr/>
          <a:lstStyle/>
          <a:p>
            <a:pPr eaLnBrk="1" hangingPunct="1">
              <a:buSzPct val="45000"/>
              <a:buFont typeface="StarSymbol"/>
              <a:buNone/>
            </a:pPr>
            <a:r>
              <a:rPr lang="en-GB" sz="3600" smtClean="0"/>
              <a:t>On your map can you label? (</a:t>
            </a:r>
            <a:r>
              <a:rPr lang="en-GB" sz="3600" i="1" smtClean="0"/>
              <a:t>tributary, V-shape valley, confluence, source</a:t>
            </a:r>
            <a:r>
              <a:rPr lang="en-GB" sz="3600" smtClean="0"/>
              <a:t>)</a:t>
            </a:r>
          </a:p>
        </p:txBody>
      </p:sp>
      <p:pic>
        <p:nvPicPr>
          <p:cNvPr id="1771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357313"/>
            <a:ext cx="592931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0800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06888317-48E7-412E-BAC8-399229FD7963}"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pic>
        <p:nvPicPr>
          <p:cNvPr id="1781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357313"/>
            <a:ext cx="592931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itle 3"/>
          <p:cNvSpPr>
            <a:spLocks noGrp="1"/>
          </p:cNvSpPr>
          <p:nvPr>
            <p:ph type="title" idx="4294967295"/>
          </p:nvPr>
        </p:nvSpPr>
        <p:spPr>
          <a:xfrm>
            <a:off x="4714875" y="642938"/>
            <a:ext cx="1857375" cy="785812"/>
          </a:xfrm>
        </p:spPr>
        <p:txBody>
          <a:bodyPr/>
          <a:lstStyle/>
          <a:p>
            <a:pPr eaLnBrk="1" hangingPunct="1">
              <a:buSzPct val="45000"/>
              <a:buFont typeface="StarSymbol"/>
              <a:buNone/>
            </a:pPr>
            <a:r>
              <a:rPr lang="en-GB" sz="2400" smtClean="0"/>
              <a:t>Source</a:t>
            </a:r>
          </a:p>
        </p:txBody>
      </p:sp>
      <p:sp>
        <p:nvSpPr>
          <p:cNvPr id="4" name="Oval 4"/>
          <p:cNvSpPr/>
          <p:nvPr/>
        </p:nvSpPr>
        <p:spPr>
          <a:xfrm>
            <a:off x="4572000" y="1214438"/>
            <a:ext cx="2143125" cy="164306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53735">
              <a:alpha val="51000"/>
            </a:srgbClr>
          </a:solidFill>
          <a:ln w="25560">
            <a:solidFill>
              <a:srgbClr val="3A5F8B"/>
            </a:solidFill>
            <a:prstDash val="solid"/>
          </a:ln>
        </p:spPr>
        <p:txBody>
          <a:bodyPr lIns="90000" tIns="45000" rIns="90000" bIns="45000" compatLnSpc="0"/>
          <a:lstStyle/>
          <a:p>
            <a:pPr defTabSz="449263" fontAlgn="base" hangingPunct="0">
              <a:spcBef>
                <a:spcPct val="0"/>
              </a:spcBef>
              <a:spcAft>
                <a:spcPct val="0"/>
              </a:spcAft>
              <a:buClr>
                <a:srgbClr val="000000"/>
              </a:buClr>
              <a:buSzPct val="100000"/>
              <a:buFont typeface="Times New Roman" pitchFamily="16" charset="0"/>
              <a:buNone/>
              <a:defRPr/>
            </a:pPr>
            <a:endParaRPr lang="en-GB" sz="2400">
              <a:solidFill>
                <a:srgbClr val="FFFFFF"/>
              </a:solidFill>
              <a:ea typeface="Arial Unicode MS" pitchFamily="2"/>
              <a:cs typeface="Tahoma" pitchFamily="2"/>
            </a:endParaRPr>
          </a:p>
        </p:txBody>
      </p:sp>
      <p:cxnSp>
        <p:nvCxnSpPr>
          <p:cNvPr id="178182" name="Straight Arrow Connector 6"/>
          <p:cNvCxnSpPr>
            <a:cxnSpLocks noChangeShapeType="1"/>
          </p:cNvCxnSpPr>
          <p:nvPr/>
        </p:nvCxnSpPr>
        <p:spPr bwMode="auto">
          <a:xfrm>
            <a:off x="3143250" y="857250"/>
            <a:ext cx="1214438" cy="2000250"/>
          </a:xfrm>
          <a:prstGeom prst="bentConnector3">
            <a:avLst>
              <a:gd name="adj1" fmla="val 50000"/>
            </a:avLst>
          </a:prstGeom>
          <a:noFill/>
          <a:ln w="28440">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6" name="TextBox 8"/>
          <p:cNvSpPr/>
          <p:nvPr/>
        </p:nvSpPr>
        <p:spPr>
          <a:xfrm>
            <a:off x="2286000" y="428625"/>
            <a:ext cx="2357438" cy="4619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sz="2400">
                <a:solidFill>
                  <a:srgbClr val="000000"/>
                </a:solidFill>
                <a:latin typeface="Calibri" pitchFamily="18"/>
                <a:ea typeface="Arial Unicode MS" pitchFamily="2"/>
                <a:cs typeface="Tahoma" pitchFamily="2"/>
              </a:rPr>
              <a:t>Confluence</a:t>
            </a:r>
          </a:p>
        </p:txBody>
      </p:sp>
      <p:sp>
        <p:nvSpPr>
          <p:cNvPr id="7" name="TextBox 9"/>
          <p:cNvSpPr/>
          <p:nvPr/>
        </p:nvSpPr>
        <p:spPr>
          <a:xfrm>
            <a:off x="7500938" y="1928813"/>
            <a:ext cx="1643062" cy="4619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sz="2400">
                <a:solidFill>
                  <a:srgbClr val="000000"/>
                </a:solidFill>
                <a:latin typeface="Calibri" pitchFamily="18"/>
                <a:ea typeface="Arial Unicode MS" pitchFamily="2"/>
                <a:cs typeface="Tahoma" pitchFamily="2"/>
              </a:rPr>
              <a:t>Tributary</a:t>
            </a:r>
          </a:p>
        </p:txBody>
      </p:sp>
      <p:cxnSp>
        <p:nvCxnSpPr>
          <p:cNvPr id="178185" name="Straight Arrow Connector 10"/>
          <p:cNvCxnSpPr>
            <a:cxnSpLocks noChangeShapeType="1"/>
          </p:cNvCxnSpPr>
          <p:nvPr/>
        </p:nvCxnSpPr>
        <p:spPr bwMode="auto">
          <a:xfrm flipH="1">
            <a:off x="7000875" y="2500313"/>
            <a:ext cx="1143000" cy="142875"/>
          </a:xfrm>
          <a:prstGeom prst="bentConnector3">
            <a:avLst>
              <a:gd name="adj1" fmla="val 50000"/>
            </a:avLst>
          </a:prstGeom>
          <a:noFill/>
          <a:ln w="28440">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9" name="Straight Connector 14"/>
          <p:cNvSpPr/>
          <p:nvPr/>
        </p:nvSpPr>
        <p:spPr>
          <a:xfrm>
            <a:off x="3071813" y="3571875"/>
            <a:ext cx="71437" cy="857250"/>
          </a:xfrm>
          <a:prstGeom prst="line">
            <a:avLst/>
          </a:prstGeom>
          <a:noFill/>
          <a:ln w="25560">
            <a:solidFill>
              <a:srgbClr val="000000"/>
            </a:solidFill>
            <a:custDash>
              <a:ds d="400000" sp="100000"/>
            </a:custDash>
          </a:ln>
        </p:spPr>
        <p:txBody>
          <a:bodyPr lIns="90000" tIns="45000" rIns="90000" bIns="45000" anchor="ctr" anchorCtr="1" compatLnSpc="0"/>
          <a:lstStyle/>
          <a:p>
            <a:pPr defTabSz="449263" fontAlgn="base" hangingPunct="0">
              <a:buClr>
                <a:srgbClr val="000000"/>
              </a:buClr>
              <a:buSzPct val="100000"/>
              <a:buFont typeface="Times New Roman" pitchFamily="16" charset="0"/>
              <a:buNone/>
              <a:defRPr/>
            </a:pPr>
            <a:endParaRPr lang="en-GB">
              <a:solidFill>
                <a:srgbClr val="FFFFFF"/>
              </a:solidFill>
              <a:latin typeface="Arial" pitchFamily="18"/>
              <a:cs typeface="Tahoma" pitchFamily="2"/>
            </a:endParaRPr>
          </a:p>
        </p:txBody>
      </p:sp>
      <p:sp>
        <p:nvSpPr>
          <p:cNvPr id="10" name="Straight Connector 15"/>
          <p:cNvSpPr/>
          <p:nvPr/>
        </p:nvSpPr>
        <p:spPr>
          <a:xfrm>
            <a:off x="3786188" y="2786063"/>
            <a:ext cx="357187" cy="642937"/>
          </a:xfrm>
          <a:prstGeom prst="line">
            <a:avLst/>
          </a:prstGeom>
          <a:noFill/>
          <a:ln w="25560">
            <a:solidFill>
              <a:srgbClr val="000000"/>
            </a:solidFill>
            <a:custDash>
              <a:ds d="400000" sp="100000"/>
            </a:custDash>
          </a:ln>
        </p:spPr>
        <p:txBody>
          <a:bodyPr lIns="90000" tIns="45000" rIns="90000" bIns="45000" anchor="ctr" anchorCtr="1" compatLnSpc="0"/>
          <a:lstStyle/>
          <a:p>
            <a:pPr defTabSz="449263" fontAlgn="base" hangingPunct="0">
              <a:buClr>
                <a:srgbClr val="000000"/>
              </a:buClr>
              <a:buSzPct val="100000"/>
              <a:buFont typeface="Times New Roman" pitchFamily="16" charset="0"/>
              <a:buNone/>
              <a:defRPr/>
            </a:pPr>
            <a:endParaRPr lang="en-GB">
              <a:solidFill>
                <a:srgbClr val="FFFFFF"/>
              </a:solidFill>
              <a:latin typeface="Arial" pitchFamily="18"/>
              <a:cs typeface="Tahoma" pitchFamily="2"/>
            </a:endParaRPr>
          </a:p>
        </p:txBody>
      </p:sp>
      <p:sp>
        <p:nvSpPr>
          <p:cNvPr id="11" name="Straight Connector 19"/>
          <p:cNvSpPr/>
          <p:nvPr/>
        </p:nvSpPr>
        <p:spPr>
          <a:xfrm flipH="1" flipV="1">
            <a:off x="3429000" y="3571875"/>
            <a:ext cx="571500" cy="142875"/>
          </a:xfrm>
          <a:prstGeom prst="line">
            <a:avLst/>
          </a:prstGeom>
          <a:noFill/>
          <a:ln w="25560">
            <a:solidFill>
              <a:srgbClr val="000000"/>
            </a:solidFill>
            <a:custDash>
              <a:ds d="400000" sp="100000"/>
            </a:custDash>
          </a:ln>
        </p:spPr>
        <p:txBody>
          <a:bodyPr lIns="90000" tIns="45000" rIns="90000" bIns="45000" anchor="ctr" anchorCtr="1" compatLnSpc="0"/>
          <a:lstStyle/>
          <a:p>
            <a:pPr defTabSz="449263" fontAlgn="base" hangingPunct="0">
              <a:buClr>
                <a:srgbClr val="000000"/>
              </a:buClr>
              <a:buSzPct val="100000"/>
              <a:buFont typeface="Times New Roman" pitchFamily="16" charset="0"/>
              <a:buNone/>
              <a:defRPr/>
            </a:pPr>
            <a:endParaRPr lang="en-GB">
              <a:solidFill>
                <a:srgbClr val="FFFFFF"/>
              </a:solidFill>
              <a:latin typeface="Arial" pitchFamily="18"/>
              <a:cs typeface="Tahoma" pitchFamily="2"/>
            </a:endParaRPr>
          </a:p>
        </p:txBody>
      </p:sp>
      <p:sp>
        <p:nvSpPr>
          <p:cNvPr id="12" name="Straight Connector 21"/>
          <p:cNvSpPr/>
          <p:nvPr/>
        </p:nvSpPr>
        <p:spPr>
          <a:xfrm>
            <a:off x="5429250" y="5572125"/>
            <a:ext cx="714375" cy="214313"/>
          </a:xfrm>
          <a:prstGeom prst="line">
            <a:avLst/>
          </a:prstGeom>
          <a:noFill/>
          <a:ln w="25560">
            <a:solidFill>
              <a:srgbClr val="000000"/>
            </a:solidFill>
            <a:custDash>
              <a:ds d="400000" sp="100000"/>
            </a:custDash>
          </a:ln>
        </p:spPr>
        <p:txBody>
          <a:bodyPr lIns="90000" tIns="45000" rIns="90000" bIns="45000" anchor="ctr" anchorCtr="1" compatLnSpc="0"/>
          <a:lstStyle/>
          <a:p>
            <a:pPr defTabSz="449263" fontAlgn="base" hangingPunct="0">
              <a:buClr>
                <a:srgbClr val="000000"/>
              </a:buClr>
              <a:buSzPct val="100000"/>
              <a:buFont typeface="Times New Roman" pitchFamily="16" charset="0"/>
              <a:buNone/>
              <a:defRPr/>
            </a:pPr>
            <a:endParaRPr lang="en-GB">
              <a:solidFill>
                <a:srgbClr val="FFFFFF"/>
              </a:solidFill>
              <a:latin typeface="Arial" pitchFamily="18"/>
              <a:cs typeface="Tahoma" pitchFamily="2"/>
            </a:endParaRPr>
          </a:p>
        </p:txBody>
      </p:sp>
      <p:sp>
        <p:nvSpPr>
          <p:cNvPr id="13" name="TextBox 27"/>
          <p:cNvSpPr/>
          <p:nvPr/>
        </p:nvSpPr>
        <p:spPr>
          <a:xfrm>
            <a:off x="285750" y="1357313"/>
            <a:ext cx="1143000" cy="12001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sz="2400">
                <a:solidFill>
                  <a:srgbClr val="000000"/>
                </a:solidFill>
                <a:latin typeface="Calibri" pitchFamily="18"/>
                <a:ea typeface="Arial Unicode MS" pitchFamily="2"/>
                <a:cs typeface="Tahoma" pitchFamily="2"/>
              </a:rPr>
              <a:t>V-shape</a:t>
            </a:r>
          </a:p>
          <a:p>
            <a:pPr defTabSz="449263" fontAlgn="base">
              <a:spcBef>
                <a:spcPct val="0"/>
              </a:spcBef>
              <a:spcAft>
                <a:spcPct val="0"/>
              </a:spcAft>
              <a:buClr>
                <a:srgbClr val="000000"/>
              </a:buClr>
              <a:buSzPct val="100000"/>
              <a:buFont typeface="Times New Roman" pitchFamily="16" charset="0"/>
              <a:buNone/>
              <a:defRPr/>
            </a:pPr>
            <a:r>
              <a:rPr lang="en-GB" sz="2400">
                <a:solidFill>
                  <a:srgbClr val="000000"/>
                </a:solidFill>
                <a:latin typeface="Calibri" pitchFamily="18"/>
                <a:ea typeface="Arial Unicode MS" pitchFamily="2"/>
                <a:cs typeface="Tahoma" pitchFamily="2"/>
              </a:rPr>
              <a:t>Valleys</a:t>
            </a:r>
          </a:p>
        </p:txBody>
      </p:sp>
      <p:cxnSp>
        <p:nvCxnSpPr>
          <p:cNvPr id="178191" name="Straight Arrow Connector 28"/>
          <p:cNvCxnSpPr>
            <a:cxnSpLocks noChangeShapeType="1"/>
          </p:cNvCxnSpPr>
          <p:nvPr/>
        </p:nvCxnSpPr>
        <p:spPr bwMode="auto">
          <a:xfrm>
            <a:off x="785813" y="2786063"/>
            <a:ext cx="2286000" cy="1143000"/>
          </a:xfrm>
          <a:prstGeom prst="bentConnector3">
            <a:avLst>
              <a:gd name="adj1" fmla="val 50000"/>
            </a:avLst>
          </a:prstGeom>
          <a:noFill/>
          <a:ln w="28440">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78192" name="Straight Arrow Connector 30"/>
          <p:cNvCxnSpPr>
            <a:cxnSpLocks noChangeShapeType="1"/>
          </p:cNvCxnSpPr>
          <p:nvPr/>
        </p:nvCxnSpPr>
        <p:spPr bwMode="auto">
          <a:xfrm>
            <a:off x="1143000" y="1500188"/>
            <a:ext cx="2714625" cy="1500187"/>
          </a:xfrm>
          <a:prstGeom prst="bentConnector3">
            <a:avLst>
              <a:gd name="adj1" fmla="val 50000"/>
            </a:avLst>
          </a:prstGeom>
          <a:noFill/>
          <a:ln w="28440">
            <a:solidFill>
              <a:srgbClr val="000000"/>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157592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D653B252-7649-4F2C-8694-8CFB6F683427}"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sp>
        <p:nvSpPr>
          <p:cNvPr id="2" name="Rectangle 3"/>
          <p:cNvSpPr/>
          <p:nvPr/>
        </p:nvSpPr>
        <p:spPr>
          <a:xfrm>
            <a:off x="642938" y="571500"/>
            <a:ext cx="5786437" cy="44005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Upper-course river features include:</a:t>
            </a:r>
          </a:p>
          <a:p>
            <a:pPr defTabSz="449263" fontAlgn="base">
              <a:spcBef>
                <a:spcPct val="0"/>
              </a:spcBef>
              <a:spcAft>
                <a:spcPct val="0"/>
              </a:spcAft>
              <a:buClr>
                <a:srgbClr val="000000"/>
              </a:buClr>
              <a:buSzPct val="100000"/>
              <a:buFont typeface="Times New Roman" pitchFamily="16" charset="0"/>
              <a:buNone/>
              <a:defRPr/>
            </a:pPr>
            <a:endParaRPr lang="en-GB" sz="2800">
              <a:solidFill>
                <a:srgbClr val="000000"/>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 steep-sided V-shaped valleys,</a:t>
            </a: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interlocking spurs,</a:t>
            </a: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rapids,</a:t>
            </a: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Waterfalls</a:t>
            </a: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gorges.</a:t>
            </a:r>
          </a:p>
          <a:p>
            <a:pPr defTabSz="449263" fontAlgn="base">
              <a:spcBef>
                <a:spcPct val="0"/>
              </a:spcBef>
              <a:spcAft>
                <a:spcPct val="0"/>
              </a:spcAft>
              <a:buClr>
                <a:srgbClr val="000000"/>
              </a:buClr>
              <a:buSzPct val="100000"/>
              <a:buFont typeface="Times New Roman" pitchFamily="16" charset="0"/>
              <a:buNone/>
              <a:defRPr/>
            </a:pPr>
            <a:endParaRPr lang="en-GB" sz="2800">
              <a:solidFill>
                <a:srgbClr val="000000"/>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sz="2800">
                <a:solidFill>
                  <a:srgbClr val="000000"/>
                </a:solidFill>
                <a:latin typeface="Calibri" pitchFamily="18"/>
                <a:ea typeface="Arial Unicode MS" pitchFamily="2"/>
                <a:cs typeface="Tahoma" pitchFamily="2"/>
              </a:rPr>
              <a:t>These are all features formed by EROSION!</a:t>
            </a:r>
          </a:p>
        </p:txBody>
      </p:sp>
    </p:spTree>
    <p:extLst>
      <p:ext uri="{BB962C8B-B14F-4D97-AF65-F5344CB8AC3E}">
        <p14:creationId xmlns:p14="http://schemas.microsoft.com/office/powerpoint/2010/main" val="219807047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71EB1165-8740-48B8-8CBE-C4B5FC0FA9C1}"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pic>
        <p:nvPicPr>
          <p:cNvPr id="1802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50825"/>
            <a:ext cx="3571875"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4767263"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Title 1"/>
          <p:cNvSpPr>
            <a:spLocks noGrp="1"/>
          </p:cNvSpPr>
          <p:nvPr>
            <p:ph type="title" idx="4294967295"/>
          </p:nvPr>
        </p:nvSpPr>
        <p:spPr/>
        <p:txBody>
          <a:bodyPr/>
          <a:lstStyle/>
          <a:p>
            <a:pPr eaLnBrk="1" hangingPunct="1">
              <a:buSzPct val="45000"/>
              <a:buFont typeface="StarSymbol"/>
              <a:buNone/>
            </a:pPr>
            <a:r>
              <a:rPr lang="en-GB" smtClean="0"/>
              <a:t>Spurs…..</a:t>
            </a:r>
          </a:p>
        </p:txBody>
      </p:sp>
    </p:spTree>
    <p:extLst>
      <p:ext uri="{BB962C8B-B14F-4D97-AF65-F5344CB8AC3E}">
        <p14:creationId xmlns:p14="http://schemas.microsoft.com/office/powerpoint/2010/main" val="36332606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DF39BB3A-BD2F-4ADC-9D47-F5D4FB75203E}"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pic>
        <p:nvPicPr>
          <p:cNvPr id="1812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682875"/>
            <a:ext cx="55721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958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itle 1"/>
          <p:cNvSpPr>
            <a:spLocks noGrp="1"/>
          </p:cNvSpPr>
          <p:nvPr>
            <p:ph type="title" idx="4294967295"/>
          </p:nvPr>
        </p:nvSpPr>
        <p:spPr>
          <a:xfrm>
            <a:off x="4643438" y="357188"/>
            <a:ext cx="4500562" cy="1143000"/>
          </a:xfrm>
        </p:spPr>
        <p:txBody>
          <a:bodyPr/>
          <a:lstStyle/>
          <a:p>
            <a:pPr eaLnBrk="1" hangingPunct="1">
              <a:buSzPct val="45000"/>
              <a:buFont typeface="StarSymbol"/>
              <a:buNone/>
            </a:pPr>
            <a:r>
              <a:rPr lang="en-GB" smtClean="0"/>
              <a:t>V-shaped </a:t>
            </a:r>
            <a:br>
              <a:rPr lang="en-GB" smtClean="0"/>
            </a:br>
            <a:r>
              <a:rPr lang="en-GB" smtClean="0"/>
              <a:t>valley</a:t>
            </a:r>
          </a:p>
        </p:txBody>
      </p:sp>
    </p:spTree>
    <p:extLst>
      <p:ext uri="{BB962C8B-B14F-4D97-AF65-F5344CB8AC3E}">
        <p14:creationId xmlns:p14="http://schemas.microsoft.com/office/powerpoint/2010/main" val="216523443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1CD066EF-B178-4FE6-8847-4A526A8C8250}"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18/02/2014</a:t>
            </a:fld>
            <a:endParaRPr lang="en-GB" sz="1400" smtClean="0">
              <a:solidFill>
                <a:srgbClr val="000000"/>
              </a:solidFill>
              <a:ea typeface="Arial Unicode MS" pitchFamily="34" charset="-128"/>
              <a:cs typeface="Arial Unicode MS" pitchFamily="34" charset="-128"/>
            </a:endParaRPr>
          </a:p>
        </p:txBody>
      </p:sp>
      <p:pic>
        <p:nvPicPr>
          <p:cNvPr id="182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4929188"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itle 1"/>
          <p:cNvSpPr>
            <a:spLocks noGrp="1"/>
          </p:cNvSpPr>
          <p:nvPr>
            <p:ph type="title" idx="4294967295"/>
          </p:nvPr>
        </p:nvSpPr>
        <p:spPr>
          <a:xfrm>
            <a:off x="0" y="0"/>
            <a:ext cx="3143250" cy="1143000"/>
          </a:xfrm>
        </p:spPr>
        <p:txBody>
          <a:bodyPr/>
          <a:lstStyle/>
          <a:p>
            <a:pPr eaLnBrk="1" hangingPunct="1">
              <a:buSzPct val="45000"/>
              <a:buFont typeface="StarSymbol"/>
              <a:buNone/>
            </a:pPr>
            <a:r>
              <a:rPr lang="en-GB" smtClean="0"/>
              <a:t>Rapids…….</a:t>
            </a:r>
          </a:p>
        </p:txBody>
      </p:sp>
      <p:pic>
        <p:nvPicPr>
          <p:cNvPr id="18227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188" y="0"/>
            <a:ext cx="4214812"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2857500"/>
            <a:ext cx="29241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93134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Экран (4:3)</PresentationFormat>
  <Paragraphs>140</Paragraphs>
  <Slides>27</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The Upper Course of a river</vt:lpstr>
      <vt:lpstr>Processes of Erosion</vt:lpstr>
      <vt:lpstr>Upper Course of a River : Features and how they are formed Learning objectives:</vt:lpstr>
      <vt:lpstr>On your map can you label? (tributary, V-shape valley, confluence, source)</vt:lpstr>
      <vt:lpstr>Source</vt:lpstr>
      <vt:lpstr>Презентация PowerPoint</vt:lpstr>
      <vt:lpstr>Spurs…..</vt:lpstr>
      <vt:lpstr>V-shaped  valley</vt:lpstr>
      <vt:lpstr>Rapids…….</vt:lpstr>
      <vt:lpstr>Waterfalls….</vt:lpstr>
      <vt:lpstr>Gorges….</vt:lpstr>
      <vt:lpstr>In your table groups write down answers to these questions on an upper course photograph</vt:lpstr>
      <vt:lpstr>Features of the upper course of a river</vt:lpstr>
      <vt:lpstr>Презентация PowerPoint</vt:lpstr>
      <vt:lpstr>Презентация PowerPoint</vt:lpstr>
      <vt:lpstr>Презентация PowerPoint</vt:lpstr>
      <vt:lpstr>Formation of Waterfalls and Gorges</vt:lpstr>
      <vt:lpstr>V-shape valley formation –  write these out in the correct order in which a V-shape valley is formed</vt:lpstr>
      <vt:lpstr>V-shape valley formation –  CORRECT ORDER</vt:lpstr>
      <vt:lpstr>Annotate a sketch of river rapids to show how it forms (use text book to help).</vt:lpstr>
      <vt:lpstr>5,4,3,2,1, upper course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Upper Course of a river</dc:title>
  <dc:creator>Jennifer Wood</dc:creator>
  <cp:lastModifiedBy>Jennifer Wood</cp:lastModifiedBy>
  <cp:revision>1</cp:revision>
  <dcterms:created xsi:type="dcterms:W3CDTF">2014-02-18T05:57:01Z</dcterms:created>
  <dcterms:modified xsi:type="dcterms:W3CDTF">2014-02-18T05:57:34Z</dcterms:modified>
</cp:coreProperties>
</file>