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98AD1F-6388-4534-9EE2-815A9F8B8BF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3305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9F92F7-0D60-423A-9AF6-2B6EBECEDB8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6123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36B42E-F79A-4CF7-ACB0-AFA49695E8A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6668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4CC9F-3941-49AD-962B-050E03429DB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4478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C46E51-5093-4E43-807A-3120FC61CFE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6112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1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1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EF6763-CCF8-496E-9A66-CA0FDC1E10B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3308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5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5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2BC9AA-1C1D-4829-B3F3-D2C9880FCC5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8722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3AB9FC-7FF2-4349-ADC1-1F591B4C59C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9492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05395E-CE93-41F0-BDE1-C1FCF89E6D8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3147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28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77" y="27307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28" y="143512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AEDCF5-25A8-432C-B225-DCB84A6FAD6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4960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43F994-4142-42D7-A8F1-3F87BE5EC71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3964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E17281-4DC9-4503-BCCA-A252062717D3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1133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flickr.com/photos/gdsdigital/4015688799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0"/>
            <a:ext cx="7772400" cy="936625"/>
          </a:xfrm>
        </p:spPr>
        <p:txBody>
          <a:bodyPr/>
          <a:lstStyle/>
          <a:p>
            <a:pPr eaLnBrk="1" hangingPunct="1"/>
            <a:r>
              <a:rPr lang="en-GB" altLang="en-US" sz="5400" u="sng" smtClean="0"/>
              <a:t>The Three Gorges Dam</a:t>
            </a:r>
            <a:r>
              <a:rPr lang="en-GB" altLang="en-US" smtClean="0"/>
              <a:t> 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213100"/>
            <a:ext cx="8893175" cy="3455988"/>
          </a:xfrm>
        </p:spPr>
        <p:txBody>
          <a:bodyPr/>
          <a:lstStyle/>
          <a:p>
            <a:pPr algn="l" eaLnBrk="1" hangingPunct="1"/>
            <a:r>
              <a:rPr lang="en-GB" altLang="en-US" smtClean="0">
                <a:solidFill>
                  <a:srgbClr val="33CC33"/>
                </a:solidFill>
              </a:rPr>
              <a:t>- I can locate the Three Gorges dam with place names – Level 4</a:t>
            </a:r>
            <a:r>
              <a:rPr lang="en-GB" altLang="en-US" smtClean="0">
                <a:solidFill>
                  <a:schemeClr val="hlink"/>
                </a:solidFill>
              </a:rPr>
              <a:t> </a:t>
            </a:r>
          </a:p>
          <a:p>
            <a:pPr algn="l" eaLnBrk="1" hangingPunct="1"/>
            <a:r>
              <a:rPr lang="en-GB" altLang="en-US" smtClean="0">
                <a:solidFill>
                  <a:srgbClr val="FF0000"/>
                </a:solidFill>
              </a:rPr>
              <a:t>- I can explain why the government built the Three Gorges Dam – Level 5 </a:t>
            </a:r>
          </a:p>
          <a:p>
            <a:pPr algn="l" eaLnBrk="1" hangingPunct="1"/>
            <a:r>
              <a:rPr lang="en-GB" altLang="en-US" smtClean="0">
                <a:solidFill>
                  <a:srgbClr val="0066FF"/>
                </a:solidFill>
              </a:rPr>
              <a:t>- I can evaluate whether the Dam is sustainable in developing China and its people – Level 6/7</a:t>
            </a:r>
          </a:p>
        </p:txBody>
      </p:sp>
      <p:sp>
        <p:nvSpPr>
          <p:cNvPr id="183300" name="AutoShape 4"/>
          <p:cNvSpPr>
            <a:spLocks noChangeArrowheads="1"/>
          </p:cNvSpPr>
          <p:nvPr/>
        </p:nvSpPr>
        <p:spPr bwMode="auto">
          <a:xfrm>
            <a:off x="250825" y="1125538"/>
            <a:ext cx="8642350" cy="1655762"/>
          </a:xfrm>
          <a:prstGeom prst="rightArrow">
            <a:avLst>
              <a:gd name="adj1" fmla="val 50000"/>
              <a:gd name="adj2" fmla="val 13048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800">
                <a:solidFill>
                  <a:srgbClr val="000000"/>
                </a:solidFill>
              </a:rPr>
              <a:t>Learning Objective- To investigate whether China is developing sustainably. </a:t>
            </a:r>
          </a:p>
        </p:txBody>
      </p:sp>
      <p:sp>
        <p:nvSpPr>
          <p:cNvPr id="183301" name="Rectangle 5"/>
          <p:cNvSpPr>
            <a:spLocks noChangeArrowheads="1"/>
          </p:cNvSpPr>
          <p:nvPr/>
        </p:nvSpPr>
        <p:spPr bwMode="auto">
          <a:xfrm>
            <a:off x="323850" y="2565400"/>
            <a:ext cx="6119813" cy="5762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83302" name="WordArt 6"/>
          <p:cNvSpPr>
            <a:spLocks noChangeArrowheads="1" noChangeShapeType="1" noTextEdit="1"/>
          </p:cNvSpPr>
          <p:nvPr/>
        </p:nvSpPr>
        <p:spPr bwMode="auto">
          <a:xfrm>
            <a:off x="395288" y="2636838"/>
            <a:ext cx="1743075" cy="361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hydro power</a:t>
            </a:r>
          </a:p>
        </p:txBody>
      </p:sp>
      <p:sp>
        <p:nvSpPr>
          <p:cNvPr id="183303" name="WordArt 7"/>
          <p:cNvSpPr>
            <a:spLocks noChangeArrowheads="1" noChangeShapeType="1" noTextEdit="1"/>
          </p:cNvSpPr>
          <p:nvPr/>
        </p:nvSpPr>
        <p:spPr bwMode="auto">
          <a:xfrm>
            <a:off x="2268538" y="2708275"/>
            <a:ext cx="1743075" cy="361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reservior </a:t>
            </a:r>
          </a:p>
        </p:txBody>
      </p:sp>
      <p:sp>
        <p:nvSpPr>
          <p:cNvPr id="183304" name="WordArt 8"/>
          <p:cNvSpPr>
            <a:spLocks noChangeArrowheads="1" noChangeShapeType="1" noTextEdit="1"/>
          </p:cNvSpPr>
          <p:nvPr/>
        </p:nvSpPr>
        <p:spPr bwMode="auto">
          <a:xfrm>
            <a:off x="4067175" y="2636838"/>
            <a:ext cx="1743075" cy="361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Yangtze</a:t>
            </a:r>
          </a:p>
        </p:txBody>
      </p:sp>
      <p:sp>
        <p:nvSpPr>
          <p:cNvPr id="183305" name="WordArt 9"/>
          <p:cNvSpPr>
            <a:spLocks noChangeArrowheads="1" noChangeShapeType="1" noTextEdit="1"/>
          </p:cNvSpPr>
          <p:nvPr/>
        </p:nvSpPr>
        <p:spPr bwMode="auto">
          <a:xfrm>
            <a:off x="179388" y="908050"/>
            <a:ext cx="441007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3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6699"/>
                </a:solidFill>
                <a:latin typeface="Arial Black"/>
              </a:rPr>
              <a:t>Monday 2nd July </a:t>
            </a:r>
          </a:p>
        </p:txBody>
      </p:sp>
    </p:spTree>
    <p:extLst>
      <p:ext uri="{BB962C8B-B14F-4D97-AF65-F5344CB8AC3E}">
        <p14:creationId xmlns:p14="http://schemas.microsoft.com/office/powerpoint/2010/main" val="421510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2852738"/>
            <a:ext cx="4105275" cy="5048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altLang="en-US" sz="1400" smtClean="0"/>
              <a:t>China's controversial Three Gorges Dam project hits a significant milestone on Saturday, when it is expected to reach its final height of 185m (607 feet). But it will not be fully operational until 2009 </a:t>
            </a:r>
          </a:p>
        </p:txBody>
      </p:sp>
      <p:pic>
        <p:nvPicPr>
          <p:cNvPr id="19251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0"/>
            <a:ext cx="4152900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2516" name="Text Box 6"/>
          <p:cNvSpPr txBox="1">
            <a:spLocks noChangeArrowheads="1"/>
          </p:cNvSpPr>
          <p:nvPr/>
        </p:nvSpPr>
        <p:spPr bwMode="auto">
          <a:xfrm>
            <a:off x="4427538" y="2492375"/>
            <a:ext cx="3744912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en-US" sz="1400">
                <a:solidFill>
                  <a:srgbClr val="000000"/>
                </a:solidFill>
              </a:rPr>
              <a:t>The project was begun in 1993 at an official cost of 200bn yuan ($25bn), though unofficial estimates are far higher.</a:t>
            </a:r>
            <a:r>
              <a:rPr lang="en-GB" altLang="en-US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192517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716338"/>
            <a:ext cx="3001963" cy="200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2518" name="Text Box 12"/>
          <p:cNvSpPr txBox="1">
            <a:spLocks noChangeArrowheads="1"/>
          </p:cNvSpPr>
          <p:nvPr/>
        </p:nvSpPr>
        <p:spPr bwMode="auto">
          <a:xfrm>
            <a:off x="0" y="5853113"/>
            <a:ext cx="3348038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en-US" sz="1400">
                <a:solidFill>
                  <a:srgbClr val="000000"/>
                </a:solidFill>
              </a:rPr>
              <a:t>When the dam's reservoir reaches its final height of 175m, scheduled for 2009, the five-chamber shiplock will raise boats by as much as 113m.</a:t>
            </a:r>
            <a:r>
              <a:rPr lang="en-GB" altLang="en-US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192519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88913"/>
            <a:ext cx="2786062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2520" name="Text Box 15"/>
          <p:cNvSpPr txBox="1">
            <a:spLocks noChangeArrowheads="1"/>
          </p:cNvSpPr>
          <p:nvPr/>
        </p:nvSpPr>
        <p:spPr bwMode="auto">
          <a:xfrm>
            <a:off x="7451725" y="0"/>
            <a:ext cx="1512888" cy="249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en-US" sz="1400">
                <a:solidFill>
                  <a:srgbClr val="000000"/>
                </a:solidFill>
              </a:rPr>
              <a:t>The primary aims of the dam are to alleviate flooding on the Yangtze River and generate power. Fourteen turbine generator units are already in operation.</a:t>
            </a:r>
          </a:p>
        </p:txBody>
      </p:sp>
      <p:sp>
        <p:nvSpPr>
          <p:cNvPr id="192521" name="Text Box 16"/>
          <p:cNvSpPr txBox="1">
            <a:spLocks noChangeArrowheads="1"/>
          </p:cNvSpPr>
          <p:nvPr/>
        </p:nvSpPr>
        <p:spPr bwMode="auto">
          <a:xfrm>
            <a:off x="3059113" y="6165850"/>
            <a:ext cx="3348037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en-US" sz="1400">
                <a:solidFill>
                  <a:srgbClr val="000000"/>
                </a:solidFill>
              </a:rPr>
              <a:t>At least 1 million people are being relocated to make way for the project.</a:t>
            </a:r>
          </a:p>
        </p:txBody>
      </p:sp>
      <p:pic>
        <p:nvPicPr>
          <p:cNvPr id="192522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763" y="3429000"/>
            <a:ext cx="3170237" cy="211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2523" name="Text Box 19"/>
          <p:cNvSpPr txBox="1">
            <a:spLocks noChangeArrowheads="1"/>
          </p:cNvSpPr>
          <p:nvPr/>
        </p:nvSpPr>
        <p:spPr bwMode="auto">
          <a:xfrm>
            <a:off x="6084888" y="5589588"/>
            <a:ext cx="2916237" cy="95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1400">
                <a:solidFill>
                  <a:srgbClr val="000000"/>
                </a:solidFill>
              </a:rPr>
              <a:t> A billboard in the port of Wushan shows the height that the water will reach, ultimately submerging all of its wharf facilities. </a:t>
            </a:r>
          </a:p>
        </p:txBody>
      </p:sp>
      <p:sp>
        <p:nvSpPr>
          <p:cNvPr id="192524" name="AutoShape 21"/>
          <p:cNvSpPr>
            <a:spLocks noChangeAspect="1" noChangeArrowheads="1"/>
          </p:cNvSpPr>
          <p:nvPr/>
        </p:nvSpPr>
        <p:spPr bwMode="auto">
          <a:xfrm>
            <a:off x="3333750" y="2505075"/>
            <a:ext cx="24765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92525" name="AutoShape 23"/>
          <p:cNvSpPr>
            <a:spLocks noChangeAspect="1" noChangeArrowheads="1"/>
          </p:cNvSpPr>
          <p:nvPr/>
        </p:nvSpPr>
        <p:spPr bwMode="auto">
          <a:xfrm>
            <a:off x="3333750" y="2505075"/>
            <a:ext cx="24765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192526" name="Picture 2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3933825"/>
            <a:ext cx="280035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11348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538" name="Picture 7"/>
          <p:cNvPicPr>
            <a:picLocks noChangeAspect="1" noChangeArrowheads="1"/>
          </p:cNvPicPr>
          <p:nvPr/>
        </p:nvPicPr>
        <p:blipFill>
          <a:blip r:embed="rId2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72675" cy="664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35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Whilst watching…..</a:t>
            </a:r>
          </a:p>
        </p:txBody>
      </p:sp>
      <p:sp>
        <p:nvSpPr>
          <p:cNvPr id="193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210425" cy="3484563"/>
          </a:xfrm>
        </p:spPr>
        <p:txBody>
          <a:bodyPr/>
          <a:lstStyle/>
          <a:p>
            <a:pPr eaLnBrk="1" hangingPunct="1"/>
            <a:r>
              <a:rPr lang="en-GB" altLang="en-US" smtClean="0"/>
              <a:t>Note down why the Dam was built</a:t>
            </a:r>
          </a:p>
          <a:p>
            <a:pPr eaLnBrk="1" hangingPunct="1"/>
            <a:endParaRPr lang="en-GB" altLang="en-US" smtClean="0"/>
          </a:p>
          <a:p>
            <a:pPr eaLnBrk="1" hangingPunct="1"/>
            <a:r>
              <a:rPr lang="en-GB" altLang="en-US" smtClean="0"/>
              <a:t>Advantages about the Dam</a:t>
            </a:r>
          </a:p>
          <a:p>
            <a:pPr eaLnBrk="1" hangingPunct="1"/>
            <a:endParaRPr lang="en-GB" altLang="en-US" smtClean="0"/>
          </a:p>
          <a:p>
            <a:pPr eaLnBrk="1" hangingPunct="1"/>
            <a:r>
              <a:rPr lang="en-GB" altLang="en-US" smtClean="0"/>
              <a:t>Disadvantages about the Dam </a:t>
            </a:r>
          </a:p>
        </p:txBody>
      </p:sp>
      <p:sp>
        <p:nvSpPr>
          <p:cNvPr id="193541" name="Rectangle 4"/>
          <p:cNvSpPr>
            <a:spLocks noChangeArrowheads="1"/>
          </p:cNvSpPr>
          <p:nvPr/>
        </p:nvSpPr>
        <p:spPr bwMode="auto">
          <a:xfrm>
            <a:off x="1403350" y="5589588"/>
            <a:ext cx="6624638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000000"/>
                </a:solidFill>
              </a:rPr>
              <a:t>http://www.youtube.com/watch?v=T2JMVxnMqxU</a:t>
            </a:r>
          </a:p>
        </p:txBody>
      </p:sp>
      <p:sp>
        <p:nvSpPr>
          <p:cNvPr id="193542" name="Rectangle 5"/>
          <p:cNvSpPr>
            <a:spLocks noChangeArrowheads="1"/>
          </p:cNvSpPr>
          <p:nvPr/>
        </p:nvSpPr>
        <p:spPr bwMode="auto">
          <a:xfrm>
            <a:off x="0" y="6021388"/>
            <a:ext cx="9144000" cy="836612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800">
                <a:solidFill>
                  <a:srgbClr val="000000"/>
                </a:solidFill>
              </a:rPr>
              <a:t>L/O - To investigate whether China is developing sustainably.</a:t>
            </a:r>
            <a:r>
              <a:rPr lang="en-GB" altLang="en-US" sz="3000">
                <a:solidFill>
                  <a:srgbClr val="000000"/>
                </a:solidFill>
              </a:rPr>
              <a:t>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 sz="3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85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4"/>
          <p:cNvSpPr>
            <a:spLocks noChangeArrowheads="1"/>
          </p:cNvSpPr>
          <p:nvPr/>
        </p:nvSpPr>
        <p:spPr bwMode="auto">
          <a:xfrm>
            <a:off x="0" y="6021388"/>
            <a:ext cx="9144000" cy="836612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800">
                <a:solidFill>
                  <a:srgbClr val="000000"/>
                </a:solidFill>
              </a:rPr>
              <a:t>L/O - To investigate whether China is developing sustainably.</a:t>
            </a:r>
            <a:r>
              <a:rPr lang="en-GB" altLang="en-US" sz="3000">
                <a:solidFill>
                  <a:srgbClr val="000000"/>
                </a:solidFill>
              </a:rPr>
              <a:t>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 sz="3000">
              <a:solidFill>
                <a:srgbClr val="000000"/>
              </a:solidFill>
            </a:endParaRPr>
          </a:p>
        </p:txBody>
      </p:sp>
      <p:pic>
        <p:nvPicPr>
          <p:cNvPr id="19456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163" y="3429000"/>
            <a:ext cx="3398837" cy="255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6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6038"/>
            <a:ext cx="381000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65" name="Rectangle 9"/>
          <p:cNvSpPr>
            <a:spLocks noChangeArrowheads="1"/>
          </p:cNvSpPr>
          <p:nvPr/>
        </p:nvSpPr>
        <p:spPr bwMode="auto">
          <a:xfrm>
            <a:off x="250825" y="2852738"/>
            <a:ext cx="5329238" cy="3024187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200">
                <a:solidFill>
                  <a:srgbClr val="000000"/>
                </a:solidFill>
              </a:rPr>
              <a:t>Use the information sheets around the classroom to add full detail on the Dam.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 sz="2200">
              <a:solidFill>
                <a:srgbClr val="00000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200">
                <a:solidFill>
                  <a:srgbClr val="000000"/>
                </a:solidFill>
              </a:rPr>
              <a:t>Everyone in your group should have a role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 sz="2200">
              <a:solidFill>
                <a:srgbClr val="00000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200">
                <a:solidFill>
                  <a:srgbClr val="000000"/>
                </a:solidFill>
              </a:rPr>
              <a:t>e.g info collector, intro, why it was built, positives of the project, negatives of the dam.</a:t>
            </a:r>
          </a:p>
        </p:txBody>
      </p:sp>
      <p:sp>
        <p:nvSpPr>
          <p:cNvPr id="194566" name="WordArt 10"/>
          <p:cNvSpPr>
            <a:spLocks noChangeArrowheads="1" noChangeShapeType="1" noTextEdit="1"/>
          </p:cNvSpPr>
          <p:nvPr/>
        </p:nvSpPr>
        <p:spPr bwMode="auto">
          <a:xfrm>
            <a:off x="4284663" y="188913"/>
            <a:ext cx="4464050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66FF"/>
                </a:solidFill>
                <a:cs typeface="Arial"/>
              </a:rPr>
              <a:t>Has the Three Gorges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66FF"/>
                </a:solidFill>
                <a:cs typeface="Arial"/>
              </a:rPr>
              <a:t>Dam benefitted the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66FF"/>
                </a:solidFill>
                <a:cs typeface="Arial"/>
              </a:rPr>
              <a:t>Chinese people?</a:t>
            </a:r>
          </a:p>
        </p:txBody>
      </p:sp>
      <p:sp>
        <p:nvSpPr>
          <p:cNvPr id="194567" name="Rectangle 11"/>
          <p:cNvSpPr>
            <a:spLocks noChangeArrowheads="1"/>
          </p:cNvSpPr>
          <p:nvPr/>
        </p:nvSpPr>
        <p:spPr bwMode="auto">
          <a:xfrm>
            <a:off x="4140200" y="1412875"/>
            <a:ext cx="4824413" cy="13684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400">
                <a:solidFill>
                  <a:srgbClr val="000000"/>
                </a:solidFill>
              </a:rPr>
              <a:t>Create a Newsround special on the question above, investigating whether the Dam is sustainable.</a:t>
            </a:r>
          </a:p>
        </p:txBody>
      </p:sp>
    </p:spTree>
    <p:extLst>
      <p:ext uri="{BB962C8B-B14F-4D97-AF65-F5344CB8AC3E}">
        <p14:creationId xmlns:p14="http://schemas.microsoft.com/office/powerpoint/2010/main" val="109579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4"/>
          <p:cNvSpPr>
            <a:spLocks noChangeArrowheads="1"/>
          </p:cNvSpPr>
          <p:nvPr/>
        </p:nvSpPr>
        <p:spPr bwMode="auto">
          <a:xfrm>
            <a:off x="0" y="6021388"/>
            <a:ext cx="9144000" cy="836612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800">
                <a:solidFill>
                  <a:srgbClr val="000000"/>
                </a:solidFill>
              </a:rPr>
              <a:t>L/O - To investigate whether China is developing sustainably.</a:t>
            </a:r>
            <a:r>
              <a:rPr lang="en-GB" altLang="en-US" sz="3000">
                <a:solidFill>
                  <a:srgbClr val="000000"/>
                </a:solidFill>
              </a:rPr>
              <a:t>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 sz="3000">
              <a:solidFill>
                <a:srgbClr val="000000"/>
              </a:solidFill>
            </a:endParaRPr>
          </a:p>
        </p:txBody>
      </p:sp>
      <p:sp>
        <p:nvSpPr>
          <p:cNvPr id="195587" name="Rectangle 6"/>
          <p:cNvSpPr>
            <a:spLocks noChangeArrowheads="1"/>
          </p:cNvSpPr>
          <p:nvPr/>
        </p:nvSpPr>
        <p:spPr bwMode="auto">
          <a:xfrm>
            <a:off x="2484438" y="981075"/>
            <a:ext cx="3240087" cy="18716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3000">
                <a:solidFill>
                  <a:srgbClr val="000000"/>
                </a:solidFill>
              </a:rPr>
              <a:t>The Three Gorges Dam was built because….</a:t>
            </a:r>
          </a:p>
        </p:txBody>
      </p:sp>
      <p:sp>
        <p:nvSpPr>
          <p:cNvPr id="195588" name="Rectangle 7"/>
          <p:cNvSpPr>
            <a:spLocks noChangeArrowheads="1"/>
          </p:cNvSpPr>
          <p:nvPr/>
        </p:nvSpPr>
        <p:spPr bwMode="auto">
          <a:xfrm>
            <a:off x="5724525" y="981075"/>
            <a:ext cx="3024188" cy="1871663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3000">
                <a:solidFill>
                  <a:srgbClr val="000000"/>
                </a:solidFill>
              </a:rPr>
              <a:t>The positives of the dam are…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3000">
                <a:solidFill>
                  <a:srgbClr val="000000"/>
                </a:solidFill>
              </a:rPr>
              <a:t>1)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3000">
                <a:solidFill>
                  <a:srgbClr val="000000"/>
                </a:solidFill>
              </a:rPr>
              <a:t>2)</a:t>
            </a:r>
          </a:p>
        </p:txBody>
      </p:sp>
      <p:sp>
        <p:nvSpPr>
          <p:cNvPr id="195589" name="Rectangle 8"/>
          <p:cNvSpPr>
            <a:spLocks noChangeArrowheads="1"/>
          </p:cNvSpPr>
          <p:nvPr/>
        </p:nvSpPr>
        <p:spPr bwMode="auto">
          <a:xfrm>
            <a:off x="2484438" y="2852738"/>
            <a:ext cx="3240087" cy="187166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3000">
                <a:solidFill>
                  <a:srgbClr val="000000"/>
                </a:solidFill>
              </a:rPr>
              <a:t>The negatives of the dam are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3000">
                <a:solidFill>
                  <a:srgbClr val="000000"/>
                </a:solidFill>
              </a:rPr>
              <a:t>1)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3000">
                <a:solidFill>
                  <a:srgbClr val="000000"/>
                </a:solidFill>
              </a:rPr>
              <a:t>2)</a:t>
            </a:r>
          </a:p>
        </p:txBody>
      </p:sp>
      <p:sp>
        <p:nvSpPr>
          <p:cNvPr id="195590" name="Rectangle 9"/>
          <p:cNvSpPr>
            <a:spLocks noChangeArrowheads="1"/>
          </p:cNvSpPr>
          <p:nvPr/>
        </p:nvSpPr>
        <p:spPr bwMode="auto">
          <a:xfrm>
            <a:off x="5724525" y="2852738"/>
            <a:ext cx="3024188" cy="1871662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400">
                <a:solidFill>
                  <a:srgbClr val="000000"/>
                </a:solidFill>
              </a:rPr>
              <a:t>In conclusion, I think the dam is sustainable/not sustainable because</a:t>
            </a:r>
            <a:r>
              <a:rPr lang="en-GB" altLang="en-US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95591" name="Rectangle 10"/>
          <p:cNvSpPr>
            <a:spLocks noChangeArrowheads="1"/>
          </p:cNvSpPr>
          <p:nvPr/>
        </p:nvSpPr>
        <p:spPr bwMode="auto">
          <a:xfrm>
            <a:off x="2484438" y="4724400"/>
            <a:ext cx="6264275" cy="865188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000">
                <a:solidFill>
                  <a:srgbClr val="000000"/>
                </a:solidFill>
              </a:rPr>
              <a:t>The Chinese government could have done ……….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000">
                <a:solidFill>
                  <a:srgbClr val="000000"/>
                </a:solidFill>
              </a:rPr>
              <a:t>To make it more sustainable. Because …….</a:t>
            </a:r>
          </a:p>
        </p:txBody>
      </p:sp>
      <p:sp>
        <p:nvSpPr>
          <p:cNvPr id="195592" name="WordArt 11"/>
          <p:cNvSpPr>
            <a:spLocks noChangeArrowheads="1" noChangeShapeType="1" noTextEdit="1"/>
          </p:cNvSpPr>
          <p:nvPr/>
        </p:nvSpPr>
        <p:spPr bwMode="auto">
          <a:xfrm>
            <a:off x="2195513" y="188913"/>
            <a:ext cx="4248150" cy="719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Arial Black"/>
              </a:rPr>
              <a:t>Finally.....</a:t>
            </a:r>
          </a:p>
        </p:txBody>
      </p:sp>
      <p:sp>
        <p:nvSpPr>
          <p:cNvPr id="195593" name="Text Box 12"/>
          <p:cNvSpPr txBox="1">
            <a:spLocks noChangeArrowheads="1"/>
          </p:cNvSpPr>
          <p:nvPr/>
        </p:nvSpPr>
        <p:spPr bwMode="auto">
          <a:xfrm>
            <a:off x="323850" y="1052513"/>
            <a:ext cx="1871663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en-US" sz="2200">
                <a:solidFill>
                  <a:srgbClr val="000000"/>
                </a:solidFill>
              </a:rPr>
              <a:t>Use the paragraph grid to evaluate the sustainability of the dam</a:t>
            </a:r>
          </a:p>
        </p:txBody>
      </p:sp>
      <p:pic>
        <p:nvPicPr>
          <p:cNvPr id="195594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4538"/>
            <a:ext cx="2484438" cy="262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414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966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0"/>
            <a:ext cx="222885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66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188913"/>
            <a:ext cx="222885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6613" name="WordArt 5"/>
          <p:cNvSpPr>
            <a:spLocks noChangeArrowheads="1" noChangeShapeType="1" noTextEdit="1"/>
          </p:cNvSpPr>
          <p:nvPr/>
        </p:nvSpPr>
        <p:spPr bwMode="auto">
          <a:xfrm>
            <a:off x="5003800" y="5157788"/>
            <a:ext cx="2736850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Very expensive</a:t>
            </a:r>
          </a:p>
        </p:txBody>
      </p:sp>
      <p:sp>
        <p:nvSpPr>
          <p:cNvPr id="196614" name="WordArt 6"/>
          <p:cNvSpPr>
            <a:spLocks noChangeArrowheads="1" noChangeShapeType="1" noTextEdit="1"/>
          </p:cNvSpPr>
          <p:nvPr/>
        </p:nvSpPr>
        <p:spPr bwMode="auto">
          <a:xfrm>
            <a:off x="468313" y="2492375"/>
            <a:ext cx="2590800" cy="1152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Change landscape</a:t>
            </a:r>
          </a:p>
        </p:txBody>
      </p:sp>
      <p:sp>
        <p:nvSpPr>
          <p:cNvPr id="196615" name="WordArt 7"/>
          <p:cNvSpPr>
            <a:spLocks noChangeArrowheads="1" noChangeShapeType="1" noTextEdit="1"/>
          </p:cNvSpPr>
          <p:nvPr/>
        </p:nvSpPr>
        <p:spPr bwMode="auto">
          <a:xfrm>
            <a:off x="3492500" y="3429000"/>
            <a:ext cx="43211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Damage wildlife &amp; ecosystems</a:t>
            </a:r>
          </a:p>
        </p:txBody>
      </p:sp>
      <p:sp>
        <p:nvSpPr>
          <p:cNvPr id="196616" name="WordArt 8"/>
          <p:cNvSpPr>
            <a:spLocks noChangeArrowheads="1" noChangeShapeType="1" noTextEdit="1"/>
          </p:cNvSpPr>
          <p:nvPr/>
        </p:nvSpPr>
        <p:spPr bwMode="auto">
          <a:xfrm>
            <a:off x="827088" y="4941888"/>
            <a:ext cx="2881312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Can flood downstream</a:t>
            </a:r>
          </a:p>
        </p:txBody>
      </p:sp>
      <p:sp>
        <p:nvSpPr>
          <p:cNvPr id="196617" name="WordArt 9"/>
          <p:cNvSpPr>
            <a:spLocks noChangeArrowheads="1" noChangeShapeType="1" noTextEdit="1"/>
          </p:cNvSpPr>
          <p:nvPr/>
        </p:nvSpPr>
        <p:spPr bwMode="auto">
          <a:xfrm>
            <a:off x="3419475" y="1484313"/>
            <a:ext cx="31686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Arial Black"/>
              </a:rPr>
              <a:t>Flooding controlled</a:t>
            </a:r>
          </a:p>
        </p:txBody>
      </p:sp>
      <p:sp>
        <p:nvSpPr>
          <p:cNvPr id="196618" name="WordArt 10"/>
          <p:cNvSpPr>
            <a:spLocks noChangeArrowheads="1" noChangeShapeType="1" noTextEdit="1"/>
          </p:cNvSpPr>
          <p:nvPr/>
        </p:nvSpPr>
        <p:spPr bwMode="auto">
          <a:xfrm>
            <a:off x="5795963" y="2492375"/>
            <a:ext cx="2951162" cy="793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Arial Black"/>
              </a:rPr>
              <a:t>Tourism introduced</a:t>
            </a:r>
          </a:p>
        </p:txBody>
      </p:sp>
      <p:sp>
        <p:nvSpPr>
          <p:cNvPr id="196619" name="WordArt 11"/>
          <p:cNvSpPr>
            <a:spLocks noChangeArrowheads="1" noChangeShapeType="1" noTextEdit="1"/>
          </p:cNvSpPr>
          <p:nvPr/>
        </p:nvSpPr>
        <p:spPr bwMode="auto">
          <a:xfrm>
            <a:off x="250825" y="4149725"/>
            <a:ext cx="3600450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Arial Black"/>
              </a:rPr>
              <a:t>Hydroelectric power </a:t>
            </a:r>
          </a:p>
        </p:txBody>
      </p:sp>
      <p:sp>
        <p:nvSpPr>
          <p:cNvPr id="196620" name="WordArt 12"/>
          <p:cNvSpPr>
            <a:spLocks noChangeArrowheads="1" noChangeShapeType="1" noTextEdit="1"/>
          </p:cNvSpPr>
          <p:nvPr/>
        </p:nvSpPr>
        <p:spPr bwMode="auto">
          <a:xfrm>
            <a:off x="4643438" y="4365625"/>
            <a:ext cx="3168650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Recreation opportunities</a:t>
            </a:r>
          </a:p>
        </p:txBody>
      </p:sp>
      <p:sp>
        <p:nvSpPr>
          <p:cNvPr id="196621" name="AutoShape 13"/>
          <p:cNvSpPr>
            <a:spLocks noChangeArrowheads="1"/>
          </p:cNvSpPr>
          <p:nvPr/>
        </p:nvSpPr>
        <p:spPr bwMode="auto">
          <a:xfrm>
            <a:off x="2484438" y="188913"/>
            <a:ext cx="1368425" cy="936625"/>
          </a:xfrm>
          <a:prstGeom prst="plus">
            <a:avLst>
              <a:gd name="adj" fmla="val 31185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96622" name="Rectangle 14"/>
          <p:cNvSpPr>
            <a:spLocks noChangeArrowheads="1"/>
          </p:cNvSpPr>
          <p:nvPr/>
        </p:nvSpPr>
        <p:spPr bwMode="auto">
          <a:xfrm>
            <a:off x="4932363" y="333375"/>
            <a:ext cx="1295400" cy="50323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96623" name="Rectangle 15"/>
          <p:cNvSpPr>
            <a:spLocks noChangeArrowheads="1"/>
          </p:cNvSpPr>
          <p:nvPr/>
        </p:nvSpPr>
        <p:spPr bwMode="auto">
          <a:xfrm>
            <a:off x="0" y="6021388"/>
            <a:ext cx="9144000" cy="836612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800">
                <a:solidFill>
                  <a:srgbClr val="000000"/>
                </a:solidFill>
              </a:rPr>
              <a:t>L/O - To investigate whether China is developing sustainably.</a:t>
            </a:r>
            <a:r>
              <a:rPr lang="en-GB" altLang="en-US" sz="3000">
                <a:solidFill>
                  <a:srgbClr val="000000"/>
                </a:solidFill>
              </a:rPr>
              <a:t>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 sz="3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35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9763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88913"/>
            <a:ext cx="222885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763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88913"/>
            <a:ext cx="222885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7637" name="WordArt 6"/>
          <p:cNvSpPr>
            <a:spLocks noChangeArrowheads="1" noChangeShapeType="1" noTextEdit="1"/>
          </p:cNvSpPr>
          <p:nvPr/>
        </p:nvSpPr>
        <p:spPr bwMode="auto">
          <a:xfrm>
            <a:off x="6156325" y="2492375"/>
            <a:ext cx="223202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Very expensive</a:t>
            </a:r>
          </a:p>
        </p:txBody>
      </p:sp>
      <p:sp>
        <p:nvSpPr>
          <p:cNvPr id="197638" name="WordArt 7"/>
          <p:cNvSpPr>
            <a:spLocks noChangeArrowheads="1" noChangeShapeType="1" noTextEdit="1"/>
          </p:cNvSpPr>
          <p:nvPr/>
        </p:nvSpPr>
        <p:spPr bwMode="auto">
          <a:xfrm>
            <a:off x="4859338" y="3141663"/>
            <a:ext cx="223202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Change landscape</a:t>
            </a:r>
          </a:p>
        </p:txBody>
      </p:sp>
      <p:sp>
        <p:nvSpPr>
          <p:cNvPr id="197639" name="WordArt 8"/>
          <p:cNvSpPr>
            <a:spLocks noChangeArrowheads="1" noChangeShapeType="1" noTextEdit="1"/>
          </p:cNvSpPr>
          <p:nvPr/>
        </p:nvSpPr>
        <p:spPr bwMode="auto">
          <a:xfrm>
            <a:off x="5651500" y="3933825"/>
            <a:ext cx="32416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Damage wildlife &amp; ecosystems</a:t>
            </a:r>
          </a:p>
        </p:txBody>
      </p:sp>
      <p:sp>
        <p:nvSpPr>
          <p:cNvPr id="197640" name="WordArt 9"/>
          <p:cNvSpPr>
            <a:spLocks noChangeArrowheads="1" noChangeShapeType="1" noTextEdit="1"/>
          </p:cNvSpPr>
          <p:nvPr/>
        </p:nvSpPr>
        <p:spPr bwMode="auto">
          <a:xfrm>
            <a:off x="4572000" y="4724400"/>
            <a:ext cx="223202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Can flood downstream</a:t>
            </a:r>
          </a:p>
        </p:txBody>
      </p:sp>
      <p:sp>
        <p:nvSpPr>
          <p:cNvPr id="197641" name="WordArt 10"/>
          <p:cNvSpPr>
            <a:spLocks noChangeArrowheads="1" noChangeShapeType="1" noTextEdit="1"/>
          </p:cNvSpPr>
          <p:nvPr/>
        </p:nvSpPr>
        <p:spPr bwMode="auto">
          <a:xfrm>
            <a:off x="395288" y="2420938"/>
            <a:ext cx="244792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latin typeface="Arial Black"/>
              </a:rPr>
              <a:t>Flooding controlled</a:t>
            </a:r>
          </a:p>
        </p:txBody>
      </p:sp>
      <p:sp>
        <p:nvSpPr>
          <p:cNvPr id="197642" name="WordArt 11"/>
          <p:cNvSpPr>
            <a:spLocks noChangeArrowheads="1" noChangeShapeType="1" noTextEdit="1"/>
          </p:cNvSpPr>
          <p:nvPr/>
        </p:nvSpPr>
        <p:spPr bwMode="auto">
          <a:xfrm>
            <a:off x="1258888" y="3141663"/>
            <a:ext cx="244792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latin typeface="Arial Black"/>
              </a:rPr>
              <a:t>Tourism introduced</a:t>
            </a:r>
          </a:p>
        </p:txBody>
      </p:sp>
      <p:sp>
        <p:nvSpPr>
          <p:cNvPr id="197643" name="WordArt 12"/>
          <p:cNvSpPr>
            <a:spLocks noChangeArrowheads="1" noChangeShapeType="1" noTextEdit="1"/>
          </p:cNvSpPr>
          <p:nvPr/>
        </p:nvSpPr>
        <p:spPr bwMode="auto">
          <a:xfrm>
            <a:off x="250825" y="4149725"/>
            <a:ext cx="2881313" cy="503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latin typeface="Arial Black"/>
              </a:rPr>
              <a:t>Hydroelectric power </a:t>
            </a:r>
          </a:p>
        </p:txBody>
      </p:sp>
      <p:sp>
        <p:nvSpPr>
          <p:cNvPr id="197644" name="WordArt 13"/>
          <p:cNvSpPr>
            <a:spLocks noChangeArrowheads="1" noChangeShapeType="1" noTextEdit="1"/>
          </p:cNvSpPr>
          <p:nvPr/>
        </p:nvSpPr>
        <p:spPr bwMode="auto">
          <a:xfrm>
            <a:off x="611188" y="5084763"/>
            <a:ext cx="3168650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latin typeface="Arial Black"/>
              </a:rPr>
              <a:t>Recreation opportunities</a:t>
            </a:r>
          </a:p>
        </p:txBody>
      </p:sp>
      <p:sp>
        <p:nvSpPr>
          <p:cNvPr id="197645" name="Rectangle 14"/>
          <p:cNvSpPr>
            <a:spLocks noChangeArrowheads="1"/>
          </p:cNvSpPr>
          <p:nvPr/>
        </p:nvSpPr>
        <p:spPr bwMode="auto">
          <a:xfrm>
            <a:off x="0" y="6021388"/>
            <a:ext cx="9144000" cy="836612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800">
                <a:solidFill>
                  <a:srgbClr val="000000"/>
                </a:solidFill>
              </a:rPr>
              <a:t>L/O - To investigate whether China is developing sustainably.</a:t>
            </a:r>
            <a:r>
              <a:rPr lang="en-GB" altLang="en-US" sz="3000">
                <a:solidFill>
                  <a:srgbClr val="000000"/>
                </a:solidFill>
              </a:rPr>
              <a:t>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 sz="3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59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188913"/>
            <a:ext cx="7772400" cy="936625"/>
          </a:xfrm>
        </p:spPr>
        <p:txBody>
          <a:bodyPr/>
          <a:lstStyle/>
          <a:p>
            <a:pPr eaLnBrk="1" hangingPunct="1"/>
            <a:r>
              <a:rPr lang="en-GB" altLang="en-US" sz="5400" u="sng" smtClean="0"/>
              <a:t>The Three Gorges Dam</a:t>
            </a:r>
            <a:r>
              <a:rPr lang="en-GB" altLang="en-US" smtClean="0"/>
              <a:t> </a:t>
            </a:r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213100"/>
            <a:ext cx="8893175" cy="3455988"/>
          </a:xfrm>
        </p:spPr>
        <p:txBody>
          <a:bodyPr/>
          <a:lstStyle/>
          <a:p>
            <a:pPr algn="l" eaLnBrk="1" hangingPunct="1"/>
            <a:r>
              <a:rPr lang="en-GB" altLang="en-US" smtClean="0">
                <a:solidFill>
                  <a:srgbClr val="33CC33"/>
                </a:solidFill>
              </a:rPr>
              <a:t>- I can locate the Three Gorges dam with place names – Level 4</a:t>
            </a:r>
            <a:r>
              <a:rPr lang="en-GB" altLang="en-US" smtClean="0">
                <a:solidFill>
                  <a:schemeClr val="hlink"/>
                </a:solidFill>
              </a:rPr>
              <a:t> </a:t>
            </a:r>
          </a:p>
          <a:p>
            <a:pPr algn="l" eaLnBrk="1" hangingPunct="1"/>
            <a:r>
              <a:rPr lang="en-GB" altLang="en-US" smtClean="0">
                <a:solidFill>
                  <a:srgbClr val="FF0000"/>
                </a:solidFill>
              </a:rPr>
              <a:t>- I can explain why the government built the Three Gorges Dam – Level 5 </a:t>
            </a:r>
          </a:p>
          <a:p>
            <a:pPr algn="l" eaLnBrk="1" hangingPunct="1"/>
            <a:r>
              <a:rPr lang="en-GB" altLang="en-US" smtClean="0">
                <a:solidFill>
                  <a:srgbClr val="0066FF"/>
                </a:solidFill>
              </a:rPr>
              <a:t>- I can evaluate whether the Dam is sustainable in developing China and its people – Level 6/7</a:t>
            </a:r>
          </a:p>
        </p:txBody>
      </p:sp>
      <p:sp>
        <p:nvSpPr>
          <p:cNvPr id="198660" name="AutoShape 4"/>
          <p:cNvSpPr>
            <a:spLocks noChangeArrowheads="1"/>
          </p:cNvSpPr>
          <p:nvPr/>
        </p:nvSpPr>
        <p:spPr bwMode="auto">
          <a:xfrm>
            <a:off x="250825" y="1125538"/>
            <a:ext cx="8642350" cy="1655762"/>
          </a:xfrm>
          <a:prstGeom prst="rightArrow">
            <a:avLst>
              <a:gd name="adj1" fmla="val 50000"/>
              <a:gd name="adj2" fmla="val 13048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800">
                <a:solidFill>
                  <a:srgbClr val="000000"/>
                </a:solidFill>
              </a:rPr>
              <a:t>Learning Objective- To investigate whether China is developing sustainably. </a:t>
            </a:r>
          </a:p>
        </p:txBody>
      </p:sp>
      <p:sp>
        <p:nvSpPr>
          <p:cNvPr id="198661" name="Rectangle 5"/>
          <p:cNvSpPr>
            <a:spLocks noChangeArrowheads="1"/>
          </p:cNvSpPr>
          <p:nvPr/>
        </p:nvSpPr>
        <p:spPr bwMode="auto">
          <a:xfrm>
            <a:off x="323850" y="2565400"/>
            <a:ext cx="6119813" cy="5762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98662" name="WordArt 6"/>
          <p:cNvSpPr>
            <a:spLocks noChangeArrowheads="1" noChangeShapeType="1" noTextEdit="1"/>
          </p:cNvSpPr>
          <p:nvPr/>
        </p:nvSpPr>
        <p:spPr bwMode="auto">
          <a:xfrm>
            <a:off x="395288" y="2636838"/>
            <a:ext cx="1743075" cy="361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hydro power</a:t>
            </a:r>
          </a:p>
        </p:txBody>
      </p:sp>
      <p:sp>
        <p:nvSpPr>
          <p:cNvPr id="198663" name="WordArt 7"/>
          <p:cNvSpPr>
            <a:spLocks noChangeArrowheads="1" noChangeShapeType="1" noTextEdit="1"/>
          </p:cNvSpPr>
          <p:nvPr/>
        </p:nvSpPr>
        <p:spPr bwMode="auto">
          <a:xfrm>
            <a:off x="2268538" y="2708275"/>
            <a:ext cx="1743075" cy="361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reservior </a:t>
            </a:r>
          </a:p>
        </p:txBody>
      </p:sp>
      <p:sp>
        <p:nvSpPr>
          <p:cNvPr id="198664" name="WordArt 8"/>
          <p:cNvSpPr>
            <a:spLocks noChangeArrowheads="1" noChangeShapeType="1" noTextEdit="1"/>
          </p:cNvSpPr>
          <p:nvPr/>
        </p:nvSpPr>
        <p:spPr bwMode="auto">
          <a:xfrm>
            <a:off x="4067175" y="2636838"/>
            <a:ext cx="1743075" cy="361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Yangtze</a:t>
            </a:r>
          </a:p>
        </p:txBody>
      </p:sp>
    </p:spTree>
    <p:extLst>
      <p:ext uri="{BB962C8B-B14F-4D97-AF65-F5344CB8AC3E}">
        <p14:creationId xmlns:p14="http://schemas.microsoft.com/office/powerpoint/2010/main" val="13259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2781300"/>
            <a:ext cx="8316912" cy="719138"/>
          </a:xfrm>
        </p:spPr>
        <p:txBody>
          <a:bodyPr/>
          <a:lstStyle/>
          <a:p>
            <a:pPr eaLnBrk="1" hangingPunct="1"/>
            <a:r>
              <a:rPr lang="en-GB" altLang="en-US" sz="4000" smtClean="0"/>
              <a:t>Is there poverty in China? </a:t>
            </a:r>
          </a:p>
        </p:txBody>
      </p:sp>
      <p:pic>
        <p:nvPicPr>
          <p:cNvPr id="184323" name="Picture 5" descr="Farmer carrying water in Yingtan, Jiangxi provi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28956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24" name="Rectangle 6"/>
          <p:cNvSpPr>
            <a:spLocks noChangeArrowheads="1"/>
          </p:cNvSpPr>
          <p:nvPr/>
        </p:nvSpPr>
        <p:spPr bwMode="auto">
          <a:xfrm>
            <a:off x="0" y="6021388"/>
            <a:ext cx="9144000" cy="836612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800">
                <a:solidFill>
                  <a:srgbClr val="000000"/>
                </a:solidFill>
              </a:rPr>
              <a:t>L/O - To investigate whether China is developing sustainably.</a:t>
            </a:r>
            <a:r>
              <a:rPr lang="en-GB" altLang="en-US" sz="3000">
                <a:solidFill>
                  <a:srgbClr val="000000"/>
                </a:solidFill>
              </a:rPr>
              <a:t>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 sz="3000">
              <a:solidFill>
                <a:srgbClr val="000000"/>
              </a:solidFill>
            </a:endParaRPr>
          </a:p>
        </p:txBody>
      </p:sp>
      <p:sp>
        <p:nvSpPr>
          <p:cNvPr id="184325" name="Rectangle 7"/>
          <p:cNvSpPr>
            <a:spLocks noChangeArrowheads="1"/>
          </p:cNvSpPr>
          <p:nvPr/>
        </p:nvSpPr>
        <p:spPr bwMode="auto">
          <a:xfrm>
            <a:off x="2771775" y="1412875"/>
            <a:ext cx="3851275" cy="12239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000000"/>
                </a:solidFill>
              </a:rPr>
              <a:t>Some </a:t>
            </a:r>
            <a:r>
              <a:rPr lang="en-GB" altLang="en-US" b="1">
                <a:solidFill>
                  <a:srgbClr val="000000"/>
                </a:solidFill>
              </a:rPr>
              <a:t>27 million people</a:t>
            </a:r>
            <a:r>
              <a:rPr lang="en-GB" altLang="en-US">
                <a:solidFill>
                  <a:srgbClr val="000000"/>
                </a:solidFill>
              </a:rPr>
              <a:t> were classified as rural poor last year by the government, earning less than 55 cents a day (30p)</a:t>
            </a:r>
          </a:p>
        </p:txBody>
      </p:sp>
      <p:sp>
        <p:nvSpPr>
          <p:cNvPr id="184326" name="Rectangle 8"/>
          <p:cNvSpPr>
            <a:spLocks noChangeArrowheads="1"/>
          </p:cNvSpPr>
          <p:nvPr/>
        </p:nvSpPr>
        <p:spPr bwMode="auto">
          <a:xfrm>
            <a:off x="5076825" y="188913"/>
            <a:ext cx="3887788" cy="10080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b="1">
                <a:solidFill>
                  <a:srgbClr val="000000"/>
                </a:solidFill>
              </a:rPr>
              <a:t>The government have said by 2020 no-one in China would need to worry about food and clothing.</a:t>
            </a:r>
          </a:p>
        </p:txBody>
      </p:sp>
      <p:sp>
        <p:nvSpPr>
          <p:cNvPr id="184327" name="Rectangle 9"/>
          <p:cNvSpPr>
            <a:spLocks noChangeArrowheads="1"/>
          </p:cNvSpPr>
          <p:nvPr/>
        </p:nvSpPr>
        <p:spPr bwMode="auto">
          <a:xfrm>
            <a:off x="3924300" y="4652963"/>
            <a:ext cx="5040313" cy="1223962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000000"/>
                </a:solidFill>
                <a:latin typeface="Comic Sans MS" pitchFamily="66" charset="0"/>
              </a:rPr>
              <a:t>Those classified as poor are entitled to government help such as subsidies, job training, discounted loans and employment opportunities </a:t>
            </a:r>
          </a:p>
        </p:txBody>
      </p:sp>
      <p:sp>
        <p:nvSpPr>
          <p:cNvPr id="184328" name="WordArt 12"/>
          <p:cNvSpPr>
            <a:spLocks noChangeArrowheads="1" noChangeShapeType="1" noTextEdit="1"/>
          </p:cNvSpPr>
          <p:nvPr/>
        </p:nvSpPr>
        <p:spPr bwMode="auto">
          <a:xfrm>
            <a:off x="684213" y="4941888"/>
            <a:ext cx="2924175" cy="942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/>
              </a:rPr>
              <a:t>The poverty rate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/>
              </a:rPr>
              <a:t>has fallen from 85%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/>
              </a:rPr>
              <a:t>in 1981 to 16% in 2005 </a:t>
            </a:r>
          </a:p>
        </p:txBody>
      </p:sp>
      <p:sp>
        <p:nvSpPr>
          <p:cNvPr id="184329" name="WordArt 13"/>
          <p:cNvSpPr>
            <a:spLocks noChangeArrowheads="1" noChangeShapeType="1" noTextEdit="1"/>
          </p:cNvSpPr>
          <p:nvPr/>
        </p:nvSpPr>
        <p:spPr bwMode="auto">
          <a:xfrm>
            <a:off x="4140200" y="3573463"/>
            <a:ext cx="3744913" cy="1008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Minion Pro"/>
              </a:rPr>
              <a:t>There are over 18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Minion Pro"/>
              </a:rPr>
              <a:t> million rural people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Minion Pro"/>
              </a:rPr>
              <a:t> living on less than $1 a day (70p)</a:t>
            </a:r>
          </a:p>
        </p:txBody>
      </p:sp>
      <p:sp>
        <p:nvSpPr>
          <p:cNvPr id="184330" name="WordArt 14"/>
          <p:cNvSpPr>
            <a:spLocks noChangeArrowheads="1" noChangeShapeType="1" noTextEdit="1"/>
          </p:cNvSpPr>
          <p:nvPr/>
        </p:nvSpPr>
        <p:spPr bwMode="auto">
          <a:xfrm>
            <a:off x="250825" y="1557338"/>
            <a:ext cx="2233613" cy="11509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90% of those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 in poverty are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 in rural areas</a:t>
            </a:r>
          </a:p>
        </p:txBody>
      </p:sp>
      <p:sp>
        <p:nvSpPr>
          <p:cNvPr id="184331" name="Rectangle 15"/>
          <p:cNvSpPr>
            <a:spLocks noChangeArrowheads="1"/>
          </p:cNvSpPr>
          <p:nvPr/>
        </p:nvSpPr>
        <p:spPr bwMode="auto">
          <a:xfrm>
            <a:off x="6877050" y="1341438"/>
            <a:ext cx="2266950" cy="1223962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000">
                <a:solidFill>
                  <a:srgbClr val="000000"/>
                </a:solidFill>
                <a:latin typeface="Candara" pitchFamily="34" charset="0"/>
              </a:rPr>
              <a:t>Girls are also more at risk than boys of becoming poor</a:t>
            </a:r>
            <a:r>
              <a:rPr lang="en-GB" altLang="en-US">
                <a:solidFill>
                  <a:srgbClr val="000000"/>
                </a:solidFill>
              </a:rPr>
              <a:t>.</a:t>
            </a:r>
            <a:br>
              <a:rPr lang="en-GB" altLang="en-US">
                <a:solidFill>
                  <a:srgbClr val="000000"/>
                </a:solidFill>
              </a:rPr>
            </a:br>
            <a:r>
              <a:rPr lang="en-GB" altLang="en-US" b="1" i="1">
                <a:solidFill>
                  <a:srgbClr val="000000"/>
                </a:solidFill>
              </a:rPr>
              <a:t/>
            </a:r>
            <a:br>
              <a:rPr lang="en-GB" altLang="en-US" b="1" i="1">
                <a:solidFill>
                  <a:srgbClr val="000000"/>
                </a:solidFill>
              </a:rPr>
            </a:br>
            <a:endParaRPr lang="en-GB" altLang="en-US" b="1" i="1">
              <a:solidFill>
                <a:srgbClr val="000000"/>
              </a:solidFill>
            </a:endParaRPr>
          </a:p>
        </p:txBody>
      </p:sp>
      <p:sp>
        <p:nvSpPr>
          <p:cNvPr id="184332" name="Rectangle 16"/>
          <p:cNvSpPr>
            <a:spLocks noChangeArrowheads="1"/>
          </p:cNvSpPr>
          <p:nvPr/>
        </p:nvSpPr>
        <p:spPr bwMode="auto">
          <a:xfrm>
            <a:off x="0" y="2852738"/>
            <a:ext cx="1619250" cy="194468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000000"/>
                </a:solidFill>
                <a:latin typeface="Tahoma" pitchFamily="34" charset="0"/>
              </a:rPr>
              <a:t>China now has </a:t>
            </a:r>
            <a:r>
              <a:rPr lang="en-GB" altLang="en-US" b="1">
                <a:solidFill>
                  <a:srgbClr val="000000"/>
                </a:solidFill>
                <a:latin typeface="Tahoma" pitchFamily="34" charset="0"/>
              </a:rPr>
              <a:t>more billionaires</a:t>
            </a:r>
            <a:r>
              <a:rPr lang="en-GB" altLang="en-US">
                <a:solidFill>
                  <a:srgbClr val="000000"/>
                </a:solidFill>
                <a:latin typeface="Tahoma" pitchFamily="34" charset="0"/>
              </a:rPr>
              <a:t> than any other country except the USA.</a:t>
            </a:r>
            <a:r>
              <a:rPr lang="en-GB" altLang="en-US">
                <a:solidFill>
                  <a:srgbClr val="000000"/>
                </a:solidFill>
                <a:latin typeface="Perpetua" pitchFamily="18" charset="0"/>
              </a:rPr>
              <a:t> </a:t>
            </a:r>
          </a:p>
        </p:txBody>
      </p:sp>
      <p:sp>
        <p:nvSpPr>
          <p:cNvPr id="184333" name="Rectangle 17"/>
          <p:cNvSpPr>
            <a:spLocks noChangeArrowheads="1"/>
          </p:cNvSpPr>
          <p:nvPr/>
        </p:nvSpPr>
        <p:spPr bwMode="auto">
          <a:xfrm>
            <a:off x="2987675" y="188913"/>
            <a:ext cx="1944688" cy="1152525"/>
          </a:xfrm>
          <a:prstGeom prst="rect">
            <a:avLst/>
          </a:prstGeom>
          <a:solidFill>
            <a:srgbClr val="99CC00">
              <a:alpha val="6509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000000"/>
                </a:solidFill>
              </a:rPr>
              <a:t>The gap between rich and poor is already too large. </a:t>
            </a:r>
          </a:p>
        </p:txBody>
      </p:sp>
      <p:pic>
        <p:nvPicPr>
          <p:cNvPr id="184334" name="Picture 2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3429000"/>
            <a:ext cx="2089150" cy="133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35" name="Picture 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138" y="2636838"/>
            <a:ext cx="1185862" cy="164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249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85348" name="Picture 4" descr="Farmer carrying water in Yingtan, Jiangxi provi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5795963" cy="326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34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620713"/>
            <a:ext cx="3157537" cy="438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5350" name="Rectangle 7"/>
          <p:cNvSpPr>
            <a:spLocks noChangeArrowheads="1"/>
          </p:cNvSpPr>
          <p:nvPr/>
        </p:nvSpPr>
        <p:spPr bwMode="auto">
          <a:xfrm>
            <a:off x="827088" y="2781300"/>
            <a:ext cx="8316912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4000">
                <a:solidFill>
                  <a:srgbClr val="FF0000"/>
                </a:solidFill>
              </a:rPr>
              <a:t>Is there poverty in China? </a:t>
            </a:r>
          </a:p>
        </p:txBody>
      </p:sp>
      <p:sp>
        <p:nvSpPr>
          <p:cNvPr id="185351" name="WordArt 9"/>
          <p:cNvSpPr>
            <a:spLocks noChangeArrowheads="1" noChangeShapeType="1" noTextEdit="1"/>
          </p:cNvSpPr>
          <p:nvPr/>
        </p:nvSpPr>
        <p:spPr bwMode="auto">
          <a:xfrm>
            <a:off x="5292725" y="4941888"/>
            <a:ext cx="2233613" cy="11509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90% of those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 in poverty are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 in rural areas</a:t>
            </a:r>
          </a:p>
        </p:txBody>
      </p:sp>
    </p:spTree>
    <p:extLst>
      <p:ext uri="{BB962C8B-B14F-4D97-AF65-F5344CB8AC3E}">
        <p14:creationId xmlns:p14="http://schemas.microsoft.com/office/powerpoint/2010/main" val="207145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4"/>
          <p:cNvSpPr>
            <a:spLocks noChangeArrowheads="1"/>
          </p:cNvSpPr>
          <p:nvPr/>
        </p:nvSpPr>
        <p:spPr bwMode="auto">
          <a:xfrm>
            <a:off x="0" y="6021388"/>
            <a:ext cx="9144000" cy="836612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800">
                <a:solidFill>
                  <a:srgbClr val="000000"/>
                </a:solidFill>
              </a:rPr>
              <a:t>L/O - To investigate whether China is developing sustainably.</a:t>
            </a:r>
            <a:r>
              <a:rPr lang="en-GB" altLang="en-US" sz="3000">
                <a:solidFill>
                  <a:srgbClr val="000000"/>
                </a:solidFill>
              </a:rPr>
              <a:t>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 sz="3000">
              <a:solidFill>
                <a:srgbClr val="000000"/>
              </a:solidFill>
            </a:endParaRPr>
          </a:p>
        </p:txBody>
      </p:sp>
      <p:sp>
        <p:nvSpPr>
          <p:cNvPr id="186371" name="WordArt 5"/>
          <p:cNvSpPr>
            <a:spLocks noChangeArrowheads="1" noChangeShapeType="1" noTextEdit="1"/>
          </p:cNvSpPr>
          <p:nvPr/>
        </p:nvSpPr>
        <p:spPr bwMode="auto">
          <a:xfrm>
            <a:off x="1116013" y="260350"/>
            <a:ext cx="6400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Is there poverty in China?</a:t>
            </a: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323850" y="1125538"/>
            <a:ext cx="8351838" cy="14398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3600">
                <a:solidFill>
                  <a:srgbClr val="000000"/>
                </a:solidFill>
              </a:rPr>
              <a:t>1. Read your answer to the person sat next to you</a:t>
            </a: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323850" y="2565400"/>
            <a:ext cx="8351838" cy="33845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3600">
                <a:solidFill>
                  <a:srgbClr val="000000"/>
                </a:solidFill>
              </a:rPr>
              <a:t>2. Mark your partners answer.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GB" altLang="en-US" sz="3600" i="1">
                <a:solidFill>
                  <a:srgbClr val="000000"/>
                </a:solidFill>
              </a:rPr>
              <a:t>Did they answer the question?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GB" altLang="en-US" sz="3600" i="1">
                <a:solidFill>
                  <a:srgbClr val="000000"/>
                </a:solidFill>
              </a:rPr>
              <a:t>Did they include facts that backed up their point?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GB" altLang="en-US" sz="3600" i="1">
                <a:solidFill>
                  <a:srgbClr val="000000"/>
                </a:solidFill>
              </a:rPr>
              <a:t>Did it make sense, any spelling mistakes?</a:t>
            </a:r>
          </a:p>
        </p:txBody>
      </p:sp>
    </p:spTree>
    <p:extLst>
      <p:ext uri="{BB962C8B-B14F-4D97-AF65-F5344CB8AC3E}">
        <p14:creationId xmlns:p14="http://schemas.microsoft.com/office/powerpoint/2010/main" val="718463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 animBg="1"/>
      <p:bldP spid="1127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394" name="Picture 12" descr="http://www.nv.ngb.army.mil/Images/education/educ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2924175"/>
            <a:ext cx="3563937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7395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 b="1" u="sng" smtClean="0"/>
              <a:t>Development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9750" y="1916113"/>
            <a:ext cx="8229600" cy="494188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GB" altLang="en-US" sz="4800" i="1" smtClean="0"/>
              <a:t>What does development mean?</a:t>
            </a:r>
          </a:p>
          <a:p>
            <a:pPr eaLnBrk="1" hangingPunct="1">
              <a:buFontTx/>
              <a:buNone/>
            </a:pPr>
            <a:endParaRPr lang="en-GB" altLang="en-US" sz="4800" smtClean="0"/>
          </a:p>
          <a:p>
            <a:pPr algn="ctr" eaLnBrk="1" hangingPunct="1">
              <a:buFontTx/>
              <a:buNone/>
            </a:pPr>
            <a:r>
              <a:rPr lang="en-GB" altLang="en-US" sz="4800" smtClean="0">
                <a:solidFill>
                  <a:srgbClr val="FF0000"/>
                </a:solidFill>
              </a:rPr>
              <a:t>Development is the process of change for the better. </a:t>
            </a:r>
          </a:p>
          <a:p>
            <a:pPr eaLnBrk="1" hangingPunct="1">
              <a:buFontTx/>
              <a:buNone/>
            </a:pPr>
            <a:endParaRPr lang="en-GB" altLang="en-US" smtClean="0"/>
          </a:p>
        </p:txBody>
      </p:sp>
      <p:sp>
        <p:nvSpPr>
          <p:cNvPr id="187397" name="AutoShape 4" descr="data:image/jpg;base64,/9j/4AAQSkZJRgABAQAAAQABAAD/2wBDAAkGBwgHBgkIBwgKCgkLDRYPDQwMDRsUFRAWIB0iIiAdHx8kKDQsJCYxJx8fLT0tMTU3Ojo6Iys/RD84QzQ5Ojf/2wBDAQoKCg0MDRoPDxo3JR8lNzc3Nzc3Nzc3Nzc3Nzc3Nzc3Nzc3Nzc3Nzc3Nzc3Nzc3Nzc3Nzc3Nzc3Nzc3Nzc3Nzf/wAARCACwAJ4DASIAAhEBAxEB/8QAHAAAAgMAAwEAAAAAAAAAAAAAAAYEBQcBAwgC/8QARxAAAQMDAgQDBgEJBQQLAAAAAQIDBAAFEQYhBxIxQRNRYRQiMnGBkSMIFTNCUoKhscEkYnKS4TVzovAWJUNFU5OywtHS8f/EABkBAQADAQEAAAAAAAAAAAAAAAABAgMEBf/EACQRAQACAgICAgEFAAAAAAAAAAABAgMRITESQQQiURNCgZGh/9oADAMBAAIRAxEAPwDcaKKKAooooCiiigKKT7txL0zZ7+5ZbjLcYkNcocWplRbSSMgFQ9CN8Y3601RJTEyO3IiPNvMOJ5kONqCkqHmCOooO6iiigy3jxqK9WC22o2WU7ED7y/Ffa6+6kcqc+uVH930qfwZ1jJ1Xp95FzX4lwguBDjmAPESRlKjjvsQflnvV9xFsDWpNI3CAtBU6Gy6wUp5lB1IJTgeu4+prIfycHVDUd1aB9xcNKiMdwsY/maD0HRRUK8XGPabbKuEwkR4rSnXCOuEgnb17D1NBEu+qbFZZseHdbpGiyZH6NtxeCR0yfIZ7nAq3BBAIOQe4ryMoXPiDrdam0FUq4yOgBIZR03/upSB9q9aRWgww2yCVBtATk98DH9KDuooooCiiigKKKKAooooCiiigzTihwxb1av8AOdsdRHuqUBKufPI+B0Cj2I6Z+/TZA0JedU8PdQRbLeoEoW6W+GvCdSeVKlEDnbX0O5GcHB9DvXoqvhxCV45khQBzgjO9B9D4ayDinxKvukdVR4NuREci+zJdUh1skrJJG5BGOm2POnW78RNK2a5G3XC7NolJVyuIQ2tfhnb4iAQOtZtxfdjK15pW4pWw9GcCUKwob4cBPNnthY6+tETOjTpLjDYL4lEe7K/NUwjBD6vwVH0X2/ex9av9GaFs+kX5r9pDpVMUDlxfN4aBuEJ9PU5J89qyDVnDiMtLs2zPIirB96O8oJbUc7BJPw9eh2+VQdJa91JoGSi23eO+/bknHsr4IUgebSj29N0n060VpkreOHpmsd/KH1C5Ft0Gwx18vthL0ghWD4aSAlJ9CrJ/drQtM6vsWqGuezz23XAMrYV7riPmk7/UbVVa54dWrWc2FLnPvsOxxyKLPL+IjOeUkj54PqaLq/gxpBnT2m2rg8CZ9ybQ65zpwW0HdKB375Pr8q0TFfEdpuOw2wynlbbQEISOwAwBXZQFFcEgUr6r17p7SwWi5TgqSBn2Vgc7p2zuOg/eIoGmilvRWtLTrKK+/avHQphQS61IQErTnodiRg47GmSgKKKKAooooCiiqfUupLXpiEmZepXs7C3A2khClkqIzjCQfI0FxXBGaULfxN0bPOGr9GaOCcSQpn/1ACmSHc4E3Hsk6M+Tt+E8lX8jQYbxKhnRnEuPf24vPb7h7zh5cgLIw4BnOFdFjGOvzqFxdQldttNwaUlaUOqAVzZ5gpIUD6/DnNa3xVsLeoNF3BgtqXIjtmTH5RkhaATgfMZH1rF5Mj87cIkqwpS4LiG1AZOyVYBP7qhRjkj7VsteKssO6UgqS4f7TIbXgAgKHIon+Kk/8ili6wb/AKS/s81CLnZubHI6kuMn77tq9Rj5mpmtJJl6C0y8okqOUkq6kpRy/wDtrWHAFFYUAQcgg9xRj5fpxH8sYt1rtV3kpkabuy7RcEnKIstwjc/+G6nf6YzTG1eOK+nfDYHtc1hKvdV4KZaVAducAkD0yD8qiX226Lnz5DPjSLO+28pkvBjEdbiTggdv4p61bWeNrbTjYftCkajtoAKDGfy4kdAAPi+gCk0b1tPoSuKnEK3NCTcrIyxGCgFKegOoSc9slW1bXpq5rvFhgXN2P7OuUwh1TROeTmGcZxvWWniBpPUcaBC1qxcIZjP+P4clolp5QyAFcoJIHNnGMbb+R0WHrPS0otoi3+2KUpOUoElAOMeRO3yo1ggcSuIt1/PLmk9HxnlXEq8J2QhIUsEjJS2OxAO6j09MZqFYuBSXkJkalu7ynnAFOMxQMhR3OVqzn54rV7YzYZMx+42tu2uy1+69JjJQpZz2Uob9h18qtcCgqdM6atWl4HsVmihhonmWSSpTivNSjuf6dqt6KKAooooCiiigKXdbaQgaytiINxW80G1+I04yRlKsEdxuN+lMVFBjQ4A24f8Afsv/AMhH/wA1OsnBOJZ7xDuUe/TPFivJdSEsoTnB6Z9elavRQdT7YdjrbWkKC0lJSRscjFeWLItTOkdXwVq3aLSggDYficp/kmvTN7vtrsUcP3ifHiNn4S6vBUfIDqfpXmN6bFSvVrVvjyVxbk4RBUhlRBQH+YE53Hu0VtG4Tr6yqRoDSTCCAp15SBnzJI/rTxqadIcu1vsNvlrjPzC446+2AVttpBOwPckfwpTZiajkx9PRIGlLs8zaVJdX7RHU14rhORgnokf/ALTDG0jr676iN3XEg2bmY9nSqQsOlpGckhIzlROevnRjOOZn+19Cs0GJakW0MpdijPOl8BfiKO5Ks9ST/pUFOlokN4yLHIkWl9RyfZl5bJ9UK2P8PpV6vh8pbLjsPVV0VeG0/pXVpLJV5FrlwE58qgWSY/LirbnNpauEZ1UeW0k5CXEnfHoRgj0NQxyUvj5mUe3avuS76dM6kgwrotLXiiQlnKVI6jmSrocjtncj519cQoGhbRp/85XOwQkz5KD7LGYKmi4vrk8hG2+ScdDjyqPZYod4oONxnkviRDSqY2rcsBBHLg9AFDfHXqfKrF7h1L1TrqZe9WqAtzSwiFDQ4CXG0nbmx0SdyQNyVHpUunHMzyq/yfdNy4rUzUT4LMeYjwo7P7aQrJX16ZGB9frsvMAnJ2A6k9q6XIiFQlRGlKjtlvw0ljCC2MYHL5Y7UiXPhNbbgysPX7UK3CnlC3Z3iYHcYI3FGpuf1LYo8oRH71bm5CujS5TYWe3QnNWTbqHUhTa0rSeiknINYDfuBV1YWpVhuUeW1j9HIBaWPTbKT89qcODGkdS6VM9u+rQ3DdALUZLwcwvurbYbbde3Sg1GiiigKKKKAooooCuiZIbiR3ZL6+RppClrV5JAyT9qiX69W+w2x64XSQliM0N1KGST2AHcnyFZ+/P1jrRD3soZ05YX2VpbcltpckSUqTj4T8Ix322OxVQjlQ6IaY1tf7vq2/RUy2fG8GDFke8hoDBzjpsOUY7kqNaYuY+UhCV8iBsEIHKB6bUtaIsatPaYiW90J8dIUt/lVkFZJzg+mw+lVOsr3cjfLfYNNOOIuiyHnXPdLTTXT8RJByO/b65xXPNptbUOytK0ruY5OwccyPxFnH941IXcJLiCjmSAdspGDWZrvPEO0vBubYo13bKSA7CBBJ8zjp8ikelVc7Xet3ipELSjkfmACVLjOuKT98A/UfeoitvUrTek9x/jV03KHaEuz7lJRGjNIUVuOHA+Q8z6Dc1m8RrVWoVXXVWn3WWkzZhWzbJaAn2hpKEoStJPRRCcHcA460vK0LrPVSlzb/LSw4BlpuUvP0CE7IH0+lPVmuWorQzHiX7T39kSEtNzLV+K2gDAHMgHmSMY3/h1q9Z8Y1HLHJWMk7tGoQOF+prHE1DcI11jPWm+THsOJkklCl5xygndPoD5nc7Cto2pMuunrPqiMuNfIKH3ENnw5A911seixv8A0qu4F3KbctDNme+t5UeQthtS9yEJCSBnvjJG/bFaVncbYWp4TpolFFFWQMVxgeVc0UHyVhIJVsBuc9qp7rqywWhtS7jeILIT+qXwVH5JGSfoKStcRLfeLu6zddQ3kw0EJVbYaUttjzClfrdO+eu1RbG5pfTjITZtNoLwBzIlKStwnH7RBOPQYHpUxWZFpI4w6fKuS2Q7rclFXKn2aIcL88EkdPlVXJ4h63ubiEac0NKbQonD01CyDjr+ykbgj4jVyxrp1rCRbGEt/stuFP8ASmKy6mg3d8MNtutyMFXKtPXHXBHzqZrMDOLJxauUHUsm268Yh2xuO0ecMtLUsOe7yp2UodCT9KYIfGXScyazEZXN53nUtoUqNhOVHAPXON/KlTTTDFx47aiRcI7MltLb2EPNhQ90tgbH0qHxlj26061006ywxDjJAcdLTISMB3ckJG+wqqNnjXVqjXLXOlhciXoqW5TnsixltxbaUqSSOnf/AIcd6ulrU4srWcqPesd19xQYvV7tkuyQpDabTIUtD7iwA8hYSFAox7oPLj4uh6Z6ata7lEu0BmfAeS7HeTlKgdx5g+RHQjzrDLt1/G1z+Ur5eeMUhWuZC0/qfU9yv02NFEqU2mMt1WVrbSD8IGVcu6Rtt7vpVjxSnybdoqa5EdcadWttrnbWUlIKsnBH+HH1NU1j4U2FEdqRPdlzFOtpXyqWEJ3AP6u/fzqtda3LS+5tERHS/PEDSZAze4/+Rz/6VJh6001MPIxfIWSeXC3OTr0xz4z9K+4Gk9PW9spi2eEAepU0FqP1Vk1YJttuSytpFviJaXupAYThXzGKr9F48/eney81IaQ7HcbdaVulxshST9RtUmNIcjuBbfTuOxpeRpmJDntzbMpVuVzgvssfoX053Cm+gOM4UMEHfer9hvxnktlQSVHGcVG9TwmeY+yHq+RdY9lF201F8WRGeCpMPAPtDPKQpPnncEEb7d+lffCS3RbdoG1IiOh0PteO44EcvMtZyft8Of7oplhRUxEKHPzEnJ2xSLwrvTMy7altdqTzWaHL54bgThKQskqSNvh5gSPQ+WK6671y8+8xNuGjUUUVKoooooM31/FSzeUPI6yGgpQx3G38sUs08cSW/wAOC7g5Cloz23AP9KR62pPCBV/odQTqJkHPvocSPtn+lUFW+kXksaihKX0KlIHzUkj+tWt0KjRSQnjvqQJG3JIPX++3Uf8AKMbZTK0+8pAyfaErI6lILZA/4lfepOjATx31KoDICH8/5m6sfygrUJelolySjK4UnlUR2Q4MH+KUVj6V/cuGdO2NVkdt8a3MtQJTQ5kIQAVAjYk9cjqCScEUkad0jq7Sl+Q3a5kZ+zuvBT4cWACnpug7hWD+rnoO1Omh5ft2kLQ/1JiIScjG6MoP8U1d9CMfauOLTE6el4VtESzviVq+3ezzNLsxXp019AbKWxs24SCkdyVAhJwB5b1Dses9SxbdDtrGi5rpjR0NBag4jm5UgZ3Tt06Zr40DItsPiFf4z0liTKkuqVDkp5Tz+8SpIV2OCNh+yfrqfXp0qbarHjpWsTefKJIzeub2wEm56JujaSrHMwSs/wCXl3+4qYxxCtHP4c2LdIDoCSpMqEoYz/hz/Sm0bdK5ClDopQ26A1Xdfwv42j2+UqC0BaTlKgCD5irK1w/FWHln3UK2A7kVXf61JkXuDpqxPXK7yEsx0klIPxLP7KR3J8qnHG7IzzMULfGC7umLb9K291Tc++SEslSM5bZ5gFE4PfpjuOam7SmnYWl7MxbLcn8JsZU4oDmcUeqlY7ms04cRpmt9bzNc3WOtqGyC1bm1DYfq7HvyjOSNuZR8q2SupwCiiigKKKKBU4ht81maXn4JCdseYVWeVo/EH/YSf9+j+SqzitsfSJFdsR4xpbD46tOJX9jmuqgdemauJNlS3C/KBu6FAASoilt8gyCVIbXv9jWhaxtCb5pe524pBU9HUG89lgZQfooCsjuFzag8T9J3VxKOV2M3HeKTgk5WzzK89ik+oArdQeXHMenXNYwzv3Esh4MTfH0iqMoYVEkrRg7bKwrH8TUDi1qJ/DOmbOpa5kvHjpZJ5uU/Cjb9rOT6Y86XNPaxi6PVqJhptU2U/NPs/L+jVgqAUo56bjYdfPvU+0wZFktdz1hf0c93dSpxkO9WyrYH0JJHyG3c1zxj+8zLqyZ4rjiI7lTWWLGOoodnbCnI1rbekSnG3FJUt8I95SVDBHKoISnf9XPerrTz9wlf9HQm9XVr84NynHSJal4LavcwF83Ty6HFVlhI0xoidepIHtt0BZjJUMkpOd/lupXyCfOp+joxRddLc6sFFofdAB65cXsfoa0lxze0b1JydZ1JHRzwL/46x/2dwioUlX7yAkp7djUcazvduBbvWl5Digfdetq/FbV9DuPqc1fYx0rjzx96rNKz6Z0+blr7cM3yRNspmQ7a8zLWD4cecfDwc7FWM7d/OlnS+mJOuNT3B7XMpUk2lTaGoTB5WPfTzbdDjAGcbnuala1eXEsonNLKFQ5LL5KRuUhYBHyIUc/KmawONwOJtzgM5DE21R5TalHHMUEpOBjckKyT2xU1rFem9M2TLzbo8RIzESM1HjMtsstJCENtpASkDoAB0Fd1cDYVRXLWOnrVdk2u5XWPFmKSFBt4lIwenvEco6edWaL6ivht1DiAttQUhQyFJIII86+6AooooFjiD/sNP+/R/JVZxWn63iqk6efUnOWSHceYHX+BNZh3xnNa4+kSKKKOnWtEE7iMwv2WFLbyC04pHMkfDnBBz8xWqW/Xlh1TZ4tlEyQbndIgYcbisLUpha0cqiVAbAHJz2G/SlO5RI86C/Gl/oVp945xjfIOe2CM1Y/k7uJQ3qGEjwnUMPtqRISkZWFBY69cfhg49TWV+JNbRdIWC025stm3pbvEIhEvxk5cbcx8Sc9EqGSkjYg+m1VrCSvUmoY2mIboTHYV4890KACcDcE9NgfuR5U68bLrb7JbYspMRKr48S3DkJJStpI+Ikj4gMj3TkZINI0fRtxjaLlssOJTdZykuyedZ95sZPh588nfpuSM1mwtWK28plWa8lsXS2e3RlD83x3BDt6MYC1DdxwegASkfWrx6TF0vqKPIuDchERFnaiNvBorHOCPd5gOuBVBeXmbrctJWiIw3HY8Np1TLZ2QpZGRv12TnJ397etK1AqSbPNEKL7U+tpSW2dsKJ23zsQM5x6VClp1qNJEKXHnxWpUR1LrDqeZC0nYj/nt2Nd9ItgRq6FZY9ug2eDDDCcFyY+VFxWSSeVPnnv5VYMWjWjii47qGKkhX6NuEFox9gaMpxxvW3Gsr8xHLtlct8yUJMVReVHRzFpBykKxjff5Y+dTNP3B2PfOHlyloea9ttjttWlYweZBwCQd9zg/b1rrs1rvzN9/OF9mwnyiMpltLDZQoZUFb7DyNWvFGHLi6Jtl0QD7Rabg1LCsDLaebbqD3Kf9al0YZ1PjDUx0xSxrPQtk1cx/1lHKZSUcjUto8riBuceRG52Pn260xxnkSI7TzZBQ4gLSQc5BGRXbR0vNLVy1Twi1EmDIeck20qKkslR8GQ3ndSM/Crzx0PXI6+hdP3mHf7RFudvc548hAUnPVJ7pPqDsfWq3XGj7frG1iFcAptTagtmQ2BztnvjPYjqPl5VK0np6NpexRrRDcccaYz77h95RJyTt03PSguaKKKD5cQlxtSFgKSoYIPQiso1JaFWe4qaAUWHPeZUe6c9PmOn2PetZqFdbTCu0VUaez4jZBHxFJTkYyCNxVq20MJuGo7TAUpD8tJcScFtv31A+RA6fXFQYF2v+o1qa0rYHpA6F90YQPmchI+qq2O3cM9HW9SFtWOO6tAxzSCp3PqQokZ+lNbbTbSAhpCUITsEpGAPpUzeZGKWjhNqG9lt3WF5LEYkKMOKoKPyJHujvuOatV05piz6ZhmLZoTcdCsFxQ3W4R0KlHc9T8s7Vc0pcRdbRdF2f2hwJemv5RFj82OZXdR78o7/MDvVN7ETiXpFnV8NhqPOEW7xOZ6ESvAJPLnI6490e8Oh86VbUdYxnvZL/AKbkvKSQPbIKkLSv1Izj7Y+Qpf4JxLxqHXUjUs9x11DDa/GkObhbixgIHlgHOBsAANsivQPKKKXpW8al5ZuN8bt3EydcJDDkr2Z1xlttlYzlKSgb+Q3pkZ1Lra5qC7PpF3wVHAU4y6oZ/wAWUgVq+tdWWPRMdqVcI5W/IUQ00w0OdzGOY5OBtkdTTDbpjFzt8abGUVMSWkvNKIIJSoAj+BoTjrPcMO9h4tSmkratLLCVbgZjpVjyIUvP3qdBPGeFyBuBFU2nq2oxMK+ZCgf41toAHSod3uMe02yVcJauViM0p1Z74A7evaiYrWOoUmjJ2p5zLw1XZItudRjw1sSErDvXPugq5cbdVGry6W2NdrdIt85BcjSEFt1GSMpPbI3pd4d63j63gSZLMN2IuO6G1trUFA5GQQQB69qbqLOllLMZpqO0AhCEhDaM9gNgPpXaDmsY/KIiXNCbRdojzyYsZakK8NZHhOHBSrY7ZwRn09RVtwm4mt6iabtF6cQ3eEJw24TgSgO48l+Y79R3ADUqK4SciuaAooooCiiigKKKKD5Ua8ta8fu+suI82FHaW+8iSqJGZQDhKEKIB36d1E+pr1MRmupEdpDqnUtoDitlLCQFK+ZoKnRum4ulbDGtcMZ5BzPOHq44fiV9+noAKvM0VwaDzHxjujl/4huw2z7kRSITQKtubPvH095R+1ek7ZDbgW+LDZSEtx2UNIA6AJAA/lWCS+GeoJPFB1wxHfzY5cTJVN90J8Mr5z3674xXoQUHNInGxp93hzcxHRzcqmluY7IDiST/AM+tPdRbnAZudulQZOSzJaU05jGeVQwcZ70GOfk2TGvAvcEnDwW08B5pwUn7HH3rbaQuG/DdrREmdJNxXMdkgNp/D5AlAOdxk5Oe9PtBDuluiXaA/AuEdL8V9PK42voof0+fUEVgOoODGpLddy7poplRAvxGHPHDbrWNwDnG4PcfPavRVFBWaabujVhgt31xDlySykSFo6FX02z542zmrOiigKKKKD//2Q=="/>
          <p:cNvSpPr>
            <a:spLocks noChangeAspect="1" noChangeArrowheads="1"/>
          </p:cNvSpPr>
          <p:nvPr/>
        </p:nvSpPr>
        <p:spPr bwMode="auto">
          <a:xfrm>
            <a:off x="155575" y="-585788"/>
            <a:ext cx="1104900" cy="1228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Calibri" pitchFamily="32" charset="0"/>
              <a:cs typeface="Arial" charset="0"/>
            </a:endParaRPr>
          </a:p>
        </p:txBody>
      </p:sp>
      <p:sp>
        <p:nvSpPr>
          <p:cNvPr id="187398" name="AutoShape 6" descr="data:image/jpg;base64,/9j/4AAQSkZJRgABAQAAAQABAAD/2wBDAAkGBwgHBgkIBwgKCgkLDRYPDQwMDRsUFRAWIB0iIiAdHx8kKDQsJCYxJx8fLT0tMTU3Ojo6Iys/RD84QzQ5Ojf/2wBDAQoKCg0MDRoPDxo3JR8lNzc3Nzc3Nzc3Nzc3Nzc3Nzc3Nzc3Nzc3Nzc3Nzc3Nzc3Nzc3Nzc3Nzc3Nzc3Nzc3Nzf/wAARCACwAJ4DASIAAhEBAxEB/8QAHAAAAgMAAwEAAAAAAAAAAAAAAAYEBQcBAwgC/8QARxAAAQMDAgQDBgEJBQQLAAAAAQIDBAAFEQYhBxIxQRNRYRQiMnGBkSMIFTNCUoKhscEkYnKS4TVzovAWJUNFU5OywtHS8f/EABkBAQADAQEAAAAAAAAAAAAAAAABAgMEBf/EACQRAQACAgICAgEFAAAAAAAAAAABAgMRITESQQQiURNCgZGh/9oADAMBAAIRAxEAPwDcaKKKAooooCiiigKKT7txL0zZ7+5ZbjLcYkNcocWplRbSSMgFQ9CN8Y3601RJTEyO3IiPNvMOJ5kONqCkqHmCOooO6iiigy3jxqK9WC22o2WU7ED7y/Ffa6+6kcqc+uVH930qfwZ1jJ1Xp95FzX4lwguBDjmAPESRlKjjvsQflnvV9xFsDWpNI3CAtBU6Gy6wUp5lB1IJTgeu4+prIfycHVDUd1aB9xcNKiMdwsY/maD0HRRUK8XGPabbKuEwkR4rSnXCOuEgnb17D1NBEu+qbFZZseHdbpGiyZH6NtxeCR0yfIZ7nAq3BBAIOQe4ryMoXPiDrdam0FUq4yOgBIZR03/upSB9q9aRWgww2yCVBtATk98DH9KDuooooCiiigKKKKAooooCiiigzTihwxb1av8AOdsdRHuqUBKufPI+B0Cj2I6Z+/TZA0JedU8PdQRbLeoEoW6W+GvCdSeVKlEDnbX0O5GcHB9DvXoqvhxCV45khQBzgjO9B9D4ayDinxKvukdVR4NuREci+zJdUh1skrJJG5BGOm2POnW78RNK2a5G3XC7NolJVyuIQ2tfhnb4iAQOtZtxfdjK15pW4pWw9GcCUKwob4cBPNnthY6+tETOjTpLjDYL4lEe7K/NUwjBD6vwVH0X2/ex9av9GaFs+kX5r9pDpVMUDlxfN4aBuEJ9PU5J89qyDVnDiMtLs2zPIirB96O8oJbUc7BJPw9eh2+VQdJa91JoGSi23eO+/bknHsr4IUgebSj29N0n060VpkreOHpmsd/KH1C5Ft0Gwx18vthL0ghWD4aSAlJ9CrJ/drQtM6vsWqGuezz23XAMrYV7riPmk7/UbVVa54dWrWc2FLnPvsOxxyKLPL+IjOeUkj54PqaLq/gxpBnT2m2rg8CZ9ybQ65zpwW0HdKB375Pr8q0TFfEdpuOw2wynlbbQEISOwAwBXZQFFcEgUr6r17p7SwWi5TgqSBn2Vgc7p2zuOg/eIoGmilvRWtLTrKK+/avHQphQS61IQErTnodiRg47GmSgKKKKAooooCiiqfUupLXpiEmZepXs7C3A2khClkqIzjCQfI0FxXBGaULfxN0bPOGr9GaOCcSQpn/1ACmSHc4E3Hsk6M+Tt+E8lX8jQYbxKhnRnEuPf24vPb7h7zh5cgLIw4BnOFdFjGOvzqFxdQldttNwaUlaUOqAVzZ5gpIUD6/DnNa3xVsLeoNF3BgtqXIjtmTH5RkhaATgfMZH1rF5Mj87cIkqwpS4LiG1AZOyVYBP7qhRjkj7VsteKssO6UgqS4f7TIbXgAgKHIon+Kk/8ili6wb/AKS/s81CLnZubHI6kuMn77tq9Rj5mpmtJJl6C0y8okqOUkq6kpRy/wDtrWHAFFYUAQcgg9xRj5fpxH8sYt1rtV3kpkabuy7RcEnKIstwjc/+G6nf6YzTG1eOK+nfDYHtc1hKvdV4KZaVAducAkD0yD8qiX226Lnz5DPjSLO+28pkvBjEdbiTggdv4p61bWeNrbTjYftCkajtoAKDGfy4kdAAPi+gCk0b1tPoSuKnEK3NCTcrIyxGCgFKegOoSc9slW1bXpq5rvFhgXN2P7OuUwh1TROeTmGcZxvWWniBpPUcaBC1qxcIZjP+P4clolp5QyAFcoJIHNnGMbb+R0WHrPS0otoi3+2KUpOUoElAOMeRO3yo1ggcSuIt1/PLmk9HxnlXEq8J2QhIUsEjJS2OxAO6j09MZqFYuBSXkJkalu7ynnAFOMxQMhR3OVqzn54rV7YzYZMx+42tu2uy1+69JjJQpZz2Uob9h18qtcCgqdM6atWl4HsVmihhonmWSSpTivNSjuf6dqt6KKAooooCiiigKXdbaQgaytiINxW80G1+I04yRlKsEdxuN+lMVFBjQ4A24f8Afsv/AMhH/wA1OsnBOJZ7xDuUe/TPFivJdSEsoTnB6Z9elavRQdT7YdjrbWkKC0lJSRscjFeWLItTOkdXwVq3aLSggDYficp/kmvTN7vtrsUcP3ifHiNn4S6vBUfIDqfpXmN6bFSvVrVvjyVxbk4RBUhlRBQH+YE53Hu0VtG4Tr6yqRoDSTCCAp15SBnzJI/rTxqadIcu1vsNvlrjPzC446+2AVttpBOwPckfwpTZiajkx9PRIGlLs8zaVJdX7RHU14rhORgnokf/ALTDG0jr676iN3XEg2bmY9nSqQsOlpGckhIzlROevnRjOOZn+19Cs0GJakW0MpdijPOl8BfiKO5Ks9ST/pUFOlokN4yLHIkWl9RyfZl5bJ9UK2P8PpV6vh8pbLjsPVV0VeG0/pXVpLJV5FrlwE58qgWSY/LirbnNpauEZ1UeW0k5CXEnfHoRgj0NQxyUvj5mUe3avuS76dM6kgwrotLXiiQlnKVI6jmSrocjtncj519cQoGhbRp/85XOwQkz5KD7LGYKmi4vrk8hG2+ScdDjyqPZYod4oONxnkviRDSqY2rcsBBHLg9AFDfHXqfKrF7h1L1TrqZe9WqAtzSwiFDQ4CXG0nbmx0SdyQNyVHpUunHMzyq/yfdNy4rUzUT4LMeYjwo7P7aQrJX16ZGB9frsvMAnJ2A6k9q6XIiFQlRGlKjtlvw0ljCC2MYHL5Y7UiXPhNbbgysPX7UK3CnlC3Z3iYHcYI3FGpuf1LYo8oRH71bm5CujS5TYWe3QnNWTbqHUhTa0rSeiknINYDfuBV1YWpVhuUeW1j9HIBaWPTbKT89qcODGkdS6VM9u+rQ3DdALUZLwcwvurbYbbde3Sg1GiiigKKKKAooooCuiZIbiR3ZL6+RppClrV5JAyT9qiX69W+w2x64XSQliM0N1KGST2AHcnyFZ+/P1jrRD3soZ05YX2VpbcltpckSUqTj4T8Ix322OxVQjlQ6IaY1tf7vq2/RUy2fG8GDFke8hoDBzjpsOUY7kqNaYuY+UhCV8iBsEIHKB6bUtaIsatPaYiW90J8dIUt/lVkFZJzg+mw+lVOsr3cjfLfYNNOOIuiyHnXPdLTTXT8RJByO/b65xXPNptbUOytK0ruY5OwccyPxFnH941IXcJLiCjmSAdspGDWZrvPEO0vBubYo13bKSA7CBBJ8zjp8ikelVc7Xet3ipELSjkfmACVLjOuKT98A/UfeoitvUrTek9x/jV03KHaEuz7lJRGjNIUVuOHA+Q8z6Dc1m8RrVWoVXXVWn3WWkzZhWzbJaAn2hpKEoStJPRRCcHcA460vK0LrPVSlzb/LSw4BlpuUvP0CE7IH0+lPVmuWorQzHiX7T39kSEtNzLV+K2gDAHMgHmSMY3/h1q9Z8Y1HLHJWMk7tGoQOF+prHE1DcI11jPWm+THsOJkklCl5xygndPoD5nc7Cto2pMuunrPqiMuNfIKH3ENnw5A911seixv8A0qu4F3KbctDNme+t5UeQthtS9yEJCSBnvjJG/bFaVncbYWp4TpolFFFWQMVxgeVc0UHyVhIJVsBuc9qp7rqywWhtS7jeILIT+qXwVH5JGSfoKStcRLfeLu6zddQ3kw0EJVbYaUttjzClfrdO+eu1RbG5pfTjITZtNoLwBzIlKStwnH7RBOPQYHpUxWZFpI4w6fKuS2Q7rclFXKn2aIcL88EkdPlVXJ4h63ubiEac0NKbQonD01CyDjr+ykbgj4jVyxrp1rCRbGEt/stuFP8ASmKy6mg3d8MNtutyMFXKtPXHXBHzqZrMDOLJxauUHUsm268Yh2xuO0ecMtLUsOe7yp2UodCT9KYIfGXScyazEZXN53nUtoUqNhOVHAPXON/KlTTTDFx47aiRcI7MltLb2EPNhQ90tgbH0qHxlj26061006ywxDjJAcdLTISMB3ckJG+wqqNnjXVqjXLXOlhciXoqW5TnsixltxbaUqSSOnf/AIcd6ulrU4srWcqPesd19xQYvV7tkuyQpDabTIUtD7iwA8hYSFAox7oPLj4uh6Z6ata7lEu0BmfAeS7HeTlKgdx5g+RHQjzrDLt1/G1z+Ur5eeMUhWuZC0/qfU9yv02NFEqU2mMt1WVrbSD8IGVcu6Rtt7vpVjxSnybdoqa5EdcadWttrnbWUlIKsnBH+HH1NU1j4U2FEdqRPdlzFOtpXyqWEJ3AP6u/fzqtda3LS+5tERHS/PEDSZAze4/+Rz/6VJh6001MPIxfIWSeXC3OTr0xz4z9K+4Gk9PW9spi2eEAepU0FqP1Vk1YJttuSytpFviJaXupAYThXzGKr9F48/eney81IaQ7HcbdaVulxshST9RtUmNIcjuBbfTuOxpeRpmJDntzbMpVuVzgvssfoX053Cm+gOM4UMEHfer9hvxnktlQSVHGcVG9TwmeY+yHq+RdY9lF201F8WRGeCpMPAPtDPKQpPnncEEb7d+lffCS3RbdoG1IiOh0PteO44EcvMtZyft8Of7oplhRUxEKHPzEnJ2xSLwrvTMy7altdqTzWaHL54bgThKQskqSNvh5gSPQ+WK6671y8+8xNuGjUUUVKoooooM31/FSzeUPI6yGgpQx3G38sUs08cSW/wAOC7g5Cloz23AP9KR62pPCBV/odQTqJkHPvocSPtn+lUFW+kXksaihKX0KlIHzUkj+tWt0KjRSQnjvqQJG3JIPX++3Uf8AKMbZTK0+8pAyfaErI6lILZA/4lfepOjATx31KoDICH8/5m6sfygrUJelolySjK4UnlUR2Q4MH+KUVj6V/cuGdO2NVkdt8a3MtQJTQ5kIQAVAjYk9cjqCScEUkad0jq7Sl+Q3a5kZ+zuvBT4cWACnpug7hWD+rnoO1Omh5ft2kLQ/1JiIScjG6MoP8U1d9CMfauOLTE6el4VtESzviVq+3ezzNLsxXp019AbKWxs24SCkdyVAhJwB5b1Dses9SxbdDtrGi5rpjR0NBag4jm5UgZ3Tt06Zr40DItsPiFf4z0liTKkuqVDkp5Tz+8SpIV2OCNh+yfrqfXp0qbarHjpWsTefKJIzeub2wEm56JujaSrHMwSs/wCXl3+4qYxxCtHP4c2LdIDoCSpMqEoYz/hz/Sm0bdK5ClDopQ26A1Xdfwv42j2+UqC0BaTlKgCD5irK1w/FWHln3UK2A7kVXf61JkXuDpqxPXK7yEsx0klIPxLP7KR3J8qnHG7IzzMULfGC7umLb9K291Tc++SEslSM5bZ5gFE4PfpjuOam7SmnYWl7MxbLcn8JsZU4oDmcUeqlY7ms04cRpmt9bzNc3WOtqGyC1bm1DYfq7HvyjOSNuZR8q2SupwCiiigKKKKBU4ht81maXn4JCdseYVWeVo/EH/YSf9+j+SqzitsfSJFdsR4xpbD46tOJX9jmuqgdemauJNlS3C/KBu6FAASoilt8gyCVIbXv9jWhaxtCb5pe524pBU9HUG89lgZQfooCsjuFzag8T9J3VxKOV2M3HeKTgk5WzzK89ik+oArdQeXHMenXNYwzv3Esh4MTfH0iqMoYVEkrRg7bKwrH8TUDi1qJ/DOmbOpa5kvHjpZJ5uU/Cjb9rOT6Y86XNPaxi6PVqJhptU2U/NPs/L+jVgqAUo56bjYdfPvU+0wZFktdz1hf0c93dSpxkO9WyrYH0JJHyG3c1zxj+8zLqyZ4rjiI7lTWWLGOoodnbCnI1rbekSnG3FJUt8I95SVDBHKoISnf9XPerrTz9wlf9HQm9XVr84NynHSJal4LavcwF83Ty6HFVlhI0xoidepIHtt0BZjJUMkpOd/lupXyCfOp+joxRddLc6sFFofdAB65cXsfoa0lxze0b1JydZ1JHRzwL/46x/2dwioUlX7yAkp7djUcazvduBbvWl5Digfdetq/FbV9DuPqc1fYx0rjzx96rNKz6Z0+blr7cM3yRNspmQ7a8zLWD4cecfDwc7FWM7d/OlnS+mJOuNT3B7XMpUk2lTaGoTB5WPfTzbdDjAGcbnuala1eXEsonNLKFQ5LL5KRuUhYBHyIUc/KmawONwOJtzgM5DE21R5TalHHMUEpOBjckKyT2xU1rFem9M2TLzbo8RIzESM1HjMtsstJCENtpASkDoAB0Fd1cDYVRXLWOnrVdk2u5XWPFmKSFBt4lIwenvEco6edWaL6ivht1DiAttQUhQyFJIII86+6AooooFjiD/sNP+/R/JVZxWn63iqk6efUnOWSHceYHX+BNZh3xnNa4+kSKKKOnWtEE7iMwv2WFLbyC04pHMkfDnBBz8xWqW/Xlh1TZ4tlEyQbndIgYcbisLUpha0cqiVAbAHJz2G/SlO5RI86C/Gl/oVp945xjfIOe2CM1Y/k7uJQ3qGEjwnUMPtqRISkZWFBY69cfhg49TWV+JNbRdIWC025stm3pbvEIhEvxk5cbcx8Sc9EqGSkjYg+m1VrCSvUmoY2mIboTHYV4890KACcDcE9NgfuR5U68bLrb7JbYspMRKr48S3DkJJStpI+Ikj4gMj3TkZINI0fRtxjaLlssOJTdZykuyedZ95sZPh588nfpuSM1mwtWK28plWa8lsXS2e3RlD83x3BDt6MYC1DdxwegASkfWrx6TF0vqKPIuDchERFnaiNvBorHOCPd5gOuBVBeXmbrctJWiIw3HY8Np1TLZ2QpZGRv12TnJ397etK1AqSbPNEKL7U+tpSW2dsKJ23zsQM5x6VClp1qNJEKXHnxWpUR1LrDqeZC0nYj/nt2Nd9ItgRq6FZY9ug2eDDDCcFyY+VFxWSSeVPnnv5VYMWjWjii47qGKkhX6NuEFox9gaMpxxvW3Gsr8xHLtlct8yUJMVReVHRzFpBykKxjff5Y+dTNP3B2PfOHlyloea9ttjttWlYweZBwCQd9zg/b1rrs1rvzN9/OF9mwnyiMpltLDZQoZUFb7DyNWvFGHLi6Jtl0QD7Rabg1LCsDLaebbqD3Kf9al0YZ1PjDUx0xSxrPQtk1cx/1lHKZSUcjUto8riBuceRG52Pn260xxnkSI7TzZBQ4gLSQc5BGRXbR0vNLVy1Twi1EmDIeck20qKkslR8GQ3ndSM/Crzx0PXI6+hdP3mHf7RFudvc548hAUnPVJ7pPqDsfWq3XGj7frG1iFcAptTagtmQ2BztnvjPYjqPl5VK0np6NpexRrRDcccaYz77h95RJyTt03PSguaKKKD5cQlxtSFgKSoYIPQiso1JaFWe4qaAUWHPeZUe6c9PmOn2PetZqFdbTCu0VUaez4jZBHxFJTkYyCNxVq20MJuGo7TAUpD8tJcScFtv31A+RA6fXFQYF2v+o1qa0rYHpA6F90YQPmchI+qq2O3cM9HW9SFtWOO6tAxzSCp3PqQokZ+lNbbTbSAhpCUITsEpGAPpUzeZGKWjhNqG9lt3WF5LEYkKMOKoKPyJHujvuOatV05piz6ZhmLZoTcdCsFxQ3W4R0KlHc9T8s7Vc0pcRdbRdF2f2hwJemv5RFj82OZXdR78o7/MDvVN7ETiXpFnV8NhqPOEW7xOZ6ESvAJPLnI6490e8Oh86VbUdYxnvZL/AKbkvKSQPbIKkLSv1Izj7Y+Qpf4JxLxqHXUjUs9x11DDa/GkObhbixgIHlgHOBsAANsivQPKKKXpW8al5ZuN8bt3EydcJDDkr2Z1xlttlYzlKSgb+Q3pkZ1Lra5qC7PpF3wVHAU4y6oZ/wAWUgVq+tdWWPRMdqVcI5W/IUQ00w0OdzGOY5OBtkdTTDbpjFzt8abGUVMSWkvNKIIJSoAj+BoTjrPcMO9h4tSmkratLLCVbgZjpVjyIUvP3qdBPGeFyBuBFU2nq2oxMK+ZCgf41toAHSod3uMe02yVcJauViM0p1Z74A7evaiYrWOoUmjJ2p5zLw1XZItudRjw1sSErDvXPugq5cbdVGry6W2NdrdIt85BcjSEFt1GSMpPbI3pd4d63j63gSZLMN2IuO6G1trUFA5GQQQB69qbqLOllLMZpqO0AhCEhDaM9gNgPpXaDmsY/KIiXNCbRdojzyYsZakK8NZHhOHBSrY7ZwRn09RVtwm4mt6iabtF6cQ3eEJw24TgSgO48l+Y79R3ADUqK4SciuaAooooCiiigKKKKD5Ua8ta8fu+suI82FHaW+8iSqJGZQDhKEKIB36d1E+pr1MRmupEdpDqnUtoDitlLCQFK+ZoKnRum4ulbDGtcMZ5BzPOHq44fiV9+noAKvM0VwaDzHxjujl/4huw2z7kRSITQKtubPvH095R+1ek7ZDbgW+LDZSEtx2UNIA6AJAA/lWCS+GeoJPFB1wxHfzY5cTJVN90J8Mr5z3674xXoQUHNInGxp93hzcxHRzcqmluY7IDiST/AM+tPdRbnAZudulQZOSzJaU05jGeVQwcZ70GOfk2TGvAvcEnDwW08B5pwUn7HH3rbaQuG/DdrREmdJNxXMdkgNp/D5AlAOdxk5Oe9PtBDuluiXaA/AuEdL8V9PK42voof0+fUEVgOoODGpLddy7poplRAvxGHPHDbrWNwDnG4PcfPavRVFBWaabujVhgt31xDlySykSFo6FX02z542zmrOiigKKKKD//2Q=="/>
          <p:cNvSpPr>
            <a:spLocks noChangeAspect="1" noChangeArrowheads="1"/>
          </p:cNvSpPr>
          <p:nvPr/>
        </p:nvSpPr>
        <p:spPr bwMode="auto">
          <a:xfrm>
            <a:off x="155575" y="-585788"/>
            <a:ext cx="1104900" cy="1228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Calibri" pitchFamily="32" charset="0"/>
              <a:cs typeface="Arial" charset="0"/>
            </a:endParaRPr>
          </a:p>
        </p:txBody>
      </p:sp>
      <p:pic>
        <p:nvPicPr>
          <p:cNvPr id="187399" name="Picture 8" descr="http://www.iandrinstitute.org/Fist%20of%20Money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429000"/>
            <a:ext cx="915988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7400" name="Picture 10" descr="http://www.how-to-draw-cartoons-online.com/image-files/cartoon-doctor-16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7401" name="Picture 14" descr="http://myhome.iolfree.ie/~lightbulb/Images/Tiny/Tap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71663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7402" name="Rectangle 10"/>
          <p:cNvSpPr>
            <a:spLocks noChangeArrowheads="1"/>
          </p:cNvSpPr>
          <p:nvPr/>
        </p:nvSpPr>
        <p:spPr bwMode="auto">
          <a:xfrm>
            <a:off x="0" y="6021388"/>
            <a:ext cx="9144000" cy="836612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800">
                <a:solidFill>
                  <a:srgbClr val="000000"/>
                </a:solidFill>
              </a:rPr>
              <a:t>L/O - To investigate whether China is developing sustainably.</a:t>
            </a:r>
            <a:r>
              <a:rPr lang="en-GB" altLang="en-US" sz="3000">
                <a:solidFill>
                  <a:srgbClr val="000000"/>
                </a:solidFill>
              </a:rPr>
              <a:t>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 sz="3000">
              <a:solidFill>
                <a:srgbClr val="000000"/>
              </a:solidFill>
            </a:endParaRPr>
          </a:p>
        </p:txBody>
      </p:sp>
      <p:sp>
        <p:nvSpPr>
          <p:cNvPr id="187403" name="Rectangle 11"/>
          <p:cNvSpPr>
            <a:spLocks noChangeArrowheads="1"/>
          </p:cNvSpPr>
          <p:nvPr/>
        </p:nvSpPr>
        <p:spPr bwMode="auto">
          <a:xfrm>
            <a:off x="2124075" y="188913"/>
            <a:ext cx="524351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000000"/>
                </a:solidFill>
              </a:rPr>
              <a:t>http://www.youtube.com/watch?v=B7U0qaKRnbE</a:t>
            </a:r>
          </a:p>
        </p:txBody>
      </p:sp>
    </p:spTree>
    <p:extLst>
      <p:ext uri="{BB962C8B-B14F-4D97-AF65-F5344CB8AC3E}">
        <p14:creationId xmlns:p14="http://schemas.microsoft.com/office/powerpoint/2010/main" val="1690712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418" name="Picture 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3933825"/>
            <a:ext cx="2447925" cy="183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84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u="sng" smtClean="0"/>
              <a:t>What is a Dam?</a:t>
            </a:r>
          </a:p>
        </p:txBody>
      </p:sp>
      <p:sp>
        <p:nvSpPr>
          <p:cNvPr id="1884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2296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GB" altLang="en-US" smtClean="0"/>
              <a:t>A dam is any </a:t>
            </a:r>
            <a:r>
              <a:rPr lang="en-GB" altLang="en-US" smtClean="0">
                <a:solidFill>
                  <a:srgbClr val="0000FF"/>
                </a:solidFill>
              </a:rPr>
              <a:t>barrier</a:t>
            </a:r>
            <a:r>
              <a:rPr lang="en-GB" altLang="en-US" smtClean="0"/>
              <a:t> that holds back water; dams are primarily used to </a:t>
            </a:r>
            <a:r>
              <a:rPr lang="en-GB" altLang="en-US" smtClean="0">
                <a:solidFill>
                  <a:srgbClr val="0000FF"/>
                </a:solidFill>
              </a:rPr>
              <a:t>save, manage</a:t>
            </a:r>
            <a:r>
              <a:rPr lang="en-GB" altLang="en-US" smtClean="0"/>
              <a:t>, and/or </a:t>
            </a:r>
            <a:r>
              <a:rPr lang="en-GB" altLang="en-US" smtClean="0">
                <a:solidFill>
                  <a:srgbClr val="0000FF"/>
                </a:solidFill>
              </a:rPr>
              <a:t>prevent the flow</a:t>
            </a:r>
            <a:r>
              <a:rPr lang="en-GB" altLang="en-US" smtClean="0"/>
              <a:t> of excess water into specific regions. In addition, some dams are used to </a:t>
            </a:r>
            <a:r>
              <a:rPr lang="en-GB" altLang="en-US" smtClean="0">
                <a:solidFill>
                  <a:srgbClr val="0000FF"/>
                </a:solidFill>
              </a:rPr>
              <a:t>generate hydropower</a:t>
            </a:r>
            <a:r>
              <a:rPr lang="en-GB" altLang="en-US" smtClean="0"/>
              <a:t>. </a:t>
            </a:r>
          </a:p>
        </p:txBody>
      </p:sp>
      <p:sp>
        <p:nvSpPr>
          <p:cNvPr id="188421" name="Rectangle 6"/>
          <p:cNvSpPr>
            <a:spLocks noChangeArrowheads="1"/>
          </p:cNvSpPr>
          <p:nvPr/>
        </p:nvSpPr>
        <p:spPr bwMode="auto">
          <a:xfrm>
            <a:off x="0" y="6021388"/>
            <a:ext cx="9144000" cy="836612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800">
                <a:solidFill>
                  <a:srgbClr val="000000"/>
                </a:solidFill>
              </a:rPr>
              <a:t>L/O - To investigate whether China is developing sustainably.</a:t>
            </a:r>
            <a:r>
              <a:rPr lang="en-GB" altLang="en-US" sz="3000">
                <a:solidFill>
                  <a:srgbClr val="000000"/>
                </a:solidFill>
              </a:rPr>
              <a:t>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 sz="3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83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u="sng" smtClean="0"/>
              <a:t>What is a Dam?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25538"/>
            <a:ext cx="8229600" cy="452596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GB" altLang="en-US" smtClean="0"/>
              <a:t>Another term often used when discussing dams is </a:t>
            </a:r>
            <a:r>
              <a:rPr lang="en-GB" altLang="en-US" sz="3600" smtClean="0">
                <a:solidFill>
                  <a:srgbClr val="0000FF"/>
                </a:solidFill>
              </a:rPr>
              <a:t>reservoir</a:t>
            </a:r>
            <a:r>
              <a:rPr lang="en-GB" altLang="en-US" smtClean="0"/>
              <a:t>. A reservoir is a man-made lake that is primarily used for storing water. </a:t>
            </a:r>
          </a:p>
        </p:txBody>
      </p:sp>
      <p:pic>
        <p:nvPicPr>
          <p:cNvPr id="18944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3213100"/>
            <a:ext cx="333375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9445" name="Rectangle 6"/>
          <p:cNvSpPr>
            <a:spLocks noChangeArrowheads="1"/>
          </p:cNvSpPr>
          <p:nvPr/>
        </p:nvSpPr>
        <p:spPr bwMode="auto">
          <a:xfrm>
            <a:off x="0" y="6021388"/>
            <a:ext cx="9144000" cy="836612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800">
                <a:solidFill>
                  <a:srgbClr val="000000"/>
                </a:solidFill>
              </a:rPr>
              <a:t>L/O - To investigate whether China is developing sustainably.</a:t>
            </a:r>
            <a:r>
              <a:rPr lang="en-GB" altLang="en-US" sz="3000">
                <a:solidFill>
                  <a:srgbClr val="000000"/>
                </a:solidFill>
              </a:rPr>
              <a:t>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 sz="3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75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4"/>
          <p:cNvSpPr>
            <a:spLocks noChangeArrowheads="1"/>
          </p:cNvSpPr>
          <p:nvPr/>
        </p:nvSpPr>
        <p:spPr bwMode="auto">
          <a:xfrm>
            <a:off x="0" y="6021388"/>
            <a:ext cx="9144000" cy="836612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800">
                <a:solidFill>
                  <a:srgbClr val="000000"/>
                </a:solidFill>
              </a:rPr>
              <a:t>L/O - To investigate whether China is developing sustainably.</a:t>
            </a:r>
            <a:r>
              <a:rPr lang="en-GB" altLang="en-US" sz="3000">
                <a:solidFill>
                  <a:srgbClr val="000000"/>
                </a:solidFill>
              </a:rPr>
              <a:t>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 sz="3000">
              <a:solidFill>
                <a:srgbClr val="000000"/>
              </a:solidFill>
            </a:endParaRPr>
          </a:p>
        </p:txBody>
      </p:sp>
      <p:pic>
        <p:nvPicPr>
          <p:cNvPr id="19046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81025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46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3103563"/>
            <a:ext cx="5580062" cy="284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645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490" name="Picture 4" descr="Three Gorges Dam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0"/>
            <a:ext cx="5065712" cy="616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1491" name="Rectangle 5"/>
          <p:cNvSpPr>
            <a:spLocks noChangeArrowheads="1"/>
          </p:cNvSpPr>
          <p:nvPr/>
        </p:nvSpPr>
        <p:spPr bwMode="auto">
          <a:xfrm>
            <a:off x="6011863" y="1125538"/>
            <a:ext cx="3132137" cy="45085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n-GB" altLang="en-US" sz="2400">
                <a:solidFill>
                  <a:srgbClr val="000000"/>
                </a:solidFill>
              </a:rPr>
              <a:t>1.Write down 2 facts</a:t>
            </a:r>
          </a:p>
          <a:p>
            <a:pPr algn="ctr"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n-GB" altLang="en-US" sz="2400">
                <a:solidFill>
                  <a:srgbClr val="000000"/>
                </a:solidFill>
              </a:rPr>
              <a:t>about the size of the dam </a:t>
            </a:r>
          </a:p>
          <a:p>
            <a:pPr algn="ctr" eaLnBrk="1" fontAlgn="base" hangingPunct="1">
              <a:spcBef>
                <a:spcPct val="20000"/>
              </a:spcBef>
              <a:spcAft>
                <a:spcPct val="0"/>
              </a:spcAft>
            </a:pPr>
            <a:endParaRPr lang="en-GB" altLang="en-US" sz="2400">
              <a:solidFill>
                <a:srgbClr val="000000"/>
              </a:solidFill>
            </a:endParaRPr>
          </a:p>
          <a:p>
            <a:pPr algn="ctr"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n-GB" altLang="en-US" sz="2400">
                <a:solidFill>
                  <a:srgbClr val="000000"/>
                </a:solidFill>
              </a:rPr>
              <a:t>2. Write down 1 </a:t>
            </a:r>
          </a:p>
          <a:p>
            <a:pPr algn="ctr"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n-GB" altLang="en-US" sz="2400">
                <a:solidFill>
                  <a:srgbClr val="000000"/>
                </a:solidFill>
              </a:rPr>
              <a:t>fact about </a:t>
            </a:r>
          </a:p>
          <a:p>
            <a:pPr algn="ctr"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n-GB" altLang="en-US" sz="2400">
                <a:solidFill>
                  <a:srgbClr val="000000"/>
                </a:solidFill>
              </a:rPr>
              <a:t> energy</a:t>
            </a:r>
          </a:p>
          <a:p>
            <a:pPr algn="ctr" eaLnBrk="1" fontAlgn="base" hangingPunct="1">
              <a:spcBef>
                <a:spcPct val="20000"/>
              </a:spcBef>
              <a:spcAft>
                <a:spcPct val="0"/>
              </a:spcAft>
            </a:pPr>
            <a:endParaRPr lang="en-GB" altLang="en-US" sz="2400">
              <a:solidFill>
                <a:srgbClr val="000000"/>
              </a:solidFill>
            </a:endParaRPr>
          </a:p>
          <a:p>
            <a:pPr algn="ctr"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n-GB" altLang="en-US" sz="2400">
                <a:solidFill>
                  <a:srgbClr val="000000"/>
                </a:solidFill>
              </a:rPr>
              <a:t>3. Write down either one social or economic impact </a:t>
            </a:r>
          </a:p>
          <a:p>
            <a:pPr algn="ctr" eaLnBrk="1" fontAlgn="base" hangingPunct="1">
              <a:spcBef>
                <a:spcPct val="20000"/>
              </a:spcBef>
              <a:spcAft>
                <a:spcPct val="0"/>
              </a:spcAft>
            </a:pPr>
            <a:endParaRPr lang="en-GB" altLang="en-US" sz="2400">
              <a:solidFill>
                <a:srgbClr val="00000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91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938</Words>
  <Application>Microsoft Office PowerPoint</Application>
  <PresentationFormat>On-screen Show (4:3)</PresentationFormat>
  <Paragraphs>121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5_Default Design</vt:lpstr>
      <vt:lpstr>The Three Gorges Dam </vt:lpstr>
      <vt:lpstr>Is there poverty in China? </vt:lpstr>
      <vt:lpstr>PowerPoint Presentation</vt:lpstr>
      <vt:lpstr>PowerPoint Presentation</vt:lpstr>
      <vt:lpstr>Development </vt:lpstr>
      <vt:lpstr>What is a Dam?</vt:lpstr>
      <vt:lpstr>What is a Dam?</vt:lpstr>
      <vt:lpstr>PowerPoint Presentation</vt:lpstr>
      <vt:lpstr>PowerPoint Presentation</vt:lpstr>
      <vt:lpstr>PowerPoint Presentation</vt:lpstr>
      <vt:lpstr>Whilst watching…..</vt:lpstr>
      <vt:lpstr>PowerPoint Presentation</vt:lpstr>
      <vt:lpstr>PowerPoint Presentation</vt:lpstr>
      <vt:lpstr>PowerPoint Presentation</vt:lpstr>
      <vt:lpstr>PowerPoint Presentation</vt:lpstr>
      <vt:lpstr>The Three Gorges Dam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Three Gorges Dam </dc:title>
  <dc:creator>Jen Wood</dc:creator>
  <cp:lastModifiedBy>Jen Wood</cp:lastModifiedBy>
  <cp:revision>1</cp:revision>
  <dcterms:created xsi:type="dcterms:W3CDTF">2014-02-03T14:05:37Z</dcterms:created>
  <dcterms:modified xsi:type="dcterms:W3CDTF">2014-02-03T14:06:07Z</dcterms:modified>
</cp:coreProperties>
</file>