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19050"/>
            <a:ext cx="9144000" cy="6877050"/>
            <a:chOff x="0" y="-12"/>
            <a:chExt cx="5760" cy="4332"/>
          </a:xfrm>
        </p:grpSpPr>
        <p:sp>
          <p:nvSpPr>
            <p:cNvPr id="4099" name="Rectangle 3"/>
            <p:cNvSpPr>
              <a:spLocks noChangeArrowheads="1"/>
            </p:cNvSpPr>
            <p:nvPr userDrawn="1"/>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grpSp>
          <p:nvGrpSpPr>
            <p:cNvPr id="4100" name="Group 4"/>
            <p:cNvGrpSpPr>
              <a:grpSpLocks/>
            </p:cNvGrpSpPr>
            <p:nvPr userDrawn="1"/>
          </p:nvGrpSpPr>
          <p:grpSpPr bwMode="auto">
            <a:xfrm>
              <a:off x="0" y="-12"/>
              <a:ext cx="5760" cy="1045"/>
              <a:chOff x="0" y="-9"/>
              <a:chExt cx="5760" cy="1045"/>
            </a:xfrm>
          </p:grpSpPr>
          <p:sp>
            <p:nvSpPr>
              <p:cNvPr id="4101" name="Freeform 5"/>
              <p:cNvSpPr>
                <a:spLocks/>
              </p:cNvSpPr>
              <p:nvPr userDrawn="1"/>
            </p:nvSpPr>
            <p:spPr bwMode="ltGray">
              <a:xfrm>
                <a:off x="0" y="4"/>
                <a:ext cx="5760" cy="1032"/>
              </a:xfrm>
              <a:custGeom>
                <a:avLst/>
                <a:gdLst>
                  <a:gd name="T0" fmla="*/ 4848 w 4848"/>
                  <a:gd name="T1" fmla="*/ 432 h 432"/>
                  <a:gd name="T2" fmla="*/ 0 w 4848"/>
                  <a:gd name="T3" fmla="*/ 432 h 432"/>
                  <a:gd name="T4" fmla="*/ 0 w 4848"/>
                  <a:gd name="T5" fmla="*/ 0 h 432"/>
                  <a:gd name="T6" fmla="*/ 4848 w 4848"/>
                  <a:gd name="T7" fmla="*/ 0 h 432"/>
                  <a:gd name="T8" fmla="*/ 4848 w 4848"/>
                  <a:gd name="T9" fmla="*/ 432 h 432"/>
                </a:gdLst>
                <a:ahLst/>
                <a:cxnLst>
                  <a:cxn ang="0">
                    <a:pos x="T0" y="T1"/>
                  </a:cxn>
                  <a:cxn ang="0">
                    <a:pos x="T2" y="T3"/>
                  </a:cxn>
                  <a:cxn ang="0">
                    <a:pos x="T4" y="T5"/>
                  </a:cxn>
                  <a:cxn ang="0">
                    <a:pos x="T6" y="T7"/>
                  </a:cxn>
                  <a:cxn ang="0">
                    <a:pos x="T8" y="T9"/>
                  </a:cxn>
                </a:cxnLst>
                <a:rect l="0" t="0" r="r" b="b"/>
                <a:pathLst>
                  <a:path w="4848" h="432">
                    <a:moveTo>
                      <a:pt x="4848" y="432"/>
                    </a:moveTo>
                    <a:lnTo>
                      <a:pt x="0" y="432"/>
                    </a:lnTo>
                    <a:lnTo>
                      <a:pt x="0" y="0"/>
                    </a:lnTo>
                    <a:lnTo>
                      <a:pt x="4848" y="0"/>
                    </a:lnTo>
                    <a:lnTo>
                      <a:pt x="4848" y="432"/>
                    </a:lnTo>
                    <a:close/>
                  </a:path>
                </a:pathLst>
              </a:custGeom>
              <a:solidFill>
                <a:schemeClr val="hlink"/>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grpSp>
            <p:nvGrpSpPr>
              <p:cNvPr id="4102" name="Group 6"/>
              <p:cNvGrpSpPr>
                <a:grpSpLocks/>
              </p:cNvGrpSpPr>
              <p:nvPr userDrawn="1"/>
            </p:nvGrpSpPr>
            <p:grpSpPr bwMode="auto">
              <a:xfrm>
                <a:off x="333" y="-9"/>
                <a:ext cx="5176" cy="1044"/>
                <a:chOff x="333" y="-9"/>
                <a:chExt cx="5176" cy="1044"/>
              </a:xfrm>
            </p:grpSpPr>
            <p:sp>
              <p:nvSpPr>
                <p:cNvPr id="4103" name="Freeform 7"/>
                <p:cNvSpPr>
                  <a:spLocks/>
                </p:cNvSpPr>
                <p:nvPr userDrawn="1"/>
              </p:nvSpPr>
              <p:spPr bwMode="ltGray">
                <a:xfrm>
                  <a:off x="3230" y="949"/>
                  <a:ext cx="17" cy="20"/>
                </a:xfrm>
                <a:custGeom>
                  <a:avLst/>
                  <a:gdLst>
                    <a:gd name="T0" fmla="*/ 5 w 15"/>
                    <a:gd name="T1" fmla="*/ 11 h 23"/>
                    <a:gd name="T2" fmla="*/ 15 w 15"/>
                    <a:gd name="T3" fmla="*/ 5 h 23"/>
                    <a:gd name="T4" fmla="*/ 13 w 15"/>
                    <a:gd name="T5" fmla="*/ 17 h 23"/>
                    <a:gd name="T6" fmla="*/ 5 w 15"/>
                    <a:gd name="T7" fmla="*/ 11 h 23"/>
                  </a:gdLst>
                  <a:ahLst/>
                  <a:cxnLst>
                    <a:cxn ang="0">
                      <a:pos x="T0" y="T1"/>
                    </a:cxn>
                    <a:cxn ang="0">
                      <a:pos x="T2" y="T3"/>
                    </a:cxn>
                    <a:cxn ang="0">
                      <a:pos x="T4" y="T5"/>
                    </a:cxn>
                    <a:cxn ang="0">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04" name="Freeform 8"/>
                <p:cNvSpPr>
                  <a:spLocks/>
                </p:cNvSpPr>
                <p:nvPr userDrawn="1"/>
              </p:nvSpPr>
              <p:spPr bwMode="ltGray">
                <a:xfrm>
                  <a:off x="3406" y="1015"/>
                  <a:ext cx="21" cy="20"/>
                </a:xfrm>
                <a:custGeom>
                  <a:avLst/>
                  <a:gdLst>
                    <a:gd name="T0" fmla="*/ 3 w 20"/>
                    <a:gd name="T1" fmla="*/ 13 h 23"/>
                    <a:gd name="T2" fmla="*/ 11 w 20"/>
                    <a:gd name="T3" fmla="*/ 3 h 23"/>
                    <a:gd name="T4" fmla="*/ 7 w 20"/>
                    <a:gd name="T5" fmla="*/ 19 h 23"/>
                    <a:gd name="T6" fmla="*/ 3 w 20"/>
                    <a:gd name="T7" fmla="*/ 13 h 23"/>
                  </a:gdLst>
                  <a:ahLst/>
                  <a:cxnLst>
                    <a:cxn ang="0">
                      <a:pos x="T0" y="T1"/>
                    </a:cxn>
                    <a:cxn ang="0">
                      <a:pos x="T2" y="T3"/>
                    </a:cxn>
                    <a:cxn ang="0">
                      <a:pos x="T4" y="T5"/>
                    </a:cxn>
                    <a:cxn ang="0">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05" name="Freeform 9"/>
                <p:cNvSpPr>
                  <a:spLocks/>
                </p:cNvSpPr>
                <p:nvPr userDrawn="1"/>
              </p:nvSpPr>
              <p:spPr bwMode="ltGray">
                <a:xfrm>
                  <a:off x="2909" y="908"/>
                  <a:ext cx="31" cy="34"/>
                </a:xfrm>
                <a:custGeom>
                  <a:avLst/>
                  <a:gdLst>
                    <a:gd name="T0" fmla="*/ 16 w 30"/>
                    <a:gd name="T1" fmla="*/ 33 h 42"/>
                    <a:gd name="T2" fmla="*/ 8 w 30"/>
                    <a:gd name="T3" fmla="*/ 21 h 42"/>
                    <a:gd name="T4" fmla="*/ 0 w 30"/>
                    <a:gd name="T5" fmla="*/ 9 h 42"/>
                    <a:gd name="T6" fmla="*/ 16 w 30"/>
                    <a:gd name="T7" fmla="*/ 3 h 42"/>
                    <a:gd name="T8" fmla="*/ 30 w 30"/>
                    <a:gd name="T9" fmla="*/ 23 h 42"/>
                    <a:gd name="T10" fmla="*/ 28 w 30"/>
                    <a:gd name="T11" fmla="*/ 31 h 42"/>
                    <a:gd name="T12" fmla="*/ 16 w 30"/>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06" name="Freeform 10"/>
                <p:cNvSpPr>
                  <a:spLocks/>
                </p:cNvSpPr>
                <p:nvPr userDrawn="1"/>
              </p:nvSpPr>
              <p:spPr bwMode="ltGray">
                <a:xfrm>
                  <a:off x="2551" y="940"/>
                  <a:ext cx="25" cy="12"/>
                </a:xfrm>
                <a:custGeom>
                  <a:avLst/>
                  <a:gdLst>
                    <a:gd name="T0" fmla="*/ 15 w 25"/>
                    <a:gd name="T1" fmla="*/ 16 h 16"/>
                    <a:gd name="T2" fmla="*/ 3 w 25"/>
                    <a:gd name="T3" fmla="*/ 8 h 16"/>
                    <a:gd name="T4" fmla="*/ 15 w 25"/>
                    <a:gd name="T5" fmla="*/ 0 h 16"/>
                    <a:gd name="T6" fmla="*/ 15 w 25"/>
                    <a:gd name="T7" fmla="*/ 16 h 16"/>
                  </a:gdLst>
                  <a:ahLst/>
                  <a:cxnLst>
                    <a:cxn ang="0">
                      <a:pos x="T0" y="T1"/>
                    </a:cxn>
                    <a:cxn ang="0">
                      <a:pos x="T2" y="T3"/>
                    </a:cxn>
                    <a:cxn ang="0">
                      <a:pos x="T4" y="T5"/>
                    </a:cxn>
                    <a:cxn ang="0">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07" name="Freeform 11"/>
                <p:cNvSpPr>
                  <a:spLocks/>
                </p:cNvSpPr>
                <p:nvPr userDrawn="1"/>
              </p:nvSpPr>
              <p:spPr bwMode="ltGray">
                <a:xfrm>
                  <a:off x="2443" y="954"/>
                  <a:ext cx="65" cy="39"/>
                </a:xfrm>
                <a:custGeom>
                  <a:avLst/>
                  <a:gdLst>
                    <a:gd name="T0" fmla="*/ 14 w 65"/>
                    <a:gd name="T1" fmla="*/ 24 h 46"/>
                    <a:gd name="T2" fmla="*/ 30 w 65"/>
                    <a:gd name="T3" fmla="*/ 4 h 46"/>
                    <a:gd name="T4" fmla="*/ 42 w 65"/>
                    <a:gd name="T5" fmla="*/ 0 h 46"/>
                    <a:gd name="T6" fmla="*/ 58 w 65"/>
                    <a:gd name="T7" fmla="*/ 12 h 46"/>
                    <a:gd name="T8" fmla="*/ 32 w 65"/>
                    <a:gd name="T9" fmla="*/ 26 h 46"/>
                    <a:gd name="T10" fmla="*/ 12 w 65"/>
                    <a:gd name="T11" fmla="*/ 46 h 46"/>
                    <a:gd name="T12" fmla="*/ 8 w 65"/>
                    <a:gd name="T13" fmla="*/ 20 h 46"/>
                    <a:gd name="T14" fmla="*/ 12 w 65"/>
                    <a:gd name="T15" fmla="*/ 14 h 46"/>
                    <a:gd name="T16" fmla="*/ 14 w 65"/>
                    <a:gd name="T17"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08" name="Freeform 12"/>
                <p:cNvSpPr>
                  <a:spLocks/>
                </p:cNvSpPr>
                <p:nvPr userDrawn="1"/>
              </p:nvSpPr>
              <p:spPr bwMode="ltGray">
                <a:xfrm>
                  <a:off x="2375" y="952"/>
                  <a:ext cx="68" cy="39"/>
                </a:xfrm>
                <a:custGeom>
                  <a:avLst/>
                  <a:gdLst>
                    <a:gd name="T0" fmla="*/ 0 w 69"/>
                    <a:gd name="T1" fmla="*/ 31 h 47"/>
                    <a:gd name="T2" fmla="*/ 18 w 69"/>
                    <a:gd name="T3" fmla="*/ 25 h 47"/>
                    <a:gd name="T4" fmla="*/ 52 w 69"/>
                    <a:gd name="T5" fmla="*/ 1 h 47"/>
                    <a:gd name="T6" fmla="*/ 64 w 69"/>
                    <a:gd name="T7" fmla="*/ 3 h 47"/>
                    <a:gd name="T8" fmla="*/ 50 w 69"/>
                    <a:gd name="T9" fmla="*/ 19 h 47"/>
                    <a:gd name="T10" fmla="*/ 28 w 69"/>
                    <a:gd name="T11" fmla="*/ 33 h 47"/>
                    <a:gd name="T12" fmla="*/ 22 w 69"/>
                    <a:gd name="T13" fmla="*/ 47 h 47"/>
                    <a:gd name="T14" fmla="*/ 16 w 69"/>
                    <a:gd name="T15" fmla="*/ 45 h 47"/>
                    <a:gd name="T16" fmla="*/ 12 w 69"/>
                    <a:gd name="T17" fmla="*/ 39 h 47"/>
                    <a:gd name="T18" fmla="*/ 0 w 69"/>
                    <a:gd name="T19" fmla="*/ 35 h 47"/>
                    <a:gd name="T20" fmla="*/ 0 w 69"/>
                    <a:gd name="T2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09" name="Freeform 13"/>
                <p:cNvSpPr>
                  <a:spLocks/>
                </p:cNvSpPr>
                <p:nvPr userDrawn="1"/>
              </p:nvSpPr>
              <p:spPr bwMode="ltGray">
                <a:xfrm>
                  <a:off x="2007" y="739"/>
                  <a:ext cx="354" cy="228"/>
                </a:xfrm>
                <a:custGeom>
                  <a:avLst/>
                  <a:gdLst>
                    <a:gd name="T0" fmla="*/ 10 w 355"/>
                    <a:gd name="T1" fmla="*/ 4 h 277"/>
                    <a:gd name="T2" fmla="*/ 36 w 355"/>
                    <a:gd name="T3" fmla="*/ 18 h 277"/>
                    <a:gd name="T4" fmla="*/ 46 w 355"/>
                    <a:gd name="T5" fmla="*/ 30 h 277"/>
                    <a:gd name="T6" fmla="*/ 76 w 355"/>
                    <a:gd name="T7" fmla="*/ 52 h 277"/>
                    <a:gd name="T8" fmla="*/ 92 w 355"/>
                    <a:gd name="T9" fmla="*/ 66 h 277"/>
                    <a:gd name="T10" fmla="*/ 122 w 355"/>
                    <a:gd name="T11" fmla="*/ 98 h 277"/>
                    <a:gd name="T12" fmla="*/ 136 w 355"/>
                    <a:gd name="T13" fmla="*/ 128 h 277"/>
                    <a:gd name="T14" fmla="*/ 148 w 355"/>
                    <a:gd name="T15" fmla="*/ 132 h 277"/>
                    <a:gd name="T16" fmla="*/ 154 w 355"/>
                    <a:gd name="T17" fmla="*/ 150 h 277"/>
                    <a:gd name="T18" fmla="*/ 176 w 355"/>
                    <a:gd name="T19" fmla="*/ 152 h 277"/>
                    <a:gd name="T20" fmla="*/ 170 w 355"/>
                    <a:gd name="T21" fmla="*/ 196 h 277"/>
                    <a:gd name="T22" fmla="*/ 180 w 355"/>
                    <a:gd name="T23" fmla="*/ 224 h 277"/>
                    <a:gd name="T24" fmla="*/ 198 w 355"/>
                    <a:gd name="T25" fmla="*/ 232 h 277"/>
                    <a:gd name="T26" fmla="*/ 216 w 355"/>
                    <a:gd name="T27" fmla="*/ 234 h 277"/>
                    <a:gd name="T28" fmla="*/ 236 w 355"/>
                    <a:gd name="T29" fmla="*/ 242 h 277"/>
                    <a:gd name="T30" fmla="*/ 254 w 355"/>
                    <a:gd name="T31" fmla="*/ 236 h 277"/>
                    <a:gd name="T32" fmla="*/ 272 w 355"/>
                    <a:gd name="T33" fmla="*/ 248 h 277"/>
                    <a:gd name="T34" fmla="*/ 296 w 355"/>
                    <a:gd name="T35" fmla="*/ 256 h 277"/>
                    <a:gd name="T36" fmla="*/ 314 w 355"/>
                    <a:gd name="T37" fmla="*/ 264 h 277"/>
                    <a:gd name="T38" fmla="*/ 352 w 355"/>
                    <a:gd name="T39" fmla="*/ 266 h 277"/>
                    <a:gd name="T40" fmla="*/ 342 w 355"/>
                    <a:gd name="T41" fmla="*/ 274 h 277"/>
                    <a:gd name="T42" fmla="*/ 322 w 355"/>
                    <a:gd name="T43" fmla="*/ 272 h 277"/>
                    <a:gd name="T44" fmla="*/ 300 w 355"/>
                    <a:gd name="T45" fmla="*/ 270 h 277"/>
                    <a:gd name="T46" fmla="*/ 288 w 355"/>
                    <a:gd name="T47" fmla="*/ 266 h 277"/>
                    <a:gd name="T48" fmla="*/ 252 w 355"/>
                    <a:gd name="T49" fmla="*/ 264 h 277"/>
                    <a:gd name="T50" fmla="*/ 234 w 355"/>
                    <a:gd name="T51" fmla="*/ 260 h 277"/>
                    <a:gd name="T52" fmla="*/ 172 w 355"/>
                    <a:gd name="T53" fmla="*/ 242 h 277"/>
                    <a:gd name="T54" fmla="*/ 160 w 355"/>
                    <a:gd name="T55" fmla="*/ 216 h 277"/>
                    <a:gd name="T56" fmla="*/ 126 w 355"/>
                    <a:gd name="T57" fmla="*/ 200 h 277"/>
                    <a:gd name="T58" fmla="*/ 108 w 355"/>
                    <a:gd name="T59" fmla="*/ 186 h 277"/>
                    <a:gd name="T60" fmla="*/ 94 w 355"/>
                    <a:gd name="T61" fmla="*/ 158 h 277"/>
                    <a:gd name="T62" fmla="*/ 68 w 355"/>
                    <a:gd name="T63" fmla="*/ 108 h 277"/>
                    <a:gd name="T64" fmla="*/ 64 w 355"/>
                    <a:gd name="T65" fmla="*/ 102 h 277"/>
                    <a:gd name="T66" fmla="*/ 58 w 355"/>
                    <a:gd name="T67" fmla="*/ 100 h 277"/>
                    <a:gd name="T68" fmla="*/ 54 w 355"/>
                    <a:gd name="T69" fmla="*/ 88 h 277"/>
                    <a:gd name="T70" fmla="*/ 38 w 355"/>
                    <a:gd name="T71" fmla="*/ 58 h 277"/>
                    <a:gd name="T72" fmla="*/ 20 w 355"/>
                    <a:gd name="T73" fmla="*/ 40 h 277"/>
                    <a:gd name="T74" fmla="*/ 4 w 355"/>
                    <a:gd name="T75" fmla="*/ 22 h 277"/>
                    <a:gd name="T76" fmla="*/ 10 w 355"/>
                    <a:gd name="T77" fmla="*/ 2 h 277"/>
                    <a:gd name="T78" fmla="*/ 10 w 355"/>
                    <a:gd name="T79"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10" name="Freeform 14"/>
                <p:cNvSpPr>
                  <a:spLocks/>
                </p:cNvSpPr>
                <p:nvPr userDrawn="1"/>
              </p:nvSpPr>
              <p:spPr bwMode="ltGray">
                <a:xfrm>
                  <a:off x="2222" y="724"/>
                  <a:ext cx="157" cy="167"/>
                </a:xfrm>
                <a:custGeom>
                  <a:avLst/>
                  <a:gdLst>
                    <a:gd name="T0" fmla="*/ 54 w 156"/>
                    <a:gd name="T1" fmla="*/ 66 h 206"/>
                    <a:gd name="T2" fmla="*/ 66 w 156"/>
                    <a:gd name="T3" fmla="*/ 58 h 206"/>
                    <a:gd name="T4" fmla="*/ 68 w 156"/>
                    <a:gd name="T5" fmla="*/ 52 h 206"/>
                    <a:gd name="T6" fmla="*/ 80 w 156"/>
                    <a:gd name="T7" fmla="*/ 44 h 206"/>
                    <a:gd name="T8" fmla="*/ 106 w 156"/>
                    <a:gd name="T9" fmla="*/ 22 h 206"/>
                    <a:gd name="T10" fmla="*/ 112 w 156"/>
                    <a:gd name="T11" fmla="*/ 4 h 206"/>
                    <a:gd name="T12" fmla="*/ 124 w 156"/>
                    <a:gd name="T13" fmla="*/ 0 h 206"/>
                    <a:gd name="T14" fmla="*/ 150 w 156"/>
                    <a:gd name="T15" fmla="*/ 28 h 206"/>
                    <a:gd name="T16" fmla="*/ 146 w 156"/>
                    <a:gd name="T17" fmla="*/ 44 h 206"/>
                    <a:gd name="T18" fmla="*/ 126 w 156"/>
                    <a:gd name="T19" fmla="*/ 64 h 206"/>
                    <a:gd name="T20" fmla="*/ 132 w 156"/>
                    <a:gd name="T21" fmla="*/ 94 h 206"/>
                    <a:gd name="T22" fmla="*/ 142 w 156"/>
                    <a:gd name="T23" fmla="*/ 110 h 206"/>
                    <a:gd name="T24" fmla="*/ 146 w 156"/>
                    <a:gd name="T25" fmla="*/ 128 h 206"/>
                    <a:gd name="T26" fmla="*/ 128 w 156"/>
                    <a:gd name="T27" fmla="*/ 128 h 206"/>
                    <a:gd name="T28" fmla="*/ 116 w 156"/>
                    <a:gd name="T29" fmla="*/ 146 h 206"/>
                    <a:gd name="T30" fmla="*/ 104 w 156"/>
                    <a:gd name="T31" fmla="*/ 156 h 206"/>
                    <a:gd name="T32" fmla="*/ 100 w 156"/>
                    <a:gd name="T33" fmla="*/ 198 h 206"/>
                    <a:gd name="T34" fmla="*/ 88 w 156"/>
                    <a:gd name="T35" fmla="*/ 202 h 206"/>
                    <a:gd name="T36" fmla="*/ 82 w 156"/>
                    <a:gd name="T37" fmla="*/ 206 h 206"/>
                    <a:gd name="T38" fmla="*/ 76 w 156"/>
                    <a:gd name="T39" fmla="*/ 202 h 206"/>
                    <a:gd name="T40" fmla="*/ 72 w 156"/>
                    <a:gd name="T41" fmla="*/ 190 h 206"/>
                    <a:gd name="T42" fmla="*/ 60 w 156"/>
                    <a:gd name="T43" fmla="*/ 186 h 206"/>
                    <a:gd name="T44" fmla="*/ 42 w 156"/>
                    <a:gd name="T45" fmla="*/ 194 h 206"/>
                    <a:gd name="T46" fmla="*/ 28 w 156"/>
                    <a:gd name="T47" fmla="*/ 186 h 206"/>
                    <a:gd name="T48" fmla="*/ 10 w 156"/>
                    <a:gd name="T49" fmla="*/ 148 h 206"/>
                    <a:gd name="T50" fmla="*/ 4 w 156"/>
                    <a:gd name="T51" fmla="*/ 130 h 206"/>
                    <a:gd name="T52" fmla="*/ 0 w 156"/>
                    <a:gd name="T53" fmla="*/ 118 h 206"/>
                    <a:gd name="T54" fmla="*/ 20 w 156"/>
                    <a:gd name="T55" fmla="*/ 96 h 206"/>
                    <a:gd name="T56" fmla="*/ 32 w 156"/>
                    <a:gd name="T57" fmla="*/ 104 h 206"/>
                    <a:gd name="T58" fmla="*/ 34 w 156"/>
                    <a:gd name="T59" fmla="*/ 80 h 206"/>
                    <a:gd name="T60" fmla="*/ 52 w 156"/>
                    <a:gd name="T61" fmla="*/ 70 h 206"/>
                    <a:gd name="T62" fmla="*/ 54 w 156"/>
                    <a:gd name="T63"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11" name="Freeform 15"/>
                <p:cNvSpPr>
                  <a:spLocks/>
                </p:cNvSpPr>
                <p:nvPr userDrawn="1"/>
              </p:nvSpPr>
              <p:spPr bwMode="ltGray">
                <a:xfrm>
                  <a:off x="2375" y="800"/>
                  <a:ext cx="110" cy="32"/>
                </a:xfrm>
                <a:custGeom>
                  <a:avLst/>
                  <a:gdLst>
                    <a:gd name="T0" fmla="*/ 4 w 109"/>
                    <a:gd name="T1" fmla="*/ 32 h 38"/>
                    <a:gd name="T2" fmla="*/ 18 w 109"/>
                    <a:gd name="T3" fmla="*/ 10 h 38"/>
                    <a:gd name="T4" fmla="*/ 46 w 109"/>
                    <a:gd name="T5" fmla="*/ 20 h 38"/>
                    <a:gd name="T6" fmla="*/ 72 w 109"/>
                    <a:gd name="T7" fmla="*/ 14 h 38"/>
                    <a:gd name="T8" fmla="*/ 90 w 109"/>
                    <a:gd name="T9" fmla="*/ 0 h 38"/>
                    <a:gd name="T10" fmla="*/ 76 w 109"/>
                    <a:gd name="T11" fmla="*/ 26 h 38"/>
                    <a:gd name="T12" fmla="*/ 60 w 109"/>
                    <a:gd name="T13" fmla="*/ 38 h 38"/>
                    <a:gd name="T14" fmla="*/ 42 w 109"/>
                    <a:gd name="T15" fmla="*/ 32 h 38"/>
                    <a:gd name="T16" fmla="*/ 14 w 109"/>
                    <a:gd name="T17" fmla="*/ 30 h 38"/>
                    <a:gd name="T18" fmla="*/ 4 w 109"/>
                    <a:gd name="T1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12" name="Freeform 16"/>
                <p:cNvSpPr>
                  <a:spLocks/>
                </p:cNvSpPr>
                <p:nvPr userDrawn="1"/>
              </p:nvSpPr>
              <p:spPr bwMode="ltGray">
                <a:xfrm>
                  <a:off x="2370" y="839"/>
                  <a:ext cx="75" cy="84"/>
                </a:xfrm>
                <a:custGeom>
                  <a:avLst/>
                  <a:gdLst>
                    <a:gd name="T0" fmla="*/ 8 w 76"/>
                    <a:gd name="T1" fmla="*/ 18 h 104"/>
                    <a:gd name="T2" fmla="*/ 18 w 76"/>
                    <a:gd name="T3" fmla="*/ 0 h 104"/>
                    <a:gd name="T4" fmla="*/ 34 w 76"/>
                    <a:gd name="T5" fmla="*/ 18 h 104"/>
                    <a:gd name="T6" fmla="*/ 62 w 76"/>
                    <a:gd name="T7" fmla="*/ 4 h 104"/>
                    <a:gd name="T8" fmla="*/ 46 w 76"/>
                    <a:gd name="T9" fmla="*/ 34 h 104"/>
                    <a:gd name="T10" fmla="*/ 54 w 76"/>
                    <a:gd name="T11" fmla="*/ 48 h 104"/>
                    <a:gd name="T12" fmla="*/ 58 w 76"/>
                    <a:gd name="T13" fmla="*/ 60 h 104"/>
                    <a:gd name="T14" fmla="*/ 46 w 76"/>
                    <a:gd name="T15" fmla="*/ 74 h 104"/>
                    <a:gd name="T16" fmla="*/ 34 w 76"/>
                    <a:gd name="T17" fmla="*/ 60 h 104"/>
                    <a:gd name="T18" fmla="*/ 22 w 76"/>
                    <a:gd name="T19" fmla="*/ 48 h 104"/>
                    <a:gd name="T20" fmla="*/ 28 w 76"/>
                    <a:gd name="T21" fmla="*/ 68 h 104"/>
                    <a:gd name="T22" fmla="*/ 30 w 76"/>
                    <a:gd name="T23" fmla="*/ 74 h 104"/>
                    <a:gd name="T24" fmla="*/ 20 w 76"/>
                    <a:gd name="T25" fmla="*/ 104 h 104"/>
                    <a:gd name="T26" fmla="*/ 12 w 76"/>
                    <a:gd name="T27" fmla="*/ 102 h 104"/>
                    <a:gd name="T28" fmla="*/ 8 w 76"/>
                    <a:gd name="T29" fmla="*/ 90 h 104"/>
                    <a:gd name="T30" fmla="*/ 0 w 76"/>
                    <a:gd name="T31" fmla="*/ 54 h 104"/>
                    <a:gd name="T32" fmla="*/ 2 w 76"/>
                    <a:gd name="T33" fmla="*/ 30 h 104"/>
                    <a:gd name="T34" fmla="*/ 8 w 76"/>
                    <a:gd name="T35" fmla="*/ 1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13" name="Freeform 17"/>
                <p:cNvSpPr>
                  <a:spLocks/>
                </p:cNvSpPr>
                <p:nvPr userDrawn="1"/>
              </p:nvSpPr>
              <p:spPr bwMode="ltGray">
                <a:xfrm>
                  <a:off x="2497" y="793"/>
                  <a:ext cx="37" cy="49"/>
                </a:xfrm>
                <a:custGeom>
                  <a:avLst/>
                  <a:gdLst>
                    <a:gd name="T0" fmla="*/ 3 w 37"/>
                    <a:gd name="T1" fmla="*/ 28 h 61"/>
                    <a:gd name="T2" fmla="*/ 13 w 37"/>
                    <a:gd name="T3" fmla="*/ 0 h 61"/>
                    <a:gd name="T4" fmla="*/ 15 w 37"/>
                    <a:gd name="T5" fmla="*/ 28 h 61"/>
                    <a:gd name="T6" fmla="*/ 37 w 37"/>
                    <a:gd name="T7" fmla="*/ 38 h 61"/>
                    <a:gd name="T8" fmla="*/ 19 w 37"/>
                    <a:gd name="T9" fmla="*/ 44 h 61"/>
                    <a:gd name="T10" fmla="*/ 5 w 37"/>
                    <a:gd name="T11" fmla="*/ 58 h 61"/>
                    <a:gd name="T12" fmla="*/ 1 w 37"/>
                    <a:gd name="T13" fmla="*/ 34 h 61"/>
                    <a:gd name="T14" fmla="*/ 3 w 37"/>
                    <a:gd name="T15" fmla="*/ 2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14" name="Freeform 18"/>
                <p:cNvSpPr>
                  <a:spLocks/>
                </p:cNvSpPr>
                <p:nvPr userDrawn="1"/>
              </p:nvSpPr>
              <p:spPr bwMode="ltGray">
                <a:xfrm>
                  <a:off x="2506" y="869"/>
                  <a:ext cx="47" cy="24"/>
                </a:xfrm>
                <a:custGeom>
                  <a:avLst/>
                  <a:gdLst>
                    <a:gd name="T0" fmla="*/ 7 w 49"/>
                    <a:gd name="T1" fmla="*/ 0 h 29"/>
                    <a:gd name="T2" fmla="*/ 29 w 49"/>
                    <a:gd name="T3" fmla="*/ 0 h 29"/>
                    <a:gd name="T4" fmla="*/ 49 w 49"/>
                    <a:gd name="T5" fmla="*/ 16 h 29"/>
                    <a:gd name="T6" fmla="*/ 35 w 49"/>
                    <a:gd name="T7" fmla="*/ 14 h 29"/>
                    <a:gd name="T8" fmla="*/ 3 w 49"/>
                    <a:gd name="T9" fmla="*/ 16 h 29"/>
                    <a:gd name="T10" fmla="*/ 7 w 49"/>
                    <a:gd name="T11" fmla="*/ 0 h 29"/>
                  </a:gdLst>
                  <a:ahLst/>
                  <a:cxnLst>
                    <a:cxn ang="0">
                      <a:pos x="T0" y="T1"/>
                    </a:cxn>
                    <a:cxn ang="0">
                      <a:pos x="T2" y="T3"/>
                    </a:cxn>
                    <a:cxn ang="0">
                      <a:pos x="T4" y="T5"/>
                    </a:cxn>
                    <a:cxn ang="0">
                      <a:pos x="T6" y="T7"/>
                    </a:cxn>
                    <a:cxn ang="0">
                      <a:pos x="T8" y="T9"/>
                    </a:cxn>
                    <a:cxn ang="0">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15" name="Freeform 19"/>
                <p:cNvSpPr>
                  <a:spLocks/>
                </p:cNvSpPr>
                <p:nvPr userDrawn="1"/>
              </p:nvSpPr>
              <p:spPr bwMode="ltGray">
                <a:xfrm>
                  <a:off x="2555" y="832"/>
                  <a:ext cx="61" cy="42"/>
                </a:xfrm>
                <a:custGeom>
                  <a:avLst/>
                  <a:gdLst>
                    <a:gd name="T0" fmla="*/ 21 w 61"/>
                    <a:gd name="T1" fmla="*/ 38 h 48"/>
                    <a:gd name="T2" fmla="*/ 15 w 61"/>
                    <a:gd name="T3" fmla="*/ 26 h 48"/>
                    <a:gd name="T4" fmla="*/ 3 w 61"/>
                    <a:gd name="T5" fmla="*/ 22 h 48"/>
                    <a:gd name="T6" fmla="*/ 13 w 61"/>
                    <a:gd name="T7" fmla="*/ 8 h 48"/>
                    <a:gd name="T8" fmla="*/ 25 w 61"/>
                    <a:gd name="T9" fmla="*/ 0 h 48"/>
                    <a:gd name="T10" fmla="*/ 49 w 61"/>
                    <a:gd name="T11" fmla="*/ 10 h 48"/>
                    <a:gd name="T12" fmla="*/ 53 w 61"/>
                    <a:gd name="T13" fmla="*/ 20 h 48"/>
                    <a:gd name="T14" fmla="*/ 61 w 61"/>
                    <a:gd name="T15" fmla="*/ 32 h 48"/>
                    <a:gd name="T16" fmla="*/ 41 w 61"/>
                    <a:gd name="T17" fmla="*/ 38 h 48"/>
                    <a:gd name="T18" fmla="*/ 23 w 61"/>
                    <a:gd name="T19" fmla="*/ 44 h 48"/>
                    <a:gd name="T20" fmla="*/ 21 w 61"/>
                    <a:gd name="T21"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16" name="Freeform 20"/>
                <p:cNvSpPr>
                  <a:spLocks/>
                </p:cNvSpPr>
                <p:nvPr userDrawn="1"/>
              </p:nvSpPr>
              <p:spPr bwMode="ltGray">
                <a:xfrm>
                  <a:off x="2572" y="852"/>
                  <a:ext cx="286" cy="149"/>
                </a:xfrm>
                <a:custGeom>
                  <a:avLst/>
                  <a:gdLst>
                    <a:gd name="T0" fmla="*/ 46 w 286"/>
                    <a:gd name="T1" fmla="*/ 28 h 182"/>
                    <a:gd name="T2" fmla="*/ 36 w 286"/>
                    <a:gd name="T3" fmla="*/ 14 h 182"/>
                    <a:gd name="T4" fmla="*/ 26 w 286"/>
                    <a:gd name="T5" fmla="*/ 30 h 182"/>
                    <a:gd name="T6" fmla="*/ 0 w 286"/>
                    <a:gd name="T7" fmla="*/ 24 h 182"/>
                    <a:gd name="T8" fmla="*/ 10 w 286"/>
                    <a:gd name="T9" fmla="*/ 42 h 182"/>
                    <a:gd name="T10" fmla="*/ 16 w 286"/>
                    <a:gd name="T11" fmla="*/ 62 h 182"/>
                    <a:gd name="T12" fmla="*/ 24 w 286"/>
                    <a:gd name="T13" fmla="*/ 48 h 182"/>
                    <a:gd name="T14" fmla="*/ 30 w 286"/>
                    <a:gd name="T15" fmla="*/ 44 h 182"/>
                    <a:gd name="T16" fmla="*/ 48 w 286"/>
                    <a:gd name="T17" fmla="*/ 56 h 182"/>
                    <a:gd name="T18" fmla="*/ 70 w 286"/>
                    <a:gd name="T19" fmla="*/ 62 h 182"/>
                    <a:gd name="T20" fmla="*/ 88 w 286"/>
                    <a:gd name="T21" fmla="*/ 72 h 182"/>
                    <a:gd name="T22" fmla="*/ 106 w 286"/>
                    <a:gd name="T23" fmla="*/ 102 h 182"/>
                    <a:gd name="T24" fmla="*/ 104 w 286"/>
                    <a:gd name="T25" fmla="*/ 122 h 182"/>
                    <a:gd name="T26" fmla="*/ 98 w 286"/>
                    <a:gd name="T27" fmla="*/ 134 h 182"/>
                    <a:gd name="T28" fmla="*/ 122 w 286"/>
                    <a:gd name="T29" fmla="*/ 128 h 182"/>
                    <a:gd name="T30" fmla="*/ 140 w 286"/>
                    <a:gd name="T31" fmla="*/ 140 h 182"/>
                    <a:gd name="T32" fmla="*/ 168 w 286"/>
                    <a:gd name="T33" fmla="*/ 148 h 182"/>
                    <a:gd name="T34" fmla="*/ 174 w 286"/>
                    <a:gd name="T35" fmla="*/ 146 h 182"/>
                    <a:gd name="T36" fmla="*/ 168 w 286"/>
                    <a:gd name="T37" fmla="*/ 134 h 182"/>
                    <a:gd name="T38" fmla="*/ 178 w 286"/>
                    <a:gd name="T39" fmla="*/ 136 h 182"/>
                    <a:gd name="T40" fmla="*/ 186 w 286"/>
                    <a:gd name="T41" fmla="*/ 118 h 182"/>
                    <a:gd name="T42" fmla="*/ 202 w 286"/>
                    <a:gd name="T43" fmla="*/ 122 h 182"/>
                    <a:gd name="T44" fmla="*/ 214 w 286"/>
                    <a:gd name="T45" fmla="*/ 130 h 182"/>
                    <a:gd name="T46" fmla="*/ 244 w 286"/>
                    <a:gd name="T47" fmla="*/ 168 h 182"/>
                    <a:gd name="T48" fmla="*/ 262 w 286"/>
                    <a:gd name="T49" fmla="*/ 178 h 182"/>
                    <a:gd name="T50" fmla="*/ 284 w 286"/>
                    <a:gd name="T51" fmla="*/ 170 h 182"/>
                    <a:gd name="T52" fmla="*/ 268 w 286"/>
                    <a:gd name="T53" fmla="*/ 160 h 182"/>
                    <a:gd name="T54" fmla="*/ 256 w 286"/>
                    <a:gd name="T55" fmla="*/ 138 h 182"/>
                    <a:gd name="T56" fmla="*/ 250 w 286"/>
                    <a:gd name="T57" fmla="*/ 132 h 182"/>
                    <a:gd name="T58" fmla="*/ 248 w 286"/>
                    <a:gd name="T59" fmla="*/ 122 h 182"/>
                    <a:gd name="T60" fmla="*/ 236 w 286"/>
                    <a:gd name="T61" fmla="*/ 116 h 182"/>
                    <a:gd name="T62" fmla="*/ 240 w 286"/>
                    <a:gd name="T63" fmla="*/ 96 h 182"/>
                    <a:gd name="T64" fmla="*/ 220 w 286"/>
                    <a:gd name="T65" fmla="*/ 86 h 182"/>
                    <a:gd name="T66" fmla="*/ 210 w 286"/>
                    <a:gd name="T67" fmla="*/ 70 h 182"/>
                    <a:gd name="T68" fmla="*/ 190 w 286"/>
                    <a:gd name="T69" fmla="*/ 54 h 182"/>
                    <a:gd name="T70" fmla="*/ 168 w 286"/>
                    <a:gd name="T71" fmla="*/ 38 h 182"/>
                    <a:gd name="T72" fmla="*/ 156 w 286"/>
                    <a:gd name="T73" fmla="*/ 34 h 182"/>
                    <a:gd name="T74" fmla="*/ 120 w 286"/>
                    <a:gd name="T75" fmla="*/ 16 h 182"/>
                    <a:gd name="T76" fmla="*/ 102 w 286"/>
                    <a:gd name="T77" fmla="*/ 4 h 182"/>
                    <a:gd name="T78" fmla="*/ 96 w 286"/>
                    <a:gd name="T79" fmla="*/ 0 h 182"/>
                    <a:gd name="T80" fmla="*/ 70 w 286"/>
                    <a:gd name="T81" fmla="*/ 10 h 182"/>
                    <a:gd name="T82" fmla="*/ 56 w 286"/>
                    <a:gd name="T83" fmla="*/ 32 h 182"/>
                    <a:gd name="T84" fmla="*/ 46 w 286"/>
                    <a:gd name="T85" fmla="*/ 2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17" name="Freeform 21"/>
                <p:cNvSpPr>
                  <a:spLocks/>
                </p:cNvSpPr>
                <p:nvPr userDrawn="1"/>
              </p:nvSpPr>
              <p:spPr bwMode="ltGray">
                <a:xfrm>
                  <a:off x="2820" y="866"/>
                  <a:ext cx="78" cy="64"/>
                </a:xfrm>
                <a:custGeom>
                  <a:avLst/>
                  <a:gdLst>
                    <a:gd name="T0" fmla="*/ 1 w 78"/>
                    <a:gd name="T1" fmla="*/ 58 h 78"/>
                    <a:gd name="T2" fmla="*/ 27 w 78"/>
                    <a:gd name="T3" fmla="*/ 60 h 78"/>
                    <a:gd name="T4" fmla="*/ 45 w 78"/>
                    <a:gd name="T5" fmla="*/ 48 h 78"/>
                    <a:gd name="T6" fmla="*/ 57 w 78"/>
                    <a:gd name="T7" fmla="*/ 30 h 78"/>
                    <a:gd name="T8" fmla="*/ 43 w 78"/>
                    <a:gd name="T9" fmla="*/ 14 h 78"/>
                    <a:gd name="T10" fmla="*/ 43 w 78"/>
                    <a:gd name="T11" fmla="*/ 4 h 78"/>
                    <a:gd name="T12" fmla="*/ 71 w 78"/>
                    <a:gd name="T13" fmla="*/ 26 h 78"/>
                    <a:gd name="T14" fmla="*/ 67 w 78"/>
                    <a:gd name="T15" fmla="*/ 54 h 78"/>
                    <a:gd name="T16" fmla="*/ 33 w 78"/>
                    <a:gd name="T17" fmla="*/ 78 h 78"/>
                    <a:gd name="T18" fmla="*/ 9 w 78"/>
                    <a:gd name="T19" fmla="*/ 66 h 78"/>
                    <a:gd name="T20" fmla="*/ 3 w 78"/>
                    <a:gd name="T21" fmla="*/ 62 h 78"/>
                    <a:gd name="T22" fmla="*/ 1 w 78"/>
                    <a:gd name="T23"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18" name="Freeform 22"/>
                <p:cNvSpPr>
                  <a:spLocks/>
                </p:cNvSpPr>
                <p:nvPr userDrawn="1"/>
              </p:nvSpPr>
              <p:spPr bwMode="ltGray">
                <a:xfrm>
                  <a:off x="2984" y="732"/>
                  <a:ext cx="19" cy="14"/>
                </a:xfrm>
                <a:custGeom>
                  <a:avLst/>
                  <a:gdLst>
                    <a:gd name="T0" fmla="*/ 3 w 17"/>
                    <a:gd name="T1" fmla="*/ 4 h 18"/>
                    <a:gd name="T2" fmla="*/ 3 w 17"/>
                    <a:gd name="T3" fmla="*/ 14 h 18"/>
                    <a:gd name="T4" fmla="*/ 3 w 17"/>
                    <a:gd name="T5" fmla="*/ 4 h 18"/>
                  </a:gdLst>
                  <a:ahLst/>
                  <a:cxnLst>
                    <a:cxn ang="0">
                      <a:pos x="T0" y="T1"/>
                    </a:cxn>
                    <a:cxn ang="0">
                      <a:pos x="T2" y="T3"/>
                    </a:cxn>
                    <a:cxn ang="0">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19" name="Freeform 23"/>
                <p:cNvSpPr>
                  <a:spLocks/>
                </p:cNvSpPr>
                <p:nvPr userDrawn="1"/>
              </p:nvSpPr>
              <p:spPr bwMode="ltGray">
                <a:xfrm>
                  <a:off x="3083" y="830"/>
                  <a:ext cx="26" cy="19"/>
                </a:xfrm>
                <a:custGeom>
                  <a:avLst/>
                  <a:gdLst>
                    <a:gd name="T0" fmla="*/ 8 w 26"/>
                    <a:gd name="T1" fmla="*/ 14 h 22"/>
                    <a:gd name="T2" fmla="*/ 14 w 26"/>
                    <a:gd name="T3" fmla="*/ 0 h 22"/>
                    <a:gd name="T4" fmla="*/ 14 w 26"/>
                    <a:gd name="T5" fmla="*/ 22 h 22"/>
                    <a:gd name="T6" fmla="*/ 8 w 26"/>
                    <a:gd name="T7" fmla="*/ 14 h 22"/>
                  </a:gdLst>
                  <a:ahLst/>
                  <a:cxnLst>
                    <a:cxn ang="0">
                      <a:pos x="T0" y="T1"/>
                    </a:cxn>
                    <a:cxn ang="0">
                      <a:pos x="T2" y="T3"/>
                    </a:cxn>
                    <a:cxn ang="0">
                      <a:pos x="T4" y="T5"/>
                    </a:cxn>
                    <a:cxn ang="0">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20" name="Freeform 24"/>
                <p:cNvSpPr>
                  <a:spLocks/>
                </p:cNvSpPr>
                <p:nvPr userDrawn="1"/>
              </p:nvSpPr>
              <p:spPr bwMode="ltGray">
                <a:xfrm>
                  <a:off x="2766" y="610"/>
                  <a:ext cx="19" cy="12"/>
                </a:xfrm>
                <a:custGeom>
                  <a:avLst/>
                  <a:gdLst>
                    <a:gd name="T0" fmla="*/ 7 w 20"/>
                    <a:gd name="T1" fmla="*/ 12 h 15"/>
                    <a:gd name="T2" fmla="*/ 17 w 20"/>
                    <a:gd name="T3" fmla="*/ 2 h 15"/>
                    <a:gd name="T4" fmla="*/ 9 w 20"/>
                    <a:gd name="T5" fmla="*/ 12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21" name="Freeform 25"/>
                <p:cNvSpPr>
                  <a:spLocks/>
                </p:cNvSpPr>
                <p:nvPr userDrawn="1"/>
              </p:nvSpPr>
              <p:spPr bwMode="ltGray">
                <a:xfrm>
                  <a:off x="2600" y="712"/>
                  <a:ext cx="19" cy="12"/>
                </a:xfrm>
                <a:custGeom>
                  <a:avLst/>
                  <a:gdLst>
                    <a:gd name="T0" fmla="*/ 7 w 20"/>
                    <a:gd name="T1" fmla="*/ 12 h 15"/>
                    <a:gd name="T2" fmla="*/ 15 w 20"/>
                    <a:gd name="T3" fmla="*/ 2 h 15"/>
                    <a:gd name="T4" fmla="*/ 15 w 20"/>
                    <a:gd name="T5" fmla="*/ 14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22" name="Freeform 26"/>
                <p:cNvSpPr>
                  <a:spLocks/>
                </p:cNvSpPr>
                <p:nvPr userDrawn="1"/>
              </p:nvSpPr>
              <p:spPr bwMode="ltGray">
                <a:xfrm>
                  <a:off x="2417" y="680"/>
                  <a:ext cx="80" cy="66"/>
                </a:xfrm>
                <a:custGeom>
                  <a:avLst/>
                  <a:gdLst>
                    <a:gd name="T0" fmla="*/ 0 w 80"/>
                    <a:gd name="T1" fmla="*/ 50 h 80"/>
                    <a:gd name="T2" fmla="*/ 14 w 80"/>
                    <a:gd name="T3" fmla="*/ 24 h 80"/>
                    <a:gd name="T4" fmla="*/ 26 w 80"/>
                    <a:gd name="T5" fmla="*/ 20 h 80"/>
                    <a:gd name="T6" fmla="*/ 48 w 80"/>
                    <a:gd name="T7" fmla="*/ 18 h 80"/>
                    <a:gd name="T8" fmla="*/ 58 w 80"/>
                    <a:gd name="T9" fmla="*/ 0 h 80"/>
                    <a:gd name="T10" fmla="*/ 80 w 80"/>
                    <a:gd name="T11" fmla="*/ 40 h 80"/>
                    <a:gd name="T12" fmla="*/ 70 w 80"/>
                    <a:gd name="T13" fmla="*/ 56 h 80"/>
                    <a:gd name="T14" fmla="*/ 54 w 80"/>
                    <a:gd name="T15" fmla="*/ 62 h 80"/>
                    <a:gd name="T16" fmla="*/ 48 w 80"/>
                    <a:gd name="T17" fmla="*/ 80 h 80"/>
                    <a:gd name="T18" fmla="*/ 32 w 80"/>
                    <a:gd name="T19" fmla="*/ 68 h 80"/>
                    <a:gd name="T20" fmla="*/ 38 w 80"/>
                    <a:gd name="T21" fmla="*/ 52 h 80"/>
                    <a:gd name="T22" fmla="*/ 30 w 80"/>
                    <a:gd name="T23" fmla="*/ 28 h 80"/>
                    <a:gd name="T24" fmla="*/ 20 w 80"/>
                    <a:gd name="T25" fmla="*/ 48 h 80"/>
                    <a:gd name="T26" fmla="*/ 8 w 80"/>
                    <a:gd name="T27" fmla="*/ 56 h 80"/>
                    <a:gd name="T28" fmla="*/ 0 w 80"/>
                    <a:gd name="T29"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23" name="Freeform 27"/>
                <p:cNvSpPr>
                  <a:spLocks/>
                </p:cNvSpPr>
                <p:nvPr userDrawn="1"/>
              </p:nvSpPr>
              <p:spPr bwMode="ltGray">
                <a:xfrm>
                  <a:off x="2391" y="541"/>
                  <a:ext cx="94" cy="142"/>
                </a:xfrm>
                <a:custGeom>
                  <a:avLst/>
                  <a:gdLst>
                    <a:gd name="T0" fmla="*/ 14 w 94"/>
                    <a:gd name="T1" fmla="*/ 96 h 174"/>
                    <a:gd name="T2" fmla="*/ 26 w 94"/>
                    <a:gd name="T3" fmla="*/ 128 h 174"/>
                    <a:gd name="T4" fmla="*/ 32 w 94"/>
                    <a:gd name="T5" fmla="*/ 108 h 174"/>
                    <a:gd name="T6" fmla="*/ 52 w 94"/>
                    <a:gd name="T7" fmla="*/ 100 h 174"/>
                    <a:gd name="T8" fmla="*/ 46 w 94"/>
                    <a:gd name="T9" fmla="*/ 124 h 174"/>
                    <a:gd name="T10" fmla="*/ 66 w 94"/>
                    <a:gd name="T11" fmla="*/ 126 h 174"/>
                    <a:gd name="T12" fmla="*/ 76 w 94"/>
                    <a:gd name="T13" fmla="*/ 142 h 174"/>
                    <a:gd name="T14" fmla="*/ 58 w 94"/>
                    <a:gd name="T15" fmla="*/ 148 h 174"/>
                    <a:gd name="T16" fmla="*/ 74 w 94"/>
                    <a:gd name="T17" fmla="*/ 174 h 174"/>
                    <a:gd name="T18" fmla="*/ 84 w 94"/>
                    <a:gd name="T19" fmla="*/ 154 h 174"/>
                    <a:gd name="T20" fmla="*/ 82 w 94"/>
                    <a:gd name="T21" fmla="*/ 112 h 174"/>
                    <a:gd name="T22" fmla="*/ 60 w 94"/>
                    <a:gd name="T23" fmla="*/ 106 h 174"/>
                    <a:gd name="T24" fmla="*/ 50 w 94"/>
                    <a:gd name="T25" fmla="*/ 82 h 174"/>
                    <a:gd name="T26" fmla="*/ 34 w 94"/>
                    <a:gd name="T27" fmla="*/ 82 h 174"/>
                    <a:gd name="T28" fmla="*/ 30 w 94"/>
                    <a:gd name="T29" fmla="*/ 70 h 174"/>
                    <a:gd name="T30" fmla="*/ 42 w 94"/>
                    <a:gd name="T31" fmla="*/ 42 h 174"/>
                    <a:gd name="T32" fmla="*/ 30 w 94"/>
                    <a:gd name="T33" fmla="*/ 0 h 174"/>
                    <a:gd name="T34" fmla="*/ 18 w 94"/>
                    <a:gd name="T35" fmla="*/ 22 h 174"/>
                    <a:gd name="T36" fmla="*/ 4 w 94"/>
                    <a:gd name="T37" fmla="*/ 46 h 174"/>
                    <a:gd name="T38" fmla="*/ 14 w 94"/>
                    <a:gd name="T39" fmla="*/ 76 h 174"/>
                    <a:gd name="T40" fmla="*/ 14 w 94"/>
                    <a:gd name="T41"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24" name="Freeform 28"/>
                <p:cNvSpPr>
                  <a:spLocks/>
                </p:cNvSpPr>
                <p:nvPr userDrawn="1"/>
              </p:nvSpPr>
              <p:spPr bwMode="ltGray">
                <a:xfrm>
                  <a:off x="2415" y="644"/>
                  <a:ext cx="32" cy="41"/>
                </a:xfrm>
                <a:custGeom>
                  <a:avLst/>
                  <a:gdLst>
                    <a:gd name="T0" fmla="*/ 6 w 32"/>
                    <a:gd name="T1" fmla="*/ 24 h 50"/>
                    <a:gd name="T2" fmla="*/ 12 w 32"/>
                    <a:gd name="T3" fmla="*/ 0 h 50"/>
                    <a:gd name="T4" fmla="*/ 20 w 32"/>
                    <a:gd name="T5" fmla="*/ 16 h 50"/>
                    <a:gd name="T6" fmla="*/ 22 w 32"/>
                    <a:gd name="T7" fmla="*/ 24 h 50"/>
                    <a:gd name="T8" fmla="*/ 28 w 32"/>
                    <a:gd name="T9" fmla="*/ 26 h 50"/>
                    <a:gd name="T10" fmla="*/ 32 w 32"/>
                    <a:gd name="T11" fmla="*/ 38 h 50"/>
                    <a:gd name="T12" fmla="*/ 18 w 32"/>
                    <a:gd name="T13" fmla="*/ 50 h 50"/>
                    <a:gd name="T14" fmla="*/ 6 w 32"/>
                    <a:gd name="T15" fmla="*/ 2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25" name="Freeform 29"/>
                <p:cNvSpPr>
                  <a:spLocks/>
                </p:cNvSpPr>
                <p:nvPr userDrawn="1"/>
              </p:nvSpPr>
              <p:spPr bwMode="ltGray">
                <a:xfrm>
                  <a:off x="2349" y="654"/>
                  <a:ext cx="45" cy="41"/>
                </a:xfrm>
                <a:custGeom>
                  <a:avLst/>
                  <a:gdLst>
                    <a:gd name="T0" fmla="*/ 0 w 43"/>
                    <a:gd name="T1" fmla="*/ 44 h 50"/>
                    <a:gd name="T2" fmla="*/ 22 w 43"/>
                    <a:gd name="T3" fmla="*/ 20 h 50"/>
                    <a:gd name="T4" fmla="*/ 36 w 43"/>
                    <a:gd name="T5" fmla="*/ 0 h 50"/>
                    <a:gd name="T6" fmla="*/ 24 w 43"/>
                    <a:gd name="T7" fmla="*/ 28 h 50"/>
                    <a:gd name="T8" fmla="*/ 2 w 43"/>
                    <a:gd name="T9" fmla="*/ 50 h 50"/>
                    <a:gd name="T10" fmla="*/ 0 w 43"/>
                    <a:gd name="T11" fmla="*/ 44 h 50"/>
                  </a:gdLst>
                  <a:ahLst/>
                  <a:cxnLst>
                    <a:cxn ang="0">
                      <a:pos x="T0" y="T1"/>
                    </a:cxn>
                    <a:cxn ang="0">
                      <a:pos x="T2" y="T3"/>
                    </a:cxn>
                    <a:cxn ang="0">
                      <a:pos x="T4" y="T5"/>
                    </a:cxn>
                    <a:cxn ang="0">
                      <a:pos x="T6" y="T7"/>
                    </a:cxn>
                    <a:cxn ang="0">
                      <a:pos x="T8" y="T9"/>
                    </a:cxn>
                    <a:cxn ang="0">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26" name="Freeform 30"/>
                <p:cNvSpPr>
                  <a:spLocks/>
                </p:cNvSpPr>
                <p:nvPr userDrawn="1"/>
              </p:nvSpPr>
              <p:spPr bwMode="ltGray">
                <a:xfrm>
                  <a:off x="4808" y="597"/>
                  <a:ext cx="701" cy="438"/>
                </a:xfrm>
                <a:custGeom>
                  <a:avLst/>
                  <a:gdLst>
                    <a:gd name="T0" fmla="*/ 21 w 471"/>
                    <a:gd name="T1" fmla="*/ 280 h 281"/>
                    <a:gd name="T2" fmla="*/ 24 w 471"/>
                    <a:gd name="T3" fmla="*/ 250 h 281"/>
                    <a:gd name="T4" fmla="*/ 22 w 471"/>
                    <a:gd name="T5" fmla="*/ 245 h 281"/>
                    <a:gd name="T6" fmla="*/ 16 w 471"/>
                    <a:gd name="T7" fmla="*/ 218 h 281"/>
                    <a:gd name="T8" fmla="*/ 4 w 471"/>
                    <a:gd name="T9" fmla="*/ 215 h 281"/>
                    <a:gd name="T10" fmla="*/ 0 w 471"/>
                    <a:gd name="T11" fmla="*/ 191 h 281"/>
                    <a:gd name="T12" fmla="*/ 12 w 471"/>
                    <a:gd name="T13" fmla="*/ 180 h 281"/>
                    <a:gd name="T14" fmla="*/ 6 w 471"/>
                    <a:gd name="T15" fmla="*/ 165 h 281"/>
                    <a:gd name="T16" fmla="*/ 2 w 471"/>
                    <a:gd name="T17" fmla="*/ 160 h 281"/>
                    <a:gd name="T18" fmla="*/ 28 w 471"/>
                    <a:gd name="T19" fmla="*/ 120 h 281"/>
                    <a:gd name="T20" fmla="*/ 44 w 471"/>
                    <a:gd name="T21" fmla="*/ 96 h 281"/>
                    <a:gd name="T22" fmla="*/ 42 w 471"/>
                    <a:gd name="T23" fmla="*/ 70 h 281"/>
                    <a:gd name="T24" fmla="*/ 24 w 471"/>
                    <a:gd name="T25" fmla="*/ 43 h 281"/>
                    <a:gd name="T26" fmla="*/ 20 w 471"/>
                    <a:gd name="T27" fmla="*/ 32 h 281"/>
                    <a:gd name="T28" fmla="*/ 26 w 471"/>
                    <a:gd name="T29" fmla="*/ 36 h 281"/>
                    <a:gd name="T30" fmla="*/ 48 w 471"/>
                    <a:gd name="T31" fmla="*/ 35 h 281"/>
                    <a:gd name="T32" fmla="*/ 64 w 471"/>
                    <a:gd name="T33" fmla="*/ 11 h 281"/>
                    <a:gd name="T34" fmla="*/ 82 w 471"/>
                    <a:gd name="T35" fmla="*/ 0 h 281"/>
                    <a:gd name="T36" fmla="*/ 88 w 471"/>
                    <a:gd name="T37" fmla="*/ 2 h 281"/>
                    <a:gd name="T38" fmla="*/ 92 w 471"/>
                    <a:gd name="T39" fmla="*/ 9 h 281"/>
                    <a:gd name="T40" fmla="*/ 98 w 471"/>
                    <a:gd name="T41" fmla="*/ 5 h 281"/>
                    <a:gd name="T42" fmla="*/ 110 w 471"/>
                    <a:gd name="T43" fmla="*/ 8 h 281"/>
                    <a:gd name="T44" fmla="*/ 116 w 471"/>
                    <a:gd name="T45" fmla="*/ 9 h 281"/>
                    <a:gd name="T46" fmla="*/ 141 w 471"/>
                    <a:gd name="T47" fmla="*/ 14 h 281"/>
                    <a:gd name="T48" fmla="*/ 155 w 471"/>
                    <a:gd name="T49" fmla="*/ 24 h 281"/>
                    <a:gd name="T50" fmla="*/ 167 w 471"/>
                    <a:gd name="T51" fmla="*/ 17 h 281"/>
                    <a:gd name="T52" fmla="*/ 173 w 471"/>
                    <a:gd name="T53" fmla="*/ 14 h 281"/>
                    <a:gd name="T54" fmla="*/ 195 w 471"/>
                    <a:gd name="T55" fmla="*/ 14 h 281"/>
                    <a:gd name="T56" fmla="*/ 211 w 471"/>
                    <a:gd name="T57" fmla="*/ 32 h 281"/>
                    <a:gd name="T58" fmla="*/ 231 w 471"/>
                    <a:gd name="T59" fmla="*/ 59 h 281"/>
                    <a:gd name="T60" fmla="*/ 245 w 471"/>
                    <a:gd name="T61" fmla="*/ 70 h 281"/>
                    <a:gd name="T62" fmla="*/ 257 w 471"/>
                    <a:gd name="T63" fmla="*/ 68 h 281"/>
                    <a:gd name="T64" fmla="*/ 270 w 471"/>
                    <a:gd name="T65" fmla="*/ 65 h 281"/>
                    <a:gd name="T66" fmla="*/ 290 w 471"/>
                    <a:gd name="T67" fmla="*/ 71 h 281"/>
                    <a:gd name="T68" fmla="*/ 300 w 471"/>
                    <a:gd name="T69" fmla="*/ 81 h 281"/>
                    <a:gd name="T70" fmla="*/ 308 w 471"/>
                    <a:gd name="T71" fmla="*/ 90 h 281"/>
                    <a:gd name="T72" fmla="*/ 318 w 471"/>
                    <a:gd name="T73" fmla="*/ 111 h 281"/>
                    <a:gd name="T74" fmla="*/ 322 w 471"/>
                    <a:gd name="T75" fmla="*/ 120 h 281"/>
                    <a:gd name="T76" fmla="*/ 324 w 471"/>
                    <a:gd name="T77" fmla="*/ 125 h 281"/>
                    <a:gd name="T78" fmla="*/ 310 w 471"/>
                    <a:gd name="T79" fmla="*/ 142 h 281"/>
                    <a:gd name="T80" fmla="*/ 322 w 471"/>
                    <a:gd name="T81" fmla="*/ 141 h 281"/>
                    <a:gd name="T82" fmla="*/ 342 w 471"/>
                    <a:gd name="T83" fmla="*/ 155 h 281"/>
                    <a:gd name="T84" fmla="*/ 364 w 471"/>
                    <a:gd name="T85" fmla="*/ 157 h 281"/>
                    <a:gd name="T86" fmla="*/ 380 w 471"/>
                    <a:gd name="T87" fmla="*/ 168 h 281"/>
                    <a:gd name="T88" fmla="*/ 382 w 471"/>
                    <a:gd name="T89" fmla="*/ 172 h 281"/>
                    <a:gd name="T90" fmla="*/ 382 w 471"/>
                    <a:gd name="T91" fmla="*/ 176 h 281"/>
                    <a:gd name="T92" fmla="*/ 394 w 471"/>
                    <a:gd name="T93" fmla="*/ 172 h 281"/>
                    <a:gd name="T94" fmla="*/ 400 w 471"/>
                    <a:gd name="T95" fmla="*/ 171 h 281"/>
                    <a:gd name="T96" fmla="*/ 439 w 471"/>
                    <a:gd name="T97" fmla="*/ 185 h 281"/>
                    <a:gd name="T98" fmla="*/ 447 w 471"/>
                    <a:gd name="T99" fmla="*/ 199 h 281"/>
                    <a:gd name="T100" fmla="*/ 465 w 471"/>
                    <a:gd name="T101" fmla="*/ 201 h 281"/>
                    <a:gd name="T102" fmla="*/ 471 w 471"/>
                    <a:gd name="T103" fmla="*/ 215 h 281"/>
                    <a:gd name="T104" fmla="*/ 451 w 471"/>
                    <a:gd name="T105" fmla="*/ 258 h 281"/>
                    <a:gd name="T106" fmla="*/ 435 w 471"/>
                    <a:gd name="T10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27" name="Freeform 31"/>
                <p:cNvSpPr>
                  <a:spLocks/>
                </p:cNvSpPr>
                <p:nvPr userDrawn="1"/>
              </p:nvSpPr>
              <p:spPr bwMode="ltGray">
                <a:xfrm>
                  <a:off x="3880" y="-7"/>
                  <a:ext cx="984" cy="692"/>
                </a:xfrm>
                <a:custGeom>
                  <a:avLst/>
                  <a:gdLst>
                    <a:gd name="T0" fmla="*/ 406 w 984"/>
                    <a:gd name="T1" fmla="*/ 6 h 844"/>
                    <a:gd name="T2" fmla="*/ 502 w 984"/>
                    <a:gd name="T3" fmla="*/ 34 h 844"/>
                    <a:gd name="T4" fmla="*/ 550 w 984"/>
                    <a:gd name="T5" fmla="*/ 38 h 844"/>
                    <a:gd name="T6" fmla="*/ 578 w 984"/>
                    <a:gd name="T7" fmla="*/ 130 h 844"/>
                    <a:gd name="T8" fmla="*/ 586 w 984"/>
                    <a:gd name="T9" fmla="*/ 90 h 844"/>
                    <a:gd name="T10" fmla="*/ 606 w 984"/>
                    <a:gd name="T11" fmla="*/ 70 h 844"/>
                    <a:gd name="T12" fmla="*/ 642 w 984"/>
                    <a:gd name="T13" fmla="*/ 126 h 844"/>
                    <a:gd name="T14" fmla="*/ 682 w 984"/>
                    <a:gd name="T15" fmla="*/ 98 h 844"/>
                    <a:gd name="T16" fmla="*/ 706 w 984"/>
                    <a:gd name="T17" fmla="*/ 86 h 844"/>
                    <a:gd name="T18" fmla="*/ 762 w 984"/>
                    <a:gd name="T19" fmla="*/ 2 h 844"/>
                    <a:gd name="T20" fmla="*/ 798 w 984"/>
                    <a:gd name="T21" fmla="*/ 70 h 844"/>
                    <a:gd name="T22" fmla="*/ 798 w 984"/>
                    <a:gd name="T23" fmla="*/ 130 h 844"/>
                    <a:gd name="T24" fmla="*/ 790 w 984"/>
                    <a:gd name="T25" fmla="*/ 158 h 844"/>
                    <a:gd name="T26" fmla="*/ 766 w 984"/>
                    <a:gd name="T27" fmla="*/ 162 h 844"/>
                    <a:gd name="T28" fmla="*/ 762 w 984"/>
                    <a:gd name="T29" fmla="*/ 186 h 844"/>
                    <a:gd name="T30" fmla="*/ 802 w 984"/>
                    <a:gd name="T31" fmla="*/ 226 h 844"/>
                    <a:gd name="T32" fmla="*/ 786 w 984"/>
                    <a:gd name="T33" fmla="*/ 322 h 844"/>
                    <a:gd name="T34" fmla="*/ 830 w 984"/>
                    <a:gd name="T35" fmla="*/ 414 h 844"/>
                    <a:gd name="T36" fmla="*/ 854 w 984"/>
                    <a:gd name="T37" fmla="*/ 450 h 844"/>
                    <a:gd name="T38" fmla="*/ 830 w 984"/>
                    <a:gd name="T39" fmla="*/ 450 h 844"/>
                    <a:gd name="T40" fmla="*/ 746 w 984"/>
                    <a:gd name="T41" fmla="*/ 378 h 844"/>
                    <a:gd name="T42" fmla="*/ 678 w 984"/>
                    <a:gd name="T43" fmla="*/ 402 h 844"/>
                    <a:gd name="T44" fmla="*/ 590 w 984"/>
                    <a:gd name="T45" fmla="*/ 442 h 844"/>
                    <a:gd name="T46" fmla="*/ 642 w 984"/>
                    <a:gd name="T47" fmla="*/ 578 h 844"/>
                    <a:gd name="T48" fmla="*/ 710 w 984"/>
                    <a:gd name="T49" fmla="*/ 610 h 844"/>
                    <a:gd name="T50" fmla="*/ 738 w 984"/>
                    <a:gd name="T51" fmla="*/ 550 h 844"/>
                    <a:gd name="T52" fmla="*/ 774 w 984"/>
                    <a:gd name="T53" fmla="*/ 570 h 844"/>
                    <a:gd name="T54" fmla="*/ 766 w 984"/>
                    <a:gd name="T55" fmla="*/ 630 h 844"/>
                    <a:gd name="T56" fmla="*/ 802 w 984"/>
                    <a:gd name="T57" fmla="*/ 670 h 844"/>
                    <a:gd name="T58" fmla="*/ 838 w 984"/>
                    <a:gd name="T59" fmla="*/ 658 h 844"/>
                    <a:gd name="T60" fmla="*/ 922 w 984"/>
                    <a:gd name="T61" fmla="*/ 806 h 844"/>
                    <a:gd name="T62" fmla="*/ 942 w 984"/>
                    <a:gd name="T63" fmla="*/ 826 h 844"/>
                    <a:gd name="T64" fmla="*/ 874 w 984"/>
                    <a:gd name="T65" fmla="*/ 810 h 844"/>
                    <a:gd name="T66" fmla="*/ 830 w 984"/>
                    <a:gd name="T67" fmla="*/ 758 h 844"/>
                    <a:gd name="T68" fmla="*/ 778 w 984"/>
                    <a:gd name="T69" fmla="*/ 710 h 844"/>
                    <a:gd name="T70" fmla="*/ 702 w 984"/>
                    <a:gd name="T71" fmla="*/ 662 h 844"/>
                    <a:gd name="T72" fmla="*/ 614 w 984"/>
                    <a:gd name="T73" fmla="*/ 646 h 844"/>
                    <a:gd name="T74" fmla="*/ 506 w 984"/>
                    <a:gd name="T75" fmla="*/ 594 h 844"/>
                    <a:gd name="T76" fmla="*/ 462 w 984"/>
                    <a:gd name="T77" fmla="*/ 506 h 844"/>
                    <a:gd name="T78" fmla="*/ 430 w 984"/>
                    <a:gd name="T79" fmla="*/ 462 h 844"/>
                    <a:gd name="T80" fmla="*/ 382 w 984"/>
                    <a:gd name="T81" fmla="*/ 430 h 844"/>
                    <a:gd name="T82" fmla="*/ 342 w 984"/>
                    <a:gd name="T83" fmla="*/ 370 h 844"/>
                    <a:gd name="T84" fmla="*/ 354 w 984"/>
                    <a:gd name="T85" fmla="*/ 414 h 844"/>
                    <a:gd name="T86" fmla="*/ 418 w 984"/>
                    <a:gd name="T87" fmla="*/ 494 h 844"/>
                    <a:gd name="T88" fmla="*/ 422 w 984"/>
                    <a:gd name="T89" fmla="*/ 526 h 844"/>
                    <a:gd name="T90" fmla="*/ 394 w 984"/>
                    <a:gd name="T91" fmla="*/ 498 h 844"/>
                    <a:gd name="T92" fmla="*/ 354 w 984"/>
                    <a:gd name="T93" fmla="*/ 466 h 844"/>
                    <a:gd name="T94" fmla="*/ 314 w 984"/>
                    <a:gd name="T95" fmla="*/ 402 h 844"/>
                    <a:gd name="T96" fmla="*/ 266 w 984"/>
                    <a:gd name="T97" fmla="*/ 346 h 844"/>
                    <a:gd name="T98" fmla="*/ 210 w 984"/>
                    <a:gd name="T99" fmla="*/ 314 h 844"/>
                    <a:gd name="T100" fmla="*/ 154 w 984"/>
                    <a:gd name="T101" fmla="*/ 238 h 844"/>
                    <a:gd name="T102" fmla="*/ 66 w 984"/>
                    <a:gd name="T103" fmla="*/ 66 h 844"/>
                    <a:gd name="T104" fmla="*/ 34 w 984"/>
                    <a:gd name="T105" fmla="*/ 38 h 844"/>
                    <a:gd name="T106" fmla="*/ 46 w 984"/>
                    <a:gd name="T107" fmla="*/ 22 h 844"/>
                    <a:gd name="T108" fmla="*/ 102 w 984"/>
                    <a:gd name="T109" fmla="*/ 7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28" name="Freeform 32"/>
                <p:cNvSpPr>
                  <a:spLocks/>
                </p:cNvSpPr>
                <p:nvPr userDrawn="1"/>
              </p:nvSpPr>
              <p:spPr bwMode="ltGray">
                <a:xfrm>
                  <a:off x="3577" y="490"/>
                  <a:ext cx="36" cy="39"/>
                </a:xfrm>
                <a:custGeom>
                  <a:avLst/>
                  <a:gdLst>
                    <a:gd name="T0" fmla="*/ 6 w 36"/>
                    <a:gd name="T1" fmla="*/ 28 h 48"/>
                    <a:gd name="T2" fmla="*/ 10 w 36"/>
                    <a:gd name="T3" fmla="*/ 48 h 48"/>
                    <a:gd name="T4" fmla="*/ 6 w 36"/>
                    <a:gd name="T5" fmla="*/ 28 h 48"/>
                  </a:gdLst>
                  <a:ahLst/>
                  <a:cxnLst>
                    <a:cxn ang="0">
                      <a:pos x="T0" y="T1"/>
                    </a:cxn>
                    <a:cxn ang="0">
                      <a:pos x="T2" y="T3"/>
                    </a:cxn>
                    <a:cxn ang="0">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29" name="Freeform 33"/>
                <p:cNvSpPr>
                  <a:spLocks/>
                </p:cNvSpPr>
                <p:nvPr userDrawn="1"/>
              </p:nvSpPr>
              <p:spPr bwMode="ltGray">
                <a:xfrm>
                  <a:off x="3549" y="475"/>
                  <a:ext cx="38" cy="29"/>
                </a:xfrm>
                <a:custGeom>
                  <a:avLst/>
                  <a:gdLst>
                    <a:gd name="T0" fmla="*/ 0 w 36"/>
                    <a:gd name="T1" fmla="*/ 5 h 37"/>
                    <a:gd name="T2" fmla="*/ 12 w 36"/>
                    <a:gd name="T3" fmla="*/ 1 h 37"/>
                    <a:gd name="T4" fmla="*/ 36 w 36"/>
                    <a:gd name="T5" fmla="*/ 17 h 37"/>
                    <a:gd name="T6" fmla="*/ 8 w 36"/>
                    <a:gd name="T7" fmla="*/ 17 h 37"/>
                    <a:gd name="T8" fmla="*/ 0 w 36"/>
                    <a:gd name="T9" fmla="*/ 5 h 37"/>
                  </a:gdLst>
                  <a:ahLst/>
                  <a:cxnLst>
                    <a:cxn ang="0">
                      <a:pos x="T0" y="T1"/>
                    </a:cxn>
                    <a:cxn ang="0">
                      <a:pos x="T2" y="T3"/>
                    </a:cxn>
                    <a:cxn ang="0">
                      <a:pos x="T4" y="T5"/>
                    </a:cxn>
                    <a:cxn ang="0">
                      <a:pos x="T6" y="T7"/>
                    </a:cxn>
                    <a:cxn ang="0">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30" name="Freeform 34"/>
                <p:cNvSpPr>
                  <a:spLocks/>
                </p:cNvSpPr>
                <p:nvPr userDrawn="1"/>
              </p:nvSpPr>
              <p:spPr bwMode="ltGray">
                <a:xfrm>
                  <a:off x="4686" y="394"/>
                  <a:ext cx="171" cy="81"/>
                </a:xfrm>
                <a:custGeom>
                  <a:avLst/>
                  <a:gdLst>
                    <a:gd name="T0" fmla="*/ 0 w 170"/>
                    <a:gd name="T1" fmla="*/ 49 h 96"/>
                    <a:gd name="T2" fmla="*/ 28 w 170"/>
                    <a:gd name="T3" fmla="*/ 25 h 96"/>
                    <a:gd name="T4" fmla="*/ 56 w 170"/>
                    <a:gd name="T5" fmla="*/ 21 h 96"/>
                    <a:gd name="T6" fmla="*/ 80 w 170"/>
                    <a:gd name="T7" fmla="*/ 9 h 96"/>
                    <a:gd name="T8" fmla="*/ 64 w 170"/>
                    <a:gd name="T9" fmla="*/ 25 h 96"/>
                    <a:gd name="T10" fmla="*/ 124 w 170"/>
                    <a:gd name="T11" fmla="*/ 49 h 96"/>
                    <a:gd name="T12" fmla="*/ 160 w 170"/>
                    <a:gd name="T13" fmla="*/ 65 h 96"/>
                    <a:gd name="T14" fmla="*/ 116 w 170"/>
                    <a:gd name="T15" fmla="*/ 77 h 96"/>
                    <a:gd name="T16" fmla="*/ 88 w 170"/>
                    <a:gd name="T17" fmla="*/ 57 h 96"/>
                    <a:gd name="T18" fmla="*/ 76 w 170"/>
                    <a:gd name="T19" fmla="*/ 53 h 96"/>
                    <a:gd name="T20" fmla="*/ 24 w 170"/>
                    <a:gd name="T21" fmla="*/ 41 h 96"/>
                    <a:gd name="T22" fmla="*/ 0 w 170"/>
                    <a:gd name="T23"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31" name="Freeform 35"/>
                <p:cNvSpPr>
                  <a:spLocks/>
                </p:cNvSpPr>
                <p:nvPr userDrawn="1"/>
              </p:nvSpPr>
              <p:spPr bwMode="ltGray">
                <a:xfrm>
                  <a:off x="4867" y="460"/>
                  <a:ext cx="138" cy="37"/>
                </a:xfrm>
                <a:custGeom>
                  <a:avLst/>
                  <a:gdLst>
                    <a:gd name="T0" fmla="*/ 0 w 138"/>
                    <a:gd name="T1" fmla="*/ 0 h 44"/>
                    <a:gd name="T2" fmla="*/ 52 w 138"/>
                    <a:gd name="T3" fmla="*/ 4 h 44"/>
                    <a:gd name="T4" fmla="*/ 88 w 138"/>
                    <a:gd name="T5" fmla="*/ 24 h 44"/>
                    <a:gd name="T6" fmla="*/ 112 w 138"/>
                    <a:gd name="T7" fmla="*/ 20 h 44"/>
                    <a:gd name="T8" fmla="*/ 108 w 138"/>
                    <a:gd name="T9" fmla="*/ 44 h 44"/>
                    <a:gd name="T10" fmla="*/ 64 w 138"/>
                    <a:gd name="T11" fmla="*/ 40 h 44"/>
                    <a:gd name="T12" fmla="*/ 0 w 138"/>
                    <a:gd name="T13" fmla="*/ 36 h 44"/>
                    <a:gd name="T14" fmla="*/ 28 w 138"/>
                    <a:gd name="T15" fmla="*/ 20 h 44"/>
                    <a:gd name="T16" fmla="*/ 0 w 138"/>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32" name="Freeform 36"/>
                <p:cNvSpPr>
                  <a:spLocks/>
                </p:cNvSpPr>
                <p:nvPr userDrawn="1"/>
              </p:nvSpPr>
              <p:spPr bwMode="ltGray">
                <a:xfrm>
                  <a:off x="4794" y="480"/>
                  <a:ext cx="56" cy="34"/>
                </a:xfrm>
                <a:custGeom>
                  <a:avLst/>
                  <a:gdLst>
                    <a:gd name="T0" fmla="*/ 17 w 57"/>
                    <a:gd name="T1" fmla="*/ 25 h 42"/>
                    <a:gd name="T2" fmla="*/ 37 w 57"/>
                    <a:gd name="T3" fmla="*/ 13 h 42"/>
                    <a:gd name="T4" fmla="*/ 17 w 57"/>
                    <a:gd name="T5" fmla="*/ 25 h 42"/>
                  </a:gdLst>
                  <a:ahLst/>
                  <a:cxnLst>
                    <a:cxn ang="0">
                      <a:pos x="T0" y="T1"/>
                    </a:cxn>
                    <a:cxn ang="0">
                      <a:pos x="T2" y="T3"/>
                    </a:cxn>
                    <a:cxn ang="0">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33" name="Freeform 37"/>
                <p:cNvSpPr>
                  <a:spLocks/>
                </p:cNvSpPr>
                <p:nvPr userDrawn="1"/>
              </p:nvSpPr>
              <p:spPr bwMode="ltGray">
                <a:xfrm>
                  <a:off x="4757" y="375"/>
                  <a:ext cx="37" cy="44"/>
                </a:xfrm>
                <a:custGeom>
                  <a:avLst/>
                  <a:gdLst>
                    <a:gd name="T0" fmla="*/ 19 w 39"/>
                    <a:gd name="T1" fmla="*/ 32 h 52"/>
                    <a:gd name="T2" fmla="*/ 19 w 39"/>
                    <a:gd name="T3" fmla="*/ 0 h 52"/>
                    <a:gd name="T4" fmla="*/ 19 w 39"/>
                    <a:gd name="T5" fmla="*/ 32 h 52"/>
                  </a:gdLst>
                  <a:ahLst/>
                  <a:cxnLst>
                    <a:cxn ang="0">
                      <a:pos x="T0" y="T1"/>
                    </a:cxn>
                    <a:cxn ang="0">
                      <a:pos x="T2" y="T3"/>
                    </a:cxn>
                    <a:cxn ang="0">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34" name="Freeform 38"/>
                <p:cNvSpPr>
                  <a:spLocks/>
                </p:cNvSpPr>
                <p:nvPr userDrawn="1"/>
              </p:nvSpPr>
              <p:spPr bwMode="ltGray">
                <a:xfrm>
                  <a:off x="5054" y="507"/>
                  <a:ext cx="45" cy="66"/>
                </a:xfrm>
                <a:custGeom>
                  <a:avLst/>
                  <a:gdLst>
                    <a:gd name="T0" fmla="*/ 4 w 44"/>
                    <a:gd name="T1" fmla="*/ 9 h 80"/>
                    <a:gd name="T2" fmla="*/ 20 w 44"/>
                    <a:gd name="T3" fmla="*/ 33 h 80"/>
                    <a:gd name="T4" fmla="*/ 24 w 44"/>
                    <a:gd name="T5" fmla="*/ 49 h 80"/>
                    <a:gd name="T6" fmla="*/ 36 w 44"/>
                    <a:gd name="T7" fmla="*/ 53 h 80"/>
                    <a:gd name="T8" fmla="*/ 24 w 44"/>
                    <a:gd name="T9" fmla="*/ 73 h 80"/>
                    <a:gd name="T10" fmla="*/ 0 w 44"/>
                    <a:gd name="T11" fmla="*/ 21 h 80"/>
                    <a:gd name="T12" fmla="*/ 4 w 44"/>
                    <a:gd name="T13" fmla="*/ 9 h 80"/>
                  </a:gdLst>
                  <a:ahLst/>
                  <a:cxnLst>
                    <a:cxn ang="0">
                      <a:pos x="T0" y="T1"/>
                    </a:cxn>
                    <a:cxn ang="0">
                      <a:pos x="T2" y="T3"/>
                    </a:cxn>
                    <a:cxn ang="0">
                      <a:pos x="T4" y="T5"/>
                    </a:cxn>
                    <a:cxn ang="0">
                      <a:pos x="T6" y="T7"/>
                    </a:cxn>
                    <a:cxn ang="0">
                      <a:pos x="T8" y="T9"/>
                    </a:cxn>
                    <a:cxn ang="0">
                      <a:pos x="T10" y="T11"/>
                    </a:cxn>
                    <a:cxn ang="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35" name="Freeform 39"/>
                <p:cNvSpPr>
                  <a:spLocks/>
                </p:cNvSpPr>
                <p:nvPr userDrawn="1"/>
              </p:nvSpPr>
              <p:spPr bwMode="ltGray">
                <a:xfrm>
                  <a:off x="4260" y="6"/>
                  <a:ext cx="480" cy="100"/>
                </a:xfrm>
                <a:custGeom>
                  <a:avLst/>
                  <a:gdLst>
                    <a:gd name="T0" fmla="*/ 220 w 323"/>
                    <a:gd name="T1" fmla="*/ 1 h 64"/>
                    <a:gd name="T2" fmla="*/ 231 w 323"/>
                    <a:gd name="T3" fmla="*/ 8 h 64"/>
                    <a:gd name="T4" fmla="*/ 235 w 323"/>
                    <a:gd name="T5" fmla="*/ 0 h 64"/>
                    <a:gd name="T6" fmla="*/ 265 w 323"/>
                    <a:gd name="T7" fmla="*/ 0 h 64"/>
                    <a:gd name="T8" fmla="*/ 287 w 323"/>
                    <a:gd name="T9" fmla="*/ 17 h 64"/>
                    <a:gd name="T10" fmla="*/ 319 w 323"/>
                    <a:gd name="T11" fmla="*/ 10 h 64"/>
                    <a:gd name="T12" fmla="*/ 314 w 323"/>
                    <a:gd name="T13" fmla="*/ 29 h 64"/>
                    <a:gd name="T14" fmla="*/ 298 w 323"/>
                    <a:gd name="T15" fmla="*/ 46 h 64"/>
                    <a:gd name="T16" fmla="*/ 295 w 323"/>
                    <a:gd name="T17" fmla="*/ 29 h 64"/>
                    <a:gd name="T18" fmla="*/ 287 w 323"/>
                    <a:gd name="T19" fmla="*/ 31 h 64"/>
                    <a:gd name="T20" fmla="*/ 279 w 323"/>
                    <a:gd name="T21" fmla="*/ 29 h 64"/>
                    <a:gd name="T22" fmla="*/ 263 w 323"/>
                    <a:gd name="T23" fmla="*/ 21 h 64"/>
                    <a:gd name="T24" fmla="*/ 228 w 323"/>
                    <a:gd name="T25" fmla="*/ 38 h 64"/>
                    <a:gd name="T26" fmla="*/ 201 w 323"/>
                    <a:gd name="T27" fmla="*/ 44 h 64"/>
                    <a:gd name="T28" fmla="*/ 212 w 323"/>
                    <a:gd name="T29" fmla="*/ 57 h 64"/>
                    <a:gd name="T30" fmla="*/ 188 w 323"/>
                    <a:gd name="T31" fmla="*/ 63 h 64"/>
                    <a:gd name="T32" fmla="*/ 169 w 323"/>
                    <a:gd name="T33" fmla="*/ 61 h 64"/>
                    <a:gd name="T34" fmla="*/ 177 w 323"/>
                    <a:gd name="T35" fmla="*/ 57 h 64"/>
                    <a:gd name="T36" fmla="*/ 171 w 323"/>
                    <a:gd name="T37" fmla="*/ 40 h 64"/>
                    <a:gd name="T38" fmla="*/ 169 w 323"/>
                    <a:gd name="T39" fmla="*/ 31 h 64"/>
                    <a:gd name="T40" fmla="*/ 158 w 323"/>
                    <a:gd name="T41" fmla="*/ 23 h 64"/>
                    <a:gd name="T42" fmla="*/ 142 w 323"/>
                    <a:gd name="T43" fmla="*/ 27 h 64"/>
                    <a:gd name="T44" fmla="*/ 134 w 323"/>
                    <a:gd name="T45" fmla="*/ 27 h 64"/>
                    <a:gd name="T46" fmla="*/ 123 w 323"/>
                    <a:gd name="T47" fmla="*/ 25 h 64"/>
                    <a:gd name="T48" fmla="*/ 83 w 323"/>
                    <a:gd name="T49" fmla="*/ 2 h 64"/>
                    <a:gd name="T50" fmla="*/ 59 w 323"/>
                    <a:gd name="T51" fmla="*/ 14 h 64"/>
                    <a:gd name="T52" fmla="*/ 1 w 323"/>
                    <a:gd name="T53" fmla="*/ 0 h 64"/>
                    <a:gd name="T54" fmla="*/ 220 w 323"/>
                    <a:gd name="T55"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36" name="Freeform 40"/>
                <p:cNvSpPr>
                  <a:spLocks/>
                </p:cNvSpPr>
                <p:nvPr userDrawn="1"/>
              </p:nvSpPr>
              <p:spPr bwMode="ltGray">
                <a:xfrm>
                  <a:off x="3835" y="3"/>
                  <a:ext cx="446" cy="49"/>
                </a:xfrm>
                <a:custGeom>
                  <a:avLst/>
                  <a:gdLst>
                    <a:gd name="T0" fmla="*/ 105 w 300"/>
                    <a:gd name="T1" fmla="*/ 31 h 31"/>
                    <a:gd name="T2" fmla="*/ 30 w 300"/>
                    <a:gd name="T3" fmla="*/ 1 h 31"/>
                    <a:gd name="T4" fmla="*/ 285 w 300"/>
                    <a:gd name="T5" fmla="*/ 0 h 31"/>
                    <a:gd name="T6" fmla="*/ 296 w 300"/>
                    <a:gd name="T7" fmla="*/ 14 h 31"/>
                    <a:gd name="T8" fmla="*/ 264 w 300"/>
                    <a:gd name="T9" fmla="*/ 16 h 31"/>
                    <a:gd name="T10" fmla="*/ 105 w 300"/>
                    <a:gd name="T11" fmla="*/ 31 h 31"/>
                  </a:gdLst>
                  <a:ahLst/>
                  <a:cxnLst>
                    <a:cxn ang="0">
                      <a:pos x="T0" y="T1"/>
                    </a:cxn>
                    <a:cxn ang="0">
                      <a:pos x="T2" y="T3"/>
                    </a:cxn>
                    <a:cxn ang="0">
                      <a:pos x="T4" y="T5"/>
                    </a:cxn>
                    <a:cxn ang="0">
                      <a:pos x="T6" y="T7"/>
                    </a:cxn>
                    <a:cxn ang="0">
                      <a:pos x="T8" y="T9"/>
                    </a:cxn>
                    <a:cxn ang="0">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37" name="Freeform 41"/>
                <p:cNvSpPr>
                  <a:spLocks/>
                </p:cNvSpPr>
                <p:nvPr userDrawn="1"/>
              </p:nvSpPr>
              <p:spPr bwMode="ltGray">
                <a:xfrm>
                  <a:off x="2853" y="74"/>
                  <a:ext cx="42" cy="25"/>
                </a:xfrm>
                <a:custGeom>
                  <a:avLst/>
                  <a:gdLst>
                    <a:gd name="T0" fmla="*/ 0 w 41"/>
                    <a:gd name="T1" fmla="*/ 25 h 29"/>
                    <a:gd name="T2" fmla="*/ 12 w 41"/>
                    <a:gd name="T3" fmla="*/ 29 h 29"/>
                    <a:gd name="T4" fmla="*/ 0 w 41"/>
                    <a:gd name="T5" fmla="*/ 25 h 29"/>
                  </a:gdLst>
                  <a:ahLst/>
                  <a:cxnLst>
                    <a:cxn ang="0">
                      <a:pos x="T0" y="T1"/>
                    </a:cxn>
                    <a:cxn ang="0">
                      <a:pos x="T2" y="T3"/>
                    </a:cxn>
                    <a:cxn ang="0">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38" name="Freeform 42"/>
                <p:cNvSpPr>
                  <a:spLocks/>
                </p:cNvSpPr>
                <p:nvPr userDrawn="1"/>
              </p:nvSpPr>
              <p:spPr bwMode="ltGray">
                <a:xfrm>
                  <a:off x="1704" y="3"/>
                  <a:ext cx="1022" cy="372"/>
                </a:xfrm>
                <a:custGeom>
                  <a:avLst/>
                  <a:gdLst>
                    <a:gd name="T0" fmla="*/ 73 w 436"/>
                    <a:gd name="T1" fmla="*/ 1 h 152"/>
                    <a:gd name="T2" fmla="*/ 436 w 436"/>
                    <a:gd name="T3" fmla="*/ 0 h 152"/>
                    <a:gd name="T4" fmla="*/ 416 w 436"/>
                    <a:gd name="T5" fmla="*/ 54 h 152"/>
                    <a:gd name="T6" fmla="*/ 397 w 436"/>
                    <a:gd name="T7" fmla="*/ 68 h 152"/>
                    <a:gd name="T8" fmla="*/ 392 w 436"/>
                    <a:gd name="T9" fmla="*/ 70 h 152"/>
                    <a:gd name="T10" fmla="*/ 375 w 436"/>
                    <a:gd name="T11" fmla="*/ 73 h 152"/>
                    <a:gd name="T12" fmla="*/ 361 w 436"/>
                    <a:gd name="T13" fmla="*/ 88 h 152"/>
                    <a:gd name="T14" fmla="*/ 362 w 436"/>
                    <a:gd name="T15" fmla="*/ 99 h 152"/>
                    <a:gd name="T16" fmla="*/ 364 w 436"/>
                    <a:gd name="T17" fmla="*/ 107 h 152"/>
                    <a:gd name="T18" fmla="*/ 366 w 436"/>
                    <a:gd name="T19" fmla="*/ 113 h 152"/>
                    <a:gd name="T20" fmla="*/ 362 w 436"/>
                    <a:gd name="T21" fmla="*/ 122 h 152"/>
                    <a:gd name="T22" fmla="*/ 351 w 436"/>
                    <a:gd name="T23" fmla="*/ 120 h 152"/>
                    <a:gd name="T24" fmla="*/ 342 w 436"/>
                    <a:gd name="T25" fmla="*/ 129 h 152"/>
                    <a:gd name="T26" fmla="*/ 347 w 436"/>
                    <a:gd name="T27" fmla="*/ 105 h 152"/>
                    <a:gd name="T28" fmla="*/ 338 w 436"/>
                    <a:gd name="T29" fmla="*/ 100 h 152"/>
                    <a:gd name="T30" fmla="*/ 344 w 436"/>
                    <a:gd name="T31" fmla="*/ 93 h 152"/>
                    <a:gd name="T32" fmla="*/ 342 w 436"/>
                    <a:gd name="T33" fmla="*/ 89 h 152"/>
                    <a:gd name="T34" fmla="*/ 320 w 436"/>
                    <a:gd name="T35" fmla="*/ 94 h 152"/>
                    <a:gd name="T36" fmla="*/ 317 w 436"/>
                    <a:gd name="T37" fmla="*/ 85 h 152"/>
                    <a:gd name="T38" fmla="*/ 297 w 436"/>
                    <a:gd name="T39" fmla="*/ 94 h 152"/>
                    <a:gd name="T40" fmla="*/ 320 w 436"/>
                    <a:gd name="T41" fmla="*/ 103 h 152"/>
                    <a:gd name="T42" fmla="*/ 305 w 436"/>
                    <a:gd name="T43" fmla="*/ 117 h 152"/>
                    <a:gd name="T44" fmla="*/ 311 w 436"/>
                    <a:gd name="T45" fmla="*/ 126 h 152"/>
                    <a:gd name="T46" fmla="*/ 315 w 436"/>
                    <a:gd name="T47" fmla="*/ 138 h 152"/>
                    <a:gd name="T48" fmla="*/ 309 w 436"/>
                    <a:gd name="T49" fmla="*/ 139 h 152"/>
                    <a:gd name="T50" fmla="*/ 314 w 436"/>
                    <a:gd name="T51" fmla="*/ 144 h 152"/>
                    <a:gd name="T52" fmla="*/ 307 w 436"/>
                    <a:gd name="T53" fmla="*/ 152 h 152"/>
                    <a:gd name="T54" fmla="*/ 0 w 436"/>
                    <a:gd name="T55" fmla="*/ 149 h 152"/>
                    <a:gd name="T56" fmla="*/ 73 w 436"/>
                    <a:gd name="T57"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39" name="Freeform 43"/>
                <p:cNvSpPr>
                  <a:spLocks/>
                </p:cNvSpPr>
                <p:nvPr userDrawn="1"/>
              </p:nvSpPr>
              <p:spPr bwMode="ltGray">
                <a:xfrm>
                  <a:off x="2729" y="-9"/>
                  <a:ext cx="47" cy="134"/>
                </a:xfrm>
                <a:custGeom>
                  <a:avLst/>
                  <a:gdLst>
                    <a:gd name="T0" fmla="*/ 5 w 47"/>
                    <a:gd name="T1" fmla="*/ 156 h 165"/>
                    <a:gd name="T2" fmla="*/ 15 w 47"/>
                    <a:gd name="T3" fmla="*/ 108 h 165"/>
                    <a:gd name="T4" fmla="*/ 17 w 47"/>
                    <a:gd name="T5" fmla="*/ 68 h 165"/>
                    <a:gd name="T6" fmla="*/ 11 w 47"/>
                    <a:gd name="T7" fmla="*/ 40 h 165"/>
                    <a:gd name="T8" fmla="*/ 17 w 47"/>
                    <a:gd name="T9" fmla="*/ 12 h 165"/>
                    <a:gd name="T10" fmla="*/ 21 w 47"/>
                    <a:gd name="T11" fmla="*/ 0 h 165"/>
                    <a:gd name="T12" fmla="*/ 31 w 47"/>
                    <a:gd name="T13" fmla="*/ 30 h 165"/>
                    <a:gd name="T14" fmla="*/ 47 w 47"/>
                    <a:gd name="T15" fmla="*/ 98 h 165"/>
                    <a:gd name="T16" fmla="*/ 31 w 47"/>
                    <a:gd name="T17" fmla="*/ 108 h 165"/>
                    <a:gd name="T18" fmla="*/ 23 w 47"/>
                    <a:gd name="T19" fmla="*/ 126 h 165"/>
                    <a:gd name="T20" fmla="*/ 21 w 47"/>
                    <a:gd name="T21" fmla="*/ 132 h 165"/>
                    <a:gd name="T22" fmla="*/ 27 w 47"/>
                    <a:gd name="T23" fmla="*/ 134 h 165"/>
                    <a:gd name="T24" fmla="*/ 31 w 47"/>
                    <a:gd name="T25" fmla="*/ 146 h 165"/>
                    <a:gd name="T26" fmla="*/ 13 w 47"/>
                    <a:gd name="T27" fmla="*/ 148 h 165"/>
                    <a:gd name="T28" fmla="*/ 7 w 47"/>
                    <a:gd name="T29" fmla="*/ 160 h 165"/>
                    <a:gd name="T30" fmla="*/ 3 w 47"/>
                    <a:gd name="T31" fmla="*/ 154 h 165"/>
                    <a:gd name="T32" fmla="*/ 5 w 47"/>
                    <a:gd name="T33"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40" name="Freeform 44"/>
                <p:cNvSpPr>
                  <a:spLocks/>
                </p:cNvSpPr>
                <p:nvPr userDrawn="1"/>
              </p:nvSpPr>
              <p:spPr bwMode="ltGray">
                <a:xfrm>
                  <a:off x="2701" y="103"/>
                  <a:ext cx="138" cy="84"/>
                </a:xfrm>
                <a:custGeom>
                  <a:avLst/>
                  <a:gdLst>
                    <a:gd name="T0" fmla="*/ 26 w 138"/>
                    <a:gd name="T1" fmla="*/ 61 h 103"/>
                    <a:gd name="T2" fmla="*/ 30 w 138"/>
                    <a:gd name="T3" fmla="*/ 43 h 103"/>
                    <a:gd name="T4" fmla="*/ 50 w 138"/>
                    <a:gd name="T5" fmla="*/ 33 h 103"/>
                    <a:gd name="T6" fmla="*/ 54 w 138"/>
                    <a:gd name="T7" fmla="*/ 45 h 103"/>
                    <a:gd name="T8" fmla="*/ 66 w 138"/>
                    <a:gd name="T9" fmla="*/ 49 h 103"/>
                    <a:gd name="T10" fmla="*/ 80 w 138"/>
                    <a:gd name="T11" fmla="*/ 55 h 103"/>
                    <a:gd name="T12" fmla="*/ 116 w 138"/>
                    <a:gd name="T13" fmla="*/ 33 h 103"/>
                    <a:gd name="T14" fmla="*/ 130 w 138"/>
                    <a:gd name="T15" fmla="*/ 17 h 103"/>
                    <a:gd name="T16" fmla="*/ 138 w 138"/>
                    <a:gd name="T17" fmla="*/ 11 h 103"/>
                    <a:gd name="T18" fmla="*/ 106 w 138"/>
                    <a:gd name="T19" fmla="*/ 49 h 103"/>
                    <a:gd name="T20" fmla="*/ 84 w 138"/>
                    <a:gd name="T21" fmla="*/ 67 h 103"/>
                    <a:gd name="T22" fmla="*/ 66 w 138"/>
                    <a:gd name="T23" fmla="*/ 81 h 103"/>
                    <a:gd name="T24" fmla="*/ 48 w 138"/>
                    <a:gd name="T25" fmla="*/ 103 h 103"/>
                    <a:gd name="T26" fmla="*/ 26 w 138"/>
                    <a:gd name="T27" fmla="*/ 89 h 103"/>
                    <a:gd name="T28" fmla="*/ 20 w 138"/>
                    <a:gd name="T29" fmla="*/ 87 h 103"/>
                    <a:gd name="T30" fmla="*/ 22 w 138"/>
                    <a:gd name="T31" fmla="*/ 97 h 103"/>
                    <a:gd name="T32" fmla="*/ 0 w 138"/>
                    <a:gd name="T33" fmla="*/ 97 h 103"/>
                    <a:gd name="T34" fmla="*/ 10 w 138"/>
                    <a:gd name="T35" fmla="*/ 79 h 103"/>
                    <a:gd name="T36" fmla="*/ 26 w 138"/>
                    <a:gd name="T3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41" name="Freeform 45"/>
                <p:cNvSpPr>
                  <a:spLocks/>
                </p:cNvSpPr>
                <p:nvPr userDrawn="1"/>
              </p:nvSpPr>
              <p:spPr bwMode="ltGray">
                <a:xfrm>
                  <a:off x="2553" y="182"/>
                  <a:ext cx="187" cy="176"/>
                </a:xfrm>
                <a:custGeom>
                  <a:avLst/>
                  <a:gdLst>
                    <a:gd name="T0" fmla="*/ 158 w 188"/>
                    <a:gd name="T1" fmla="*/ 24 h 214"/>
                    <a:gd name="T2" fmla="*/ 160 w 188"/>
                    <a:gd name="T3" fmla="*/ 6 h 214"/>
                    <a:gd name="T4" fmla="*/ 170 w 188"/>
                    <a:gd name="T5" fmla="*/ 0 h 214"/>
                    <a:gd name="T6" fmla="*/ 182 w 188"/>
                    <a:gd name="T7" fmla="*/ 24 h 214"/>
                    <a:gd name="T8" fmla="*/ 188 w 188"/>
                    <a:gd name="T9" fmla="*/ 42 h 214"/>
                    <a:gd name="T10" fmla="*/ 178 w 188"/>
                    <a:gd name="T11" fmla="*/ 58 h 214"/>
                    <a:gd name="T12" fmla="*/ 170 w 188"/>
                    <a:gd name="T13" fmla="*/ 76 h 214"/>
                    <a:gd name="T14" fmla="*/ 162 w 188"/>
                    <a:gd name="T15" fmla="*/ 126 h 214"/>
                    <a:gd name="T16" fmla="*/ 144 w 188"/>
                    <a:gd name="T17" fmla="*/ 136 h 214"/>
                    <a:gd name="T18" fmla="*/ 120 w 188"/>
                    <a:gd name="T19" fmla="*/ 138 h 214"/>
                    <a:gd name="T20" fmla="*/ 112 w 188"/>
                    <a:gd name="T21" fmla="*/ 124 h 214"/>
                    <a:gd name="T22" fmla="*/ 102 w 188"/>
                    <a:gd name="T23" fmla="*/ 146 h 214"/>
                    <a:gd name="T24" fmla="*/ 90 w 188"/>
                    <a:gd name="T25" fmla="*/ 150 h 214"/>
                    <a:gd name="T26" fmla="*/ 80 w 188"/>
                    <a:gd name="T27" fmla="*/ 132 h 214"/>
                    <a:gd name="T28" fmla="*/ 58 w 188"/>
                    <a:gd name="T29" fmla="*/ 144 h 214"/>
                    <a:gd name="T30" fmla="*/ 76 w 188"/>
                    <a:gd name="T31" fmla="*/ 142 h 214"/>
                    <a:gd name="T32" fmla="*/ 78 w 188"/>
                    <a:gd name="T33" fmla="*/ 160 h 214"/>
                    <a:gd name="T34" fmla="*/ 58 w 188"/>
                    <a:gd name="T35" fmla="*/ 166 h 214"/>
                    <a:gd name="T36" fmla="*/ 34 w 188"/>
                    <a:gd name="T37" fmla="*/ 166 h 214"/>
                    <a:gd name="T38" fmla="*/ 36 w 188"/>
                    <a:gd name="T39" fmla="*/ 154 h 214"/>
                    <a:gd name="T40" fmla="*/ 46 w 188"/>
                    <a:gd name="T41" fmla="*/ 144 h 214"/>
                    <a:gd name="T42" fmla="*/ 34 w 188"/>
                    <a:gd name="T43" fmla="*/ 148 h 214"/>
                    <a:gd name="T44" fmla="*/ 26 w 188"/>
                    <a:gd name="T45" fmla="*/ 166 h 214"/>
                    <a:gd name="T46" fmla="*/ 30 w 188"/>
                    <a:gd name="T47" fmla="*/ 190 h 214"/>
                    <a:gd name="T48" fmla="*/ 14 w 188"/>
                    <a:gd name="T49" fmla="*/ 200 h 214"/>
                    <a:gd name="T50" fmla="*/ 0 w 188"/>
                    <a:gd name="T51" fmla="*/ 214 h 214"/>
                    <a:gd name="T52" fmla="*/ 8 w 188"/>
                    <a:gd name="T53" fmla="*/ 188 h 214"/>
                    <a:gd name="T54" fmla="*/ 0 w 188"/>
                    <a:gd name="T55" fmla="*/ 164 h 214"/>
                    <a:gd name="T56" fmla="*/ 14 w 188"/>
                    <a:gd name="T57" fmla="*/ 152 h 214"/>
                    <a:gd name="T58" fmla="*/ 32 w 188"/>
                    <a:gd name="T59" fmla="*/ 134 h 214"/>
                    <a:gd name="T60" fmla="*/ 44 w 188"/>
                    <a:gd name="T61" fmla="*/ 118 h 214"/>
                    <a:gd name="T62" fmla="*/ 72 w 188"/>
                    <a:gd name="T63" fmla="*/ 116 h 214"/>
                    <a:gd name="T64" fmla="*/ 84 w 188"/>
                    <a:gd name="T65" fmla="*/ 112 h 214"/>
                    <a:gd name="T66" fmla="*/ 114 w 188"/>
                    <a:gd name="T67" fmla="*/ 78 h 214"/>
                    <a:gd name="T68" fmla="*/ 120 w 188"/>
                    <a:gd name="T69" fmla="*/ 92 h 214"/>
                    <a:gd name="T70" fmla="*/ 132 w 188"/>
                    <a:gd name="T71" fmla="*/ 76 h 214"/>
                    <a:gd name="T72" fmla="*/ 150 w 188"/>
                    <a:gd name="T73" fmla="*/ 54 h 214"/>
                    <a:gd name="T74" fmla="*/ 154 w 188"/>
                    <a:gd name="T75" fmla="*/ 42 h 214"/>
                    <a:gd name="T76" fmla="*/ 148 w 188"/>
                    <a:gd name="T77" fmla="*/ 38 h 214"/>
                    <a:gd name="T78" fmla="*/ 152 w 188"/>
                    <a:gd name="T79" fmla="*/ 32 h 214"/>
                    <a:gd name="T80" fmla="*/ 158 w 188"/>
                    <a:gd name="T81" fmla="*/ 2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42" name="Freeform 46"/>
                <p:cNvSpPr>
                  <a:spLocks/>
                </p:cNvSpPr>
                <p:nvPr userDrawn="1"/>
              </p:nvSpPr>
              <p:spPr bwMode="ltGray">
                <a:xfrm>
                  <a:off x="2677" y="233"/>
                  <a:ext cx="14" cy="10"/>
                </a:xfrm>
                <a:custGeom>
                  <a:avLst/>
                  <a:gdLst>
                    <a:gd name="T0" fmla="*/ 0 w 13"/>
                    <a:gd name="T1" fmla="*/ 9 h 13"/>
                    <a:gd name="T2" fmla="*/ 4 w 13"/>
                    <a:gd name="T3" fmla="*/ 13 h 13"/>
                    <a:gd name="T4" fmla="*/ 0 w 13"/>
                    <a:gd name="T5" fmla="*/ 9 h 13"/>
                  </a:gdLst>
                  <a:ahLst/>
                  <a:cxnLst>
                    <a:cxn ang="0">
                      <a:pos x="T0" y="T1"/>
                    </a:cxn>
                    <a:cxn ang="0">
                      <a:pos x="T2" y="T3"/>
                    </a:cxn>
                    <a:cxn ang="0">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43" name="Freeform 47"/>
                <p:cNvSpPr>
                  <a:spLocks/>
                </p:cNvSpPr>
                <p:nvPr userDrawn="1"/>
              </p:nvSpPr>
              <p:spPr bwMode="ltGray">
                <a:xfrm>
                  <a:off x="1627" y="353"/>
                  <a:ext cx="813" cy="462"/>
                </a:xfrm>
                <a:custGeom>
                  <a:avLst/>
                  <a:gdLst>
                    <a:gd name="T0" fmla="*/ 812 w 812"/>
                    <a:gd name="T1" fmla="*/ 26 h 564"/>
                    <a:gd name="T2" fmla="*/ 778 w 812"/>
                    <a:gd name="T3" fmla="*/ 78 h 564"/>
                    <a:gd name="T4" fmla="*/ 748 w 812"/>
                    <a:gd name="T5" fmla="*/ 122 h 564"/>
                    <a:gd name="T6" fmla="*/ 722 w 812"/>
                    <a:gd name="T7" fmla="*/ 142 h 564"/>
                    <a:gd name="T8" fmla="*/ 634 w 812"/>
                    <a:gd name="T9" fmla="*/ 180 h 564"/>
                    <a:gd name="T10" fmla="*/ 632 w 812"/>
                    <a:gd name="T11" fmla="*/ 210 h 564"/>
                    <a:gd name="T12" fmla="*/ 604 w 812"/>
                    <a:gd name="T13" fmla="*/ 230 h 564"/>
                    <a:gd name="T14" fmla="*/ 620 w 812"/>
                    <a:gd name="T15" fmla="*/ 178 h 564"/>
                    <a:gd name="T16" fmla="*/ 576 w 812"/>
                    <a:gd name="T17" fmla="*/ 188 h 564"/>
                    <a:gd name="T18" fmla="*/ 556 w 812"/>
                    <a:gd name="T19" fmla="*/ 218 h 564"/>
                    <a:gd name="T20" fmla="*/ 596 w 812"/>
                    <a:gd name="T21" fmla="*/ 280 h 564"/>
                    <a:gd name="T22" fmla="*/ 594 w 812"/>
                    <a:gd name="T23" fmla="*/ 368 h 564"/>
                    <a:gd name="T24" fmla="*/ 542 w 812"/>
                    <a:gd name="T25" fmla="*/ 406 h 564"/>
                    <a:gd name="T26" fmla="*/ 522 w 812"/>
                    <a:gd name="T27" fmla="*/ 386 h 564"/>
                    <a:gd name="T28" fmla="*/ 482 w 812"/>
                    <a:gd name="T29" fmla="*/ 348 h 564"/>
                    <a:gd name="T30" fmla="*/ 462 w 812"/>
                    <a:gd name="T31" fmla="*/ 348 h 564"/>
                    <a:gd name="T32" fmla="*/ 450 w 812"/>
                    <a:gd name="T33" fmla="*/ 394 h 564"/>
                    <a:gd name="T34" fmla="*/ 500 w 812"/>
                    <a:gd name="T35" fmla="*/ 464 h 564"/>
                    <a:gd name="T36" fmla="*/ 510 w 812"/>
                    <a:gd name="T37" fmla="*/ 524 h 564"/>
                    <a:gd name="T38" fmla="*/ 526 w 812"/>
                    <a:gd name="T39" fmla="*/ 560 h 564"/>
                    <a:gd name="T40" fmla="*/ 492 w 812"/>
                    <a:gd name="T41" fmla="*/ 544 h 564"/>
                    <a:gd name="T42" fmla="*/ 470 w 812"/>
                    <a:gd name="T43" fmla="*/ 518 h 564"/>
                    <a:gd name="T44" fmla="*/ 422 w 812"/>
                    <a:gd name="T45" fmla="*/ 424 h 564"/>
                    <a:gd name="T46" fmla="*/ 426 w 812"/>
                    <a:gd name="T47" fmla="*/ 310 h 564"/>
                    <a:gd name="T48" fmla="*/ 422 w 812"/>
                    <a:gd name="T49" fmla="*/ 268 h 564"/>
                    <a:gd name="T50" fmla="*/ 412 w 812"/>
                    <a:gd name="T51" fmla="*/ 276 h 564"/>
                    <a:gd name="T52" fmla="*/ 386 w 812"/>
                    <a:gd name="T53" fmla="*/ 266 h 564"/>
                    <a:gd name="T54" fmla="*/ 360 w 812"/>
                    <a:gd name="T55" fmla="*/ 170 h 564"/>
                    <a:gd name="T56" fmla="*/ 330 w 812"/>
                    <a:gd name="T57" fmla="*/ 166 h 564"/>
                    <a:gd name="T58" fmla="*/ 288 w 812"/>
                    <a:gd name="T59" fmla="*/ 172 h 564"/>
                    <a:gd name="T60" fmla="*/ 242 w 812"/>
                    <a:gd name="T61" fmla="*/ 232 h 564"/>
                    <a:gd name="T62" fmla="*/ 196 w 812"/>
                    <a:gd name="T63" fmla="*/ 268 h 564"/>
                    <a:gd name="T64" fmla="*/ 184 w 812"/>
                    <a:gd name="T65" fmla="*/ 274 h 564"/>
                    <a:gd name="T66" fmla="*/ 160 w 812"/>
                    <a:gd name="T67" fmla="*/ 328 h 564"/>
                    <a:gd name="T68" fmla="*/ 152 w 812"/>
                    <a:gd name="T69" fmla="*/ 354 h 564"/>
                    <a:gd name="T70" fmla="*/ 128 w 812"/>
                    <a:gd name="T71" fmla="*/ 404 h 564"/>
                    <a:gd name="T72" fmla="*/ 94 w 812"/>
                    <a:gd name="T73" fmla="*/ 392 h 564"/>
                    <a:gd name="T74" fmla="*/ 66 w 812"/>
                    <a:gd name="T75" fmla="*/ 258 h 564"/>
                    <a:gd name="T76" fmla="*/ 72 w 812"/>
                    <a:gd name="T77" fmla="*/ 156 h 564"/>
                    <a:gd name="T78" fmla="*/ 44 w 812"/>
                    <a:gd name="T79" fmla="*/ 180 h 564"/>
                    <a:gd name="T80" fmla="*/ 20 w 812"/>
                    <a:gd name="T81" fmla="*/ 150 h 564"/>
                    <a:gd name="T82" fmla="*/ 24 w 812"/>
                    <a:gd name="T83" fmla="*/ 138 h 564"/>
                    <a:gd name="T84" fmla="*/ 0 w 812"/>
                    <a:gd name="T85" fmla="*/ 92 h 564"/>
                    <a:gd name="T86" fmla="*/ 798 w 812"/>
                    <a:gd name="T87" fmla="*/ 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44" name="Freeform 48"/>
                <p:cNvSpPr>
                  <a:spLocks/>
                </p:cNvSpPr>
                <p:nvPr userDrawn="1"/>
              </p:nvSpPr>
              <p:spPr bwMode="ltGray">
                <a:xfrm>
                  <a:off x="1770" y="671"/>
                  <a:ext cx="45" cy="71"/>
                </a:xfrm>
                <a:custGeom>
                  <a:avLst/>
                  <a:gdLst>
                    <a:gd name="T0" fmla="*/ 7 w 43"/>
                    <a:gd name="T1" fmla="*/ 11 h 85"/>
                    <a:gd name="T2" fmla="*/ 17 w 43"/>
                    <a:gd name="T3" fmla="*/ 3 h 85"/>
                    <a:gd name="T4" fmla="*/ 37 w 43"/>
                    <a:gd name="T5" fmla="*/ 33 h 85"/>
                    <a:gd name="T6" fmla="*/ 19 w 43"/>
                    <a:gd name="T7" fmla="*/ 85 h 85"/>
                    <a:gd name="T8" fmla="*/ 1 w 43"/>
                    <a:gd name="T9" fmla="*/ 69 h 85"/>
                    <a:gd name="T10" fmla="*/ 7 w 43"/>
                    <a:gd name="T11" fmla="*/ 11 h 85"/>
                  </a:gdLst>
                  <a:ahLst/>
                  <a:cxnLst>
                    <a:cxn ang="0">
                      <a:pos x="T0" y="T1"/>
                    </a:cxn>
                    <a:cxn ang="0">
                      <a:pos x="T2" y="T3"/>
                    </a:cxn>
                    <a:cxn ang="0">
                      <a:pos x="T4" y="T5"/>
                    </a:cxn>
                    <a:cxn ang="0">
                      <a:pos x="T6" y="T7"/>
                    </a:cxn>
                    <a:cxn ang="0">
                      <a:pos x="T8" y="T9"/>
                    </a:cxn>
                    <a:cxn ang="0">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45" name="Freeform 49"/>
                <p:cNvSpPr>
                  <a:spLocks/>
                </p:cNvSpPr>
                <p:nvPr userDrawn="1"/>
              </p:nvSpPr>
              <p:spPr bwMode="ltGray">
                <a:xfrm>
                  <a:off x="2394" y="431"/>
                  <a:ext cx="42" cy="59"/>
                </a:xfrm>
                <a:custGeom>
                  <a:avLst/>
                  <a:gdLst>
                    <a:gd name="T0" fmla="*/ 13 w 44"/>
                    <a:gd name="T1" fmla="*/ 28 h 74"/>
                    <a:gd name="T2" fmla="*/ 29 w 44"/>
                    <a:gd name="T3" fmla="*/ 2 h 74"/>
                    <a:gd name="T4" fmla="*/ 43 w 44"/>
                    <a:gd name="T5" fmla="*/ 4 h 74"/>
                    <a:gd name="T6" fmla="*/ 39 w 44"/>
                    <a:gd name="T7" fmla="*/ 26 h 74"/>
                    <a:gd name="T8" fmla="*/ 13 w 44"/>
                    <a:gd name="T9" fmla="*/ 74 h 74"/>
                    <a:gd name="T10" fmla="*/ 7 w 44"/>
                    <a:gd name="T11" fmla="*/ 60 h 74"/>
                    <a:gd name="T12" fmla="*/ 3 w 44"/>
                    <a:gd name="T13" fmla="*/ 36 h 74"/>
                    <a:gd name="T14" fmla="*/ 13 w 44"/>
                    <a:gd name="T15" fmla="*/ 28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46" name="Freeform 50"/>
                <p:cNvSpPr>
                  <a:spLocks/>
                </p:cNvSpPr>
                <p:nvPr userDrawn="1"/>
              </p:nvSpPr>
              <p:spPr bwMode="ltGray">
                <a:xfrm>
                  <a:off x="2513" y="402"/>
                  <a:ext cx="21" cy="24"/>
                </a:xfrm>
                <a:custGeom>
                  <a:avLst/>
                  <a:gdLst>
                    <a:gd name="T0" fmla="*/ 7 w 20"/>
                    <a:gd name="T1" fmla="*/ 16 h 30"/>
                    <a:gd name="T2" fmla="*/ 5 w 20"/>
                    <a:gd name="T3" fmla="*/ 30 h 30"/>
                    <a:gd name="T4" fmla="*/ 7 w 20"/>
                    <a:gd name="T5" fmla="*/ 16 h 30"/>
                  </a:gdLst>
                  <a:ahLst/>
                  <a:cxnLst>
                    <a:cxn ang="0">
                      <a:pos x="T0" y="T1"/>
                    </a:cxn>
                    <a:cxn ang="0">
                      <a:pos x="T2" y="T3"/>
                    </a:cxn>
                    <a:cxn ang="0">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47" name="Freeform 51"/>
                <p:cNvSpPr>
                  <a:spLocks/>
                </p:cNvSpPr>
                <p:nvPr userDrawn="1"/>
              </p:nvSpPr>
              <p:spPr bwMode="ltGray">
                <a:xfrm>
                  <a:off x="333" y="169"/>
                  <a:ext cx="1015" cy="866"/>
                </a:xfrm>
                <a:custGeom>
                  <a:avLst/>
                  <a:gdLst>
                    <a:gd name="T0" fmla="*/ 481 w 682"/>
                    <a:gd name="T1" fmla="*/ 464 h 557"/>
                    <a:gd name="T2" fmla="*/ 486 w 682"/>
                    <a:gd name="T3" fmla="*/ 451 h 557"/>
                    <a:gd name="T4" fmla="*/ 500 w 682"/>
                    <a:gd name="T5" fmla="*/ 413 h 557"/>
                    <a:gd name="T6" fmla="*/ 309 w 682"/>
                    <a:gd name="T7" fmla="*/ 287 h 557"/>
                    <a:gd name="T8" fmla="*/ 282 w 682"/>
                    <a:gd name="T9" fmla="*/ 346 h 557"/>
                    <a:gd name="T10" fmla="*/ 303 w 682"/>
                    <a:gd name="T11" fmla="*/ 556 h 557"/>
                    <a:gd name="T12" fmla="*/ 282 w 682"/>
                    <a:gd name="T13" fmla="*/ 494 h 557"/>
                    <a:gd name="T14" fmla="*/ 242 w 682"/>
                    <a:gd name="T15" fmla="*/ 439 h 557"/>
                    <a:gd name="T16" fmla="*/ 245 w 682"/>
                    <a:gd name="T17" fmla="*/ 413 h 557"/>
                    <a:gd name="T18" fmla="*/ 247 w 682"/>
                    <a:gd name="T19" fmla="*/ 394 h 557"/>
                    <a:gd name="T20" fmla="*/ 220 w 682"/>
                    <a:gd name="T21" fmla="*/ 375 h 557"/>
                    <a:gd name="T22" fmla="*/ 194 w 682"/>
                    <a:gd name="T23" fmla="*/ 346 h 557"/>
                    <a:gd name="T24" fmla="*/ 148 w 682"/>
                    <a:gd name="T25" fmla="*/ 354 h 557"/>
                    <a:gd name="T26" fmla="*/ 126 w 682"/>
                    <a:gd name="T27" fmla="*/ 365 h 557"/>
                    <a:gd name="T28" fmla="*/ 78 w 682"/>
                    <a:gd name="T29" fmla="*/ 365 h 557"/>
                    <a:gd name="T30" fmla="*/ 22 w 682"/>
                    <a:gd name="T31" fmla="*/ 312 h 557"/>
                    <a:gd name="T32" fmla="*/ 11 w 682"/>
                    <a:gd name="T33" fmla="*/ 295 h 557"/>
                    <a:gd name="T34" fmla="*/ 0 w 682"/>
                    <a:gd name="T35" fmla="*/ 264 h 557"/>
                    <a:gd name="T36" fmla="*/ 24 w 682"/>
                    <a:gd name="T37" fmla="*/ 213 h 557"/>
                    <a:gd name="T38" fmla="*/ 32 w 682"/>
                    <a:gd name="T39" fmla="*/ 181 h 557"/>
                    <a:gd name="T40" fmla="*/ 51 w 682"/>
                    <a:gd name="T41" fmla="*/ 143 h 557"/>
                    <a:gd name="T42" fmla="*/ 81 w 682"/>
                    <a:gd name="T43" fmla="*/ 116 h 557"/>
                    <a:gd name="T44" fmla="*/ 167 w 682"/>
                    <a:gd name="T45" fmla="*/ 67 h 557"/>
                    <a:gd name="T46" fmla="*/ 220 w 682"/>
                    <a:gd name="T47" fmla="*/ 30 h 557"/>
                    <a:gd name="T48" fmla="*/ 258 w 682"/>
                    <a:gd name="T49" fmla="*/ 6 h 557"/>
                    <a:gd name="T50" fmla="*/ 363 w 682"/>
                    <a:gd name="T51" fmla="*/ 2 h 557"/>
                    <a:gd name="T52" fmla="*/ 398 w 682"/>
                    <a:gd name="T53" fmla="*/ 0 h 557"/>
                    <a:gd name="T54" fmla="*/ 384 w 682"/>
                    <a:gd name="T55" fmla="*/ 34 h 557"/>
                    <a:gd name="T56" fmla="*/ 443 w 682"/>
                    <a:gd name="T57" fmla="*/ 84 h 557"/>
                    <a:gd name="T58" fmla="*/ 497 w 682"/>
                    <a:gd name="T59" fmla="*/ 74 h 557"/>
                    <a:gd name="T60" fmla="*/ 529 w 682"/>
                    <a:gd name="T61" fmla="*/ 82 h 557"/>
                    <a:gd name="T62" fmla="*/ 559 w 682"/>
                    <a:gd name="T63" fmla="*/ 97 h 557"/>
                    <a:gd name="T64" fmla="*/ 572 w 682"/>
                    <a:gd name="T65" fmla="*/ 188 h 557"/>
                    <a:gd name="T66" fmla="*/ 572 w 682"/>
                    <a:gd name="T67" fmla="*/ 240 h 557"/>
                    <a:gd name="T68" fmla="*/ 599 w 682"/>
                    <a:gd name="T69" fmla="*/ 283 h 557"/>
                    <a:gd name="T70" fmla="*/ 645 w 682"/>
                    <a:gd name="T71" fmla="*/ 300 h 557"/>
                    <a:gd name="T72" fmla="*/ 680 w 682"/>
                    <a:gd name="T73" fmla="*/ 295 h 557"/>
                    <a:gd name="T74" fmla="*/ 664 w 682"/>
                    <a:gd name="T75" fmla="*/ 340 h 557"/>
                    <a:gd name="T76" fmla="*/ 599 w 682"/>
                    <a:gd name="T77" fmla="*/ 407 h 557"/>
                    <a:gd name="T78" fmla="*/ 548 w 682"/>
                    <a:gd name="T79" fmla="*/ 485 h 557"/>
                    <a:gd name="T80" fmla="*/ 556 w 682"/>
                    <a:gd name="T81" fmla="*/ 508 h 557"/>
                    <a:gd name="T82" fmla="*/ 435 w 682"/>
                    <a:gd name="T83" fmla="*/ 55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48" name="Freeform 52"/>
                <p:cNvSpPr>
                  <a:spLocks/>
                </p:cNvSpPr>
                <p:nvPr userDrawn="1"/>
              </p:nvSpPr>
              <p:spPr bwMode="ltGray">
                <a:xfrm>
                  <a:off x="727" y="495"/>
                  <a:ext cx="382" cy="540"/>
                </a:xfrm>
                <a:custGeom>
                  <a:avLst/>
                  <a:gdLst>
                    <a:gd name="T0" fmla="*/ 243 w 257"/>
                    <a:gd name="T1" fmla="*/ 347 h 347"/>
                    <a:gd name="T2" fmla="*/ 233 w 257"/>
                    <a:gd name="T3" fmla="*/ 301 h 347"/>
                    <a:gd name="T4" fmla="*/ 217 w 257"/>
                    <a:gd name="T5" fmla="*/ 288 h 347"/>
                    <a:gd name="T6" fmla="*/ 215 w 257"/>
                    <a:gd name="T7" fmla="*/ 269 h 347"/>
                    <a:gd name="T8" fmla="*/ 209 w 257"/>
                    <a:gd name="T9" fmla="*/ 254 h 347"/>
                    <a:gd name="T10" fmla="*/ 209 w 257"/>
                    <a:gd name="T11" fmla="*/ 229 h 347"/>
                    <a:gd name="T12" fmla="*/ 207 w 257"/>
                    <a:gd name="T13" fmla="*/ 214 h 347"/>
                    <a:gd name="T14" fmla="*/ 228 w 257"/>
                    <a:gd name="T15" fmla="*/ 202 h 347"/>
                    <a:gd name="T16" fmla="*/ 257 w 257"/>
                    <a:gd name="T17" fmla="*/ 197 h 347"/>
                    <a:gd name="T18" fmla="*/ 257 w 257"/>
                    <a:gd name="T19" fmla="*/ 136 h 347"/>
                    <a:gd name="T20" fmla="*/ 54 w 257"/>
                    <a:gd name="T21" fmla="*/ 96 h 347"/>
                    <a:gd name="T22" fmla="*/ 32 w 257"/>
                    <a:gd name="T23" fmla="*/ 98 h 347"/>
                    <a:gd name="T24" fmla="*/ 16 w 257"/>
                    <a:gd name="T25" fmla="*/ 102 h 347"/>
                    <a:gd name="T26" fmla="*/ 0 w 257"/>
                    <a:gd name="T27" fmla="*/ 149 h 347"/>
                    <a:gd name="T28" fmla="*/ 93 w 257"/>
                    <a:gd name="T29" fmla="*/ 346 h 347"/>
                    <a:gd name="T30" fmla="*/ 243 w 257"/>
                    <a:gd name="T31"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49" name="Freeform 53"/>
                <p:cNvSpPr>
                  <a:spLocks/>
                </p:cNvSpPr>
                <p:nvPr userDrawn="1"/>
              </p:nvSpPr>
              <p:spPr bwMode="ltGray">
                <a:xfrm>
                  <a:off x="1400" y="896"/>
                  <a:ext cx="16" cy="29"/>
                </a:xfrm>
                <a:custGeom>
                  <a:avLst/>
                  <a:gdLst>
                    <a:gd name="T0" fmla="*/ 7 w 19"/>
                    <a:gd name="T1" fmla="*/ 25 h 37"/>
                    <a:gd name="T2" fmla="*/ 19 w 19"/>
                    <a:gd name="T3" fmla="*/ 21 h 37"/>
                    <a:gd name="T4" fmla="*/ 7 w 19"/>
                    <a:gd name="T5" fmla="*/ 25 h 37"/>
                  </a:gdLst>
                  <a:ahLst/>
                  <a:cxnLst>
                    <a:cxn ang="0">
                      <a:pos x="T0" y="T1"/>
                    </a:cxn>
                    <a:cxn ang="0">
                      <a:pos x="T2" y="T3"/>
                    </a:cxn>
                    <a:cxn ang="0">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50" name="Freeform 54"/>
                <p:cNvSpPr>
                  <a:spLocks/>
                </p:cNvSpPr>
                <p:nvPr userDrawn="1"/>
              </p:nvSpPr>
              <p:spPr bwMode="ltGray">
                <a:xfrm>
                  <a:off x="1379" y="617"/>
                  <a:ext cx="21" cy="17"/>
                </a:xfrm>
                <a:custGeom>
                  <a:avLst/>
                  <a:gdLst>
                    <a:gd name="T0" fmla="*/ 12 w 22"/>
                    <a:gd name="T1" fmla="*/ 12 h 20"/>
                    <a:gd name="T2" fmla="*/ 16 w 22"/>
                    <a:gd name="T3" fmla="*/ 0 h 20"/>
                    <a:gd name="T4" fmla="*/ 20 w 22"/>
                    <a:gd name="T5" fmla="*/ 12 h 20"/>
                    <a:gd name="T6" fmla="*/ 8 w 22"/>
                    <a:gd name="T7" fmla="*/ 20 h 20"/>
                    <a:gd name="T8" fmla="*/ 12 w 22"/>
                    <a:gd name="T9" fmla="*/ 12 h 20"/>
                  </a:gdLst>
                  <a:ahLst/>
                  <a:cxnLst>
                    <a:cxn ang="0">
                      <a:pos x="T0" y="T1"/>
                    </a:cxn>
                    <a:cxn ang="0">
                      <a:pos x="T2" y="T3"/>
                    </a:cxn>
                    <a:cxn ang="0">
                      <a:pos x="T4" y="T5"/>
                    </a:cxn>
                    <a:cxn ang="0">
                      <a:pos x="T6" y="T7"/>
                    </a:cxn>
                    <a:cxn ang="0">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51" name="Freeform 55"/>
                <p:cNvSpPr>
                  <a:spLocks/>
                </p:cNvSpPr>
                <p:nvPr userDrawn="1"/>
              </p:nvSpPr>
              <p:spPr bwMode="ltGray">
                <a:xfrm>
                  <a:off x="453" y="275"/>
                  <a:ext cx="58" cy="24"/>
                </a:xfrm>
                <a:custGeom>
                  <a:avLst/>
                  <a:gdLst>
                    <a:gd name="T0" fmla="*/ 24 w 57"/>
                    <a:gd name="T1" fmla="*/ 18 h 30"/>
                    <a:gd name="T2" fmla="*/ 32 w 57"/>
                    <a:gd name="T3" fmla="*/ 6 h 30"/>
                    <a:gd name="T4" fmla="*/ 36 w 57"/>
                    <a:gd name="T5" fmla="*/ 30 h 30"/>
                    <a:gd name="T6" fmla="*/ 24 w 57"/>
                    <a:gd name="T7" fmla="*/ 18 h 30"/>
                  </a:gdLst>
                  <a:ahLst/>
                  <a:cxnLst>
                    <a:cxn ang="0">
                      <a:pos x="T0" y="T1"/>
                    </a:cxn>
                    <a:cxn ang="0">
                      <a:pos x="T2" y="T3"/>
                    </a:cxn>
                    <a:cxn ang="0">
                      <a:pos x="T4" y="T5"/>
                    </a:cxn>
                    <a:cxn ang="0">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52" name="Freeform 56"/>
                <p:cNvSpPr>
                  <a:spLocks/>
                </p:cNvSpPr>
                <p:nvPr userDrawn="1"/>
              </p:nvSpPr>
              <p:spPr bwMode="ltGray">
                <a:xfrm>
                  <a:off x="1161" y="50"/>
                  <a:ext cx="691" cy="569"/>
                </a:xfrm>
                <a:custGeom>
                  <a:avLst/>
                  <a:gdLst>
                    <a:gd name="T0" fmla="*/ 473 w 693"/>
                    <a:gd name="T1" fmla="*/ 464 h 696"/>
                    <a:gd name="T2" fmla="*/ 393 w 693"/>
                    <a:gd name="T3" fmla="*/ 452 h 696"/>
                    <a:gd name="T4" fmla="*/ 325 w 693"/>
                    <a:gd name="T5" fmla="*/ 412 h 696"/>
                    <a:gd name="T6" fmla="*/ 265 w 693"/>
                    <a:gd name="T7" fmla="*/ 400 h 696"/>
                    <a:gd name="T8" fmla="*/ 237 w 693"/>
                    <a:gd name="T9" fmla="*/ 416 h 696"/>
                    <a:gd name="T10" fmla="*/ 261 w 693"/>
                    <a:gd name="T11" fmla="*/ 428 h 696"/>
                    <a:gd name="T12" fmla="*/ 293 w 693"/>
                    <a:gd name="T13" fmla="*/ 468 h 696"/>
                    <a:gd name="T14" fmla="*/ 321 w 693"/>
                    <a:gd name="T15" fmla="*/ 476 h 696"/>
                    <a:gd name="T16" fmla="*/ 333 w 693"/>
                    <a:gd name="T17" fmla="*/ 536 h 696"/>
                    <a:gd name="T18" fmla="*/ 313 w 693"/>
                    <a:gd name="T19" fmla="*/ 552 h 696"/>
                    <a:gd name="T20" fmla="*/ 261 w 693"/>
                    <a:gd name="T21" fmla="*/ 616 h 696"/>
                    <a:gd name="T22" fmla="*/ 225 w 693"/>
                    <a:gd name="T23" fmla="*/ 628 h 696"/>
                    <a:gd name="T24" fmla="*/ 97 w 693"/>
                    <a:gd name="T25" fmla="*/ 696 h 696"/>
                    <a:gd name="T26" fmla="*/ 77 w 693"/>
                    <a:gd name="T27" fmla="*/ 616 h 696"/>
                    <a:gd name="T28" fmla="*/ 45 w 693"/>
                    <a:gd name="T29" fmla="*/ 524 h 696"/>
                    <a:gd name="T30" fmla="*/ 33 w 693"/>
                    <a:gd name="T31" fmla="*/ 448 h 696"/>
                    <a:gd name="T32" fmla="*/ 53 w 693"/>
                    <a:gd name="T33" fmla="*/ 344 h 696"/>
                    <a:gd name="T34" fmla="*/ 17 w 693"/>
                    <a:gd name="T35" fmla="*/ 392 h 696"/>
                    <a:gd name="T36" fmla="*/ 81 w 693"/>
                    <a:gd name="T37" fmla="*/ 280 h 696"/>
                    <a:gd name="T38" fmla="*/ 113 w 693"/>
                    <a:gd name="T39" fmla="*/ 204 h 696"/>
                    <a:gd name="T40" fmla="*/ 37 w 693"/>
                    <a:gd name="T41" fmla="*/ 204 h 696"/>
                    <a:gd name="T42" fmla="*/ 1 w 693"/>
                    <a:gd name="T43" fmla="*/ 196 h 696"/>
                    <a:gd name="T44" fmla="*/ 25 w 693"/>
                    <a:gd name="T45" fmla="*/ 140 h 696"/>
                    <a:gd name="T46" fmla="*/ 97 w 693"/>
                    <a:gd name="T47" fmla="*/ 112 h 696"/>
                    <a:gd name="T48" fmla="*/ 221 w 693"/>
                    <a:gd name="T49" fmla="*/ 124 h 696"/>
                    <a:gd name="T50" fmla="*/ 229 w 693"/>
                    <a:gd name="T51" fmla="*/ 64 h 696"/>
                    <a:gd name="T52" fmla="*/ 261 w 693"/>
                    <a:gd name="T53" fmla="*/ 0 h 696"/>
                    <a:gd name="T54" fmla="*/ 357 w 693"/>
                    <a:gd name="T55" fmla="*/ 44 h 696"/>
                    <a:gd name="T56" fmla="*/ 329 w 693"/>
                    <a:gd name="T57" fmla="*/ 88 h 696"/>
                    <a:gd name="T58" fmla="*/ 301 w 693"/>
                    <a:gd name="T59" fmla="*/ 176 h 696"/>
                    <a:gd name="T60" fmla="*/ 361 w 693"/>
                    <a:gd name="T61" fmla="*/ 192 h 696"/>
                    <a:gd name="T62" fmla="*/ 373 w 693"/>
                    <a:gd name="T63" fmla="*/ 136 h 696"/>
                    <a:gd name="T64" fmla="*/ 417 w 693"/>
                    <a:gd name="T65" fmla="*/ 92 h 696"/>
                    <a:gd name="T66" fmla="*/ 497 w 693"/>
                    <a:gd name="T67" fmla="*/ 88 h 696"/>
                    <a:gd name="T68" fmla="*/ 529 w 693"/>
                    <a:gd name="T69" fmla="*/ 52 h 696"/>
                    <a:gd name="T70" fmla="*/ 541 w 693"/>
                    <a:gd name="T71" fmla="*/ 46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53" name="Freeform 57"/>
                <p:cNvSpPr>
                  <a:spLocks/>
                </p:cNvSpPr>
                <p:nvPr userDrawn="1"/>
              </p:nvSpPr>
              <p:spPr bwMode="ltGray">
                <a:xfrm>
                  <a:off x="689" y="6"/>
                  <a:ext cx="1386" cy="232"/>
                </a:xfrm>
                <a:custGeom>
                  <a:avLst/>
                  <a:gdLst>
                    <a:gd name="T0" fmla="*/ 825 w 931"/>
                    <a:gd name="T1" fmla="*/ 0 h 149"/>
                    <a:gd name="T2" fmla="*/ 143 w 931"/>
                    <a:gd name="T3" fmla="*/ 29 h 149"/>
                    <a:gd name="T4" fmla="*/ 91 w 931"/>
                    <a:gd name="T5" fmla="*/ 42 h 149"/>
                    <a:gd name="T6" fmla="*/ 62 w 931"/>
                    <a:gd name="T7" fmla="*/ 42 h 149"/>
                    <a:gd name="T8" fmla="*/ 22 w 931"/>
                    <a:gd name="T9" fmla="*/ 77 h 149"/>
                    <a:gd name="T10" fmla="*/ 0 w 931"/>
                    <a:gd name="T11" fmla="*/ 105 h 149"/>
                    <a:gd name="T12" fmla="*/ 59 w 931"/>
                    <a:gd name="T13" fmla="*/ 115 h 149"/>
                    <a:gd name="T14" fmla="*/ 97 w 931"/>
                    <a:gd name="T15" fmla="*/ 96 h 149"/>
                    <a:gd name="T16" fmla="*/ 108 w 931"/>
                    <a:gd name="T17" fmla="*/ 84 h 149"/>
                    <a:gd name="T18" fmla="*/ 167 w 931"/>
                    <a:gd name="T19" fmla="*/ 52 h 149"/>
                    <a:gd name="T20" fmla="*/ 215 w 931"/>
                    <a:gd name="T21" fmla="*/ 46 h 149"/>
                    <a:gd name="T22" fmla="*/ 237 w 931"/>
                    <a:gd name="T23" fmla="*/ 94 h 149"/>
                    <a:gd name="T24" fmla="*/ 188 w 931"/>
                    <a:gd name="T25" fmla="*/ 109 h 149"/>
                    <a:gd name="T26" fmla="*/ 231 w 931"/>
                    <a:gd name="T27" fmla="*/ 113 h 149"/>
                    <a:gd name="T28" fmla="*/ 250 w 931"/>
                    <a:gd name="T29" fmla="*/ 90 h 149"/>
                    <a:gd name="T30" fmla="*/ 266 w 931"/>
                    <a:gd name="T31" fmla="*/ 92 h 149"/>
                    <a:gd name="T32" fmla="*/ 253 w 931"/>
                    <a:gd name="T33" fmla="*/ 54 h 149"/>
                    <a:gd name="T34" fmla="*/ 266 w 931"/>
                    <a:gd name="T35" fmla="*/ 44 h 149"/>
                    <a:gd name="T36" fmla="*/ 277 w 931"/>
                    <a:gd name="T37" fmla="*/ 88 h 149"/>
                    <a:gd name="T38" fmla="*/ 266 w 931"/>
                    <a:gd name="T39" fmla="*/ 113 h 149"/>
                    <a:gd name="T40" fmla="*/ 296 w 931"/>
                    <a:gd name="T41" fmla="*/ 130 h 149"/>
                    <a:gd name="T42" fmla="*/ 299 w 931"/>
                    <a:gd name="T43" fmla="*/ 92 h 149"/>
                    <a:gd name="T44" fmla="*/ 331 w 931"/>
                    <a:gd name="T45" fmla="*/ 103 h 149"/>
                    <a:gd name="T46" fmla="*/ 382 w 931"/>
                    <a:gd name="T47" fmla="*/ 73 h 149"/>
                    <a:gd name="T48" fmla="*/ 409 w 931"/>
                    <a:gd name="T49" fmla="*/ 50 h 149"/>
                    <a:gd name="T50" fmla="*/ 439 w 931"/>
                    <a:gd name="T51" fmla="*/ 56 h 149"/>
                    <a:gd name="T52" fmla="*/ 455 w 931"/>
                    <a:gd name="T53" fmla="*/ 50 h 149"/>
                    <a:gd name="T54" fmla="*/ 431 w 931"/>
                    <a:gd name="T55" fmla="*/ 44 h 149"/>
                    <a:gd name="T56" fmla="*/ 474 w 931"/>
                    <a:gd name="T57" fmla="*/ 35 h 149"/>
                    <a:gd name="T58" fmla="*/ 544 w 931"/>
                    <a:gd name="T59" fmla="*/ 54 h 149"/>
                    <a:gd name="T60" fmla="*/ 581 w 931"/>
                    <a:gd name="T61" fmla="*/ 42 h 149"/>
                    <a:gd name="T62" fmla="*/ 584 w 931"/>
                    <a:gd name="T63" fmla="*/ 63 h 149"/>
                    <a:gd name="T64" fmla="*/ 568 w 931"/>
                    <a:gd name="T65" fmla="*/ 101 h 149"/>
                    <a:gd name="T66" fmla="*/ 611 w 931"/>
                    <a:gd name="T67" fmla="*/ 88 h 149"/>
                    <a:gd name="T68" fmla="*/ 624 w 931"/>
                    <a:gd name="T69" fmla="*/ 80 h 149"/>
                    <a:gd name="T70" fmla="*/ 648 w 931"/>
                    <a:gd name="T71" fmla="*/ 61 h 149"/>
                    <a:gd name="T72" fmla="*/ 794 w 931"/>
                    <a:gd name="T73" fmla="*/ 8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54" name="Freeform 58"/>
                <p:cNvSpPr>
                  <a:spLocks/>
                </p:cNvSpPr>
                <p:nvPr userDrawn="1"/>
              </p:nvSpPr>
              <p:spPr bwMode="ltGray">
                <a:xfrm>
                  <a:off x="971" y="91"/>
                  <a:ext cx="30" cy="25"/>
                </a:xfrm>
                <a:custGeom>
                  <a:avLst/>
                  <a:gdLst>
                    <a:gd name="T0" fmla="*/ 3 w 31"/>
                    <a:gd name="T1" fmla="*/ 28 h 30"/>
                    <a:gd name="T2" fmla="*/ 31 w 31"/>
                    <a:gd name="T3" fmla="*/ 0 h 30"/>
                    <a:gd name="T4" fmla="*/ 19 w 31"/>
                    <a:gd name="T5" fmla="*/ 24 h 30"/>
                    <a:gd name="T6" fmla="*/ 3 w 31"/>
                    <a:gd name="T7" fmla="*/ 28 h 30"/>
                  </a:gdLst>
                  <a:ahLst/>
                  <a:cxnLst>
                    <a:cxn ang="0">
                      <a:pos x="T0" y="T1"/>
                    </a:cxn>
                    <a:cxn ang="0">
                      <a:pos x="T2" y="T3"/>
                    </a:cxn>
                    <a:cxn ang="0">
                      <a:pos x="T4" y="T5"/>
                    </a:cxn>
                    <a:cxn ang="0">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55" name="Freeform 59"/>
                <p:cNvSpPr>
                  <a:spLocks/>
                </p:cNvSpPr>
                <p:nvPr userDrawn="1"/>
              </p:nvSpPr>
              <p:spPr bwMode="ltGray">
                <a:xfrm>
                  <a:off x="935" y="125"/>
                  <a:ext cx="45" cy="27"/>
                </a:xfrm>
                <a:custGeom>
                  <a:avLst/>
                  <a:gdLst>
                    <a:gd name="T0" fmla="*/ 6 w 44"/>
                    <a:gd name="T1" fmla="*/ 32 h 32"/>
                    <a:gd name="T2" fmla="*/ 22 w 44"/>
                    <a:gd name="T3" fmla="*/ 0 h 32"/>
                    <a:gd name="T4" fmla="*/ 38 w 44"/>
                    <a:gd name="T5" fmla="*/ 4 h 32"/>
                    <a:gd name="T6" fmla="*/ 6 w 44"/>
                    <a:gd name="T7" fmla="*/ 32 h 32"/>
                  </a:gdLst>
                  <a:ahLst/>
                  <a:cxnLst>
                    <a:cxn ang="0">
                      <a:pos x="T0" y="T1"/>
                    </a:cxn>
                    <a:cxn ang="0">
                      <a:pos x="T2" y="T3"/>
                    </a:cxn>
                    <a:cxn ang="0">
                      <a:pos x="T4" y="T5"/>
                    </a:cxn>
                    <a:cxn ang="0">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56" name="Freeform 60"/>
                <p:cNvSpPr>
                  <a:spLocks/>
                </p:cNvSpPr>
                <p:nvPr userDrawn="1"/>
              </p:nvSpPr>
              <p:spPr bwMode="ltGray">
                <a:xfrm>
                  <a:off x="1081" y="226"/>
                  <a:ext cx="75" cy="14"/>
                </a:xfrm>
                <a:custGeom>
                  <a:avLst/>
                  <a:gdLst>
                    <a:gd name="T0" fmla="*/ 37 w 76"/>
                    <a:gd name="T1" fmla="*/ 18 h 18"/>
                    <a:gd name="T2" fmla="*/ 25 w 76"/>
                    <a:gd name="T3" fmla="*/ 2 h 18"/>
                    <a:gd name="T4" fmla="*/ 37 w 76"/>
                    <a:gd name="T5" fmla="*/ 18 h 18"/>
                  </a:gdLst>
                  <a:ahLst/>
                  <a:cxnLst>
                    <a:cxn ang="0">
                      <a:pos x="T0" y="T1"/>
                    </a:cxn>
                    <a:cxn ang="0">
                      <a:pos x="T2" y="T3"/>
                    </a:cxn>
                    <a:cxn ang="0">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57" name="Freeform 61"/>
                <p:cNvSpPr>
                  <a:spLocks/>
                </p:cNvSpPr>
                <p:nvPr userDrawn="1"/>
              </p:nvSpPr>
              <p:spPr bwMode="ltGray">
                <a:xfrm>
                  <a:off x="1210" y="223"/>
                  <a:ext cx="42" cy="37"/>
                </a:xfrm>
                <a:custGeom>
                  <a:avLst/>
                  <a:gdLst>
                    <a:gd name="T0" fmla="*/ 0 w 42"/>
                    <a:gd name="T1" fmla="*/ 21 h 44"/>
                    <a:gd name="T2" fmla="*/ 12 w 42"/>
                    <a:gd name="T3" fmla="*/ 9 h 44"/>
                    <a:gd name="T4" fmla="*/ 0 w 42"/>
                    <a:gd name="T5" fmla="*/ 21 h 44"/>
                  </a:gdLst>
                  <a:ahLst/>
                  <a:cxnLst>
                    <a:cxn ang="0">
                      <a:pos x="T0" y="T1"/>
                    </a:cxn>
                    <a:cxn ang="0">
                      <a:pos x="T2" y="T3"/>
                    </a:cxn>
                    <a:cxn ang="0">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58" name="Freeform 62"/>
                <p:cNvSpPr>
                  <a:spLocks/>
                </p:cNvSpPr>
                <p:nvPr userDrawn="1"/>
              </p:nvSpPr>
              <p:spPr bwMode="ltGray">
                <a:xfrm>
                  <a:off x="865" y="123"/>
                  <a:ext cx="33" cy="24"/>
                </a:xfrm>
                <a:custGeom>
                  <a:avLst/>
                  <a:gdLst>
                    <a:gd name="T0" fmla="*/ 7 w 31"/>
                    <a:gd name="T1" fmla="*/ 22 h 30"/>
                    <a:gd name="T2" fmla="*/ 31 w 31"/>
                    <a:gd name="T3" fmla="*/ 10 h 30"/>
                    <a:gd name="T4" fmla="*/ 7 w 31"/>
                    <a:gd name="T5" fmla="*/ 22 h 30"/>
                  </a:gdLst>
                  <a:ahLst/>
                  <a:cxnLst>
                    <a:cxn ang="0">
                      <a:pos x="T0" y="T1"/>
                    </a:cxn>
                    <a:cxn ang="0">
                      <a:pos x="T2" y="T3"/>
                    </a:cxn>
                    <a:cxn ang="0">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grpSp>
          <p:grpSp>
            <p:nvGrpSpPr>
              <p:cNvPr id="4159" name="Group 63"/>
              <p:cNvGrpSpPr>
                <a:grpSpLocks/>
              </p:cNvGrpSpPr>
              <p:nvPr userDrawn="1"/>
            </p:nvGrpSpPr>
            <p:grpSpPr bwMode="auto">
              <a:xfrm>
                <a:off x="7" y="6"/>
                <a:ext cx="5739" cy="1022"/>
                <a:chOff x="1056" y="111"/>
                <a:chExt cx="2448" cy="418"/>
              </a:xfrm>
            </p:grpSpPr>
            <p:sp>
              <p:nvSpPr>
                <p:cNvPr id="4160" name="Line 64"/>
                <p:cNvSpPr>
                  <a:spLocks noChangeShapeType="1"/>
                </p:cNvSpPr>
                <p:nvPr/>
              </p:nvSpPr>
              <p:spPr bwMode="white">
                <a:xfrm>
                  <a:off x="1056" y="332"/>
                  <a:ext cx="2448"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61" name="Line 65"/>
                <p:cNvSpPr>
                  <a:spLocks noChangeShapeType="1"/>
                </p:cNvSpPr>
                <p:nvPr/>
              </p:nvSpPr>
              <p:spPr bwMode="white">
                <a:xfrm>
                  <a:off x="1254"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62" name="Line 66"/>
                <p:cNvSpPr>
                  <a:spLocks noChangeShapeType="1"/>
                </p:cNvSpPr>
                <p:nvPr/>
              </p:nvSpPr>
              <p:spPr bwMode="white">
                <a:xfrm>
                  <a:off x="1482"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63" name="Line 67"/>
                <p:cNvSpPr>
                  <a:spLocks noChangeShapeType="1"/>
                </p:cNvSpPr>
                <p:nvPr/>
              </p:nvSpPr>
              <p:spPr bwMode="white">
                <a:xfrm>
                  <a:off x="1710"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64" name="Line 68"/>
                <p:cNvSpPr>
                  <a:spLocks noChangeShapeType="1"/>
                </p:cNvSpPr>
                <p:nvPr/>
              </p:nvSpPr>
              <p:spPr bwMode="white">
                <a:xfrm>
                  <a:off x="1938"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65" name="Line 69"/>
                <p:cNvSpPr>
                  <a:spLocks noChangeShapeType="1"/>
                </p:cNvSpPr>
                <p:nvPr/>
              </p:nvSpPr>
              <p:spPr bwMode="white">
                <a:xfrm>
                  <a:off x="2166"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66" name="Line 70"/>
                <p:cNvSpPr>
                  <a:spLocks noChangeShapeType="1"/>
                </p:cNvSpPr>
                <p:nvPr/>
              </p:nvSpPr>
              <p:spPr bwMode="white">
                <a:xfrm>
                  <a:off x="2394"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67" name="Line 71"/>
                <p:cNvSpPr>
                  <a:spLocks noChangeShapeType="1"/>
                </p:cNvSpPr>
                <p:nvPr/>
              </p:nvSpPr>
              <p:spPr bwMode="white">
                <a:xfrm>
                  <a:off x="2622"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68" name="Line 72"/>
                <p:cNvSpPr>
                  <a:spLocks noChangeShapeType="1"/>
                </p:cNvSpPr>
                <p:nvPr/>
              </p:nvSpPr>
              <p:spPr bwMode="white">
                <a:xfrm>
                  <a:off x="2850"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69" name="Line 73"/>
                <p:cNvSpPr>
                  <a:spLocks noChangeShapeType="1"/>
                </p:cNvSpPr>
                <p:nvPr/>
              </p:nvSpPr>
              <p:spPr bwMode="white">
                <a:xfrm>
                  <a:off x="3078"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70" name="Line 74"/>
                <p:cNvSpPr>
                  <a:spLocks noChangeShapeType="1"/>
                </p:cNvSpPr>
                <p:nvPr/>
              </p:nvSpPr>
              <p:spPr bwMode="white">
                <a:xfrm>
                  <a:off x="3306"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grpSp>
          <p:grpSp>
            <p:nvGrpSpPr>
              <p:cNvPr id="4171" name="Group 75"/>
              <p:cNvGrpSpPr>
                <a:grpSpLocks/>
              </p:cNvGrpSpPr>
              <p:nvPr userDrawn="1"/>
            </p:nvGrpSpPr>
            <p:grpSpPr bwMode="auto">
              <a:xfrm>
                <a:off x="363" y="1"/>
                <a:ext cx="4919" cy="1034"/>
                <a:chOff x="1208" y="109"/>
                <a:chExt cx="2098" cy="423"/>
              </a:xfrm>
            </p:grpSpPr>
            <p:sp>
              <p:nvSpPr>
                <p:cNvPr id="4172" name="Line 76"/>
                <p:cNvSpPr>
                  <a:spLocks noChangeShapeType="1"/>
                </p:cNvSpPr>
                <p:nvPr/>
              </p:nvSpPr>
              <p:spPr bwMode="ltGray">
                <a:xfrm>
                  <a:off x="2850" y="110"/>
                  <a:ext cx="0" cy="14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73" name="Line 77"/>
                <p:cNvSpPr>
                  <a:spLocks noChangeShapeType="1"/>
                </p:cNvSpPr>
                <p:nvPr/>
              </p:nvSpPr>
              <p:spPr bwMode="ltGray">
                <a:xfrm>
                  <a:off x="2972" y="332"/>
                  <a:ext cx="7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74" name="Line 78"/>
                <p:cNvSpPr>
                  <a:spLocks noChangeShapeType="1"/>
                </p:cNvSpPr>
                <p:nvPr/>
              </p:nvSpPr>
              <p:spPr bwMode="ltGray">
                <a:xfrm>
                  <a:off x="3078" y="350"/>
                  <a:ext cx="0" cy="2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75" name="Line 79"/>
                <p:cNvSpPr>
                  <a:spLocks noChangeShapeType="1"/>
                </p:cNvSpPr>
                <p:nvPr/>
              </p:nvSpPr>
              <p:spPr bwMode="ltGray">
                <a:xfrm>
                  <a:off x="3306" y="450"/>
                  <a:ext cx="0" cy="79"/>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76" name="Line 80"/>
                <p:cNvSpPr>
                  <a:spLocks noChangeShapeType="1"/>
                </p:cNvSpPr>
                <p:nvPr/>
              </p:nvSpPr>
              <p:spPr bwMode="ltGray">
                <a:xfrm>
                  <a:off x="2166" y="114"/>
                  <a:ext cx="0" cy="6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77" name="Line 81"/>
                <p:cNvSpPr>
                  <a:spLocks noChangeShapeType="1"/>
                </p:cNvSpPr>
                <p:nvPr/>
              </p:nvSpPr>
              <p:spPr bwMode="ltGray">
                <a:xfrm>
                  <a:off x="1938" y="111"/>
                  <a:ext cx="0" cy="33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78" name="Line 82"/>
                <p:cNvSpPr>
                  <a:spLocks noChangeShapeType="1"/>
                </p:cNvSpPr>
                <p:nvPr/>
              </p:nvSpPr>
              <p:spPr bwMode="ltGray">
                <a:xfrm flipH="1">
                  <a:off x="1912" y="332"/>
                  <a:ext cx="6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79" name="Line 83"/>
                <p:cNvSpPr>
                  <a:spLocks noChangeShapeType="1"/>
                </p:cNvSpPr>
                <p:nvPr/>
              </p:nvSpPr>
              <p:spPr bwMode="ltGray">
                <a:xfrm>
                  <a:off x="1778" y="332"/>
                  <a:ext cx="6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80" name="Line 84"/>
                <p:cNvSpPr>
                  <a:spLocks noChangeShapeType="1"/>
                </p:cNvSpPr>
                <p:nvPr/>
              </p:nvSpPr>
              <p:spPr bwMode="ltGray">
                <a:xfrm flipH="1">
                  <a:off x="1578" y="332"/>
                  <a:ext cx="8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81" name="Line 85"/>
                <p:cNvSpPr>
                  <a:spLocks noChangeShapeType="1"/>
                </p:cNvSpPr>
                <p:nvPr/>
              </p:nvSpPr>
              <p:spPr bwMode="ltGray">
                <a:xfrm>
                  <a:off x="1208" y="332"/>
                  <a:ext cx="3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82" name="Line 86"/>
                <p:cNvSpPr>
                  <a:spLocks noChangeShapeType="1"/>
                </p:cNvSpPr>
                <p:nvPr/>
              </p:nvSpPr>
              <p:spPr bwMode="ltGray">
                <a:xfrm>
                  <a:off x="1480" y="234"/>
                  <a:ext cx="0" cy="29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83" name="Line 87"/>
                <p:cNvSpPr>
                  <a:spLocks noChangeShapeType="1"/>
                </p:cNvSpPr>
                <p:nvPr/>
              </p:nvSpPr>
              <p:spPr bwMode="ltGray">
                <a:xfrm>
                  <a:off x="1254" y="252"/>
                  <a:ext cx="0" cy="15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84" name="Line 88"/>
                <p:cNvSpPr>
                  <a:spLocks noChangeShapeType="1"/>
                </p:cNvSpPr>
                <p:nvPr/>
              </p:nvSpPr>
              <p:spPr bwMode="ltGray">
                <a:xfrm flipH="1" flipV="1">
                  <a:off x="1482" y="109"/>
                  <a:ext cx="0" cy="2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85" name="Line 89"/>
                <p:cNvSpPr>
                  <a:spLocks noChangeShapeType="1"/>
                </p:cNvSpPr>
                <p:nvPr/>
              </p:nvSpPr>
              <p:spPr bwMode="ltGray">
                <a:xfrm>
                  <a:off x="1710" y="180"/>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4186" name="Line 90"/>
                <p:cNvSpPr>
                  <a:spLocks noChangeShapeType="1"/>
                </p:cNvSpPr>
                <p:nvPr/>
              </p:nvSpPr>
              <p:spPr bwMode="ltGray">
                <a:xfrm flipV="1">
                  <a:off x="1710" y="111"/>
                  <a:ext cx="0" cy="2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grpSp>
        </p:grpSp>
        <p:pic>
          <p:nvPicPr>
            <p:cNvPr id="4187" name="Picture 91" descr="C:\My Documents\bits\earth.GIF"/>
            <p:cNvPicPr>
              <a:picLocks noChangeAspect="1" noChangeArrowheads="1"/>
            </p:cNvPicPr>
            <p:nvPr userDrawn="1"/>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gray">
            <a:xfrm>
              <a:off x="336" y="1566"/>
              <a:ext cx="690" cy="642"/>
            </a:xfrm>
            <a:prstGeom prst="rect">
              <a:avLst/>
            </a:prstGeom>
            <a:noFill/>
            <a:extLst>
              <a:ext uri="{909E8E84-426E-40DD-AFC4-6F175D3DCCD1}">
                <a14:hiddenFill xmlns:a14="http://schemas.microsoft.com/office/drawing/2010/main">
                  <a:solidFill>
                    <a:srgbClr val="FFFFFF"/>
                  </a:solidFill>
                </a14:hiddenFill>
              </a:ext>
            </a:extLst>
          </p:spPr>
        </p:pic>
      </p:grpSp>
      <p:sp>
        <p:nvSpPr>
          <p:cNvPr id="4188" name="Rectangle 92"/>
          <p:cNvSpPr>
            <a:spLocks noGrp="1" noChangeArrowheads="1"/>
          </p:cNvSpPr>
          <p:nvPr>
            <p:ph type="ctrTitle"/>
          </p:nvPr>
        </p:nvSpPr>
        <p:spPr>
          <a:xfrm>
            <a:off x="1828800" y="1828800"/>
            <a:ext cx="6934200" cy="2362200"/>
          </a:xfrm>
        </p:spPr>
        <p:txBody>
          <a:bodyPr/>
          <a:lstStyle>
            <a:lvl1pPr>
              <a:defRPr/>
            </a:lvl1pPr>
          </a:lstStyle>
          <a:p>
            <a:pPr lvl="0"/>
            <a:r>
              <a:rPr lang="en-GB" noProof="0" smtClean="0"/>
              <a:t>Click to edit Master title style</a:t>
            </a:r>
          </a:p>
        </p:txBody>
      </p:sp>
      <p:sp>
        <p:nvSpPr>
          <p:cNvPr id="4189" name="Rectangle 93"/>
          <p:cNvSpPr>
            <a:spLocks noGrp="1" noChangeArrowheads="1"/>
          </p:cNvSpPr>
          <p:nvPr>
            <p:ph type="subTitle" idx="1"/>
          </p:nvPr>
        </p:nvSpPr>
        <p:spPr>
          <a:xfrm>
            <a:off x="1828800" y="4572000"/>
            <a:ext cx="6934200" cy="1295400"/>
          </a:xfrm>
        </p:spPr>
        <p:txBody>
          <a:bodyPr/>
          <a:lstStyle>
            <a:lvl1pPr marL="0" indent="0">
              <a:buFontTx/>
              <a:buNone/>
              <a:defRPr/>
            </a:lvl1pPr>
          </a:lstStyle>
          <a:p>
            <a:pPr lvl="0"/>
            <a:r>
              <a:rPr lang="en-GB" noProof="0" smtClean="0"/>
              <a:t>Click to edit Master subtitle style</a:t>
            </a:r>
          </a:p>
        </p:txBody>
      </p:sp>
      <p:sp>
        <p:nvSpPr>
          <p:cNvPr id="4190" name="Rectangle 94"/>
          <p:cNvSpPr>
            <a:spLocks noGrp="1" noChangeArrowheads="1"/>
          </p:cNvSpPr>
          <p:nvPr>
            <p:ph type="dt" sz="half" idx="2"/>
          </p:nvPr>
        </p:nvSpPr>
        <p:spPr>
          <a:xfrm>
            <a:off x="533400" y="6324600"/>
            <a:ext cx="1905000" cy="457200"/>
          </a:xfrm>
        </p:spPr>
        <p:txBody>
          <a:bodyPr/>
          <a:lstStyle>
            <a:lvl1pPr>
              <a:defRPr/>
            </a:lvl1pPr>
          </a:lstStyle>
          <a:p>
            <a:endParaRPr lang="en-GB">
              <a:solidFill>
                <a:srgbClr val="000000"/>
              </a:solidFill>
            </a:endParaRPr>
          </a:p>
        </p:txBody>
      </p:sp>
      <p:sp>
        <p:nvSpPr>
          <p:cNvPr id="4191" name="Rectangle 95"/>
          <p:cNvSpPr>
            <a:spLocks noGrp="1" noChangeArrowheads="1"/>
          </p:cNvSpPr>
          <p:nvPr>
            <p:ph type="ftr" sz="quarter" idx="3"/>
          </p:nvPr>
        </p:nvSpPr>
        <p:spPr>
          <a:xfrm>
            <a:off x="3200400" y="6324600"/>
            <a:ext cx="2895600" cy="457200"/>
          </a:xfrm>
        </p:spPr>
        <p:txBody>
          <a:bodyPr/>
          <a:lstStyle>
            <a:lvl1pPr>
              <a:defRPr/>
            </a:lvl1pPr>
          </a:lstStyle>
          <a:p>
            <a:endParaRPr lang="en-GB">
              <a:solidFill>
                <a:srgbClr val="000000"/>
              </a:solidFill>
            </a:endParaRPr>
          </a:p>
        </p:txBody>
      </p:sp>
      <p:sp>
        <p:nvSpPr>
          <p:cNvPr id="4192" name="Rectangle 96"/>
          <p:cNvSpPr>
            <a:spLocks noGrp="1" noChangeArrowheads="1"/>
          </p:cNvSpPr>
          <p:nvPr>
            <p:ph type="sldNum" sz="quarter" idx="4"/>
          </p:nvPr>
        </p:nvSpPr>
        <p:spPr>
          <a:xfrm>
            <a:off x="6858000" y="6324600"/>
            <a:ext cx="1905000" cy="457200"/>
          </a:xfrm>
        </p:spPr>
        <p:txBody>
          <a:bodyPr/>
          <a:lstStyle>
            <a:lvl1pPr>
              <a:defRPr/>
            </a:lvl1pPr>
          </a:lstStyle>
          <a:p>
            <a:fld id="{84D173A2-A577-4B0D-A9DB-12CA6073828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23483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GB">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en-GB">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33298091-4847-458F-8D2F-C778BABD3CB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975967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05563" y="930275"/>
            <a:ext cx="2052637" cy="533241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46063" y="930275"/>
            <a:ext cx="6007100" cy="533241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GB">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en-GB">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98D7BBC7-3065-4032-99DD-BF1025CC4A6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24179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C5461AF-94B8-4CEF-B99C-B52947CDBE16}" type="datetimeFigureOut">
              <a:rPr lang="ru-RU" smtClean="0">
                <a:solidFill>
                  <a:prstClr val="black">
                    <a:tint val="75000"/>
                  </a:prstClr>
                </a:solidFill>
              </a:rPr>
              <a:pPr/>
              <a:t>09.03.2014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498494B-0AB4-47F5-BF0F-A54F2BC76E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55692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5461AF-94B8-4CEF-B99C-B52947CDBE16}" type="datetimeFigureOut">
              <a:rPr lang="ru-RU" smtClean="0">
                <a:solidFill>
                  <a:prstClr val="black">
                    <a:tint val="75000"/>
                  </a:prstClr>
                </a:solidFill>
              </a:rPr>
              <a:pPr/>
              <a:t>09.03.2014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498494B-0AB4-47F5-BF0F-A54F2BC76E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32007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C5461AF-94B8-4CEF-B99C-B52947CDBE16}" type="datetimeFigureOut">
              <a:rPr lang="ru-RU" smtClean="0">
                <a:solidFill>
                  <a:prstClr val="black">
                    <a:tint val="75000"/>
                  </a:prstClr>
                </a:solidFill>
              </a:rPr>
              <a:pPr/>
              <a:t>09.03.2014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498494B-0AB4-47F5-BF0F-A54F2BC76E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19382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C5461AF-94B8-4CEF-B99C-B52947CDBE16}" type="datetimeFigureOut">
              <a:rPr lang="ru-RU" smtClean="0">
                <a:solidFill>
                  <a:prstClr val="black">
                    <a:tint val="75000"/>
                  </a:prstClr>
                </a:solidFill>
              </a:rPr>
              <a:pPr/>
              <a:t>09.03.2014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498494B-0AB4-47F5-BF0F-A54F2BC76E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20921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C5461AF-94B8-4CEF-B99C-B52947CDBE16}" type="datetimeFigureOut">
              <a:rPr lang="ru-RU" smtClean="0">
                <a:solidFill>
                  <a:prstClr val="black">
                    <a:tint val="75000"/>
                  </a:prstClr>
                </a:solidFill>
              </a:rPr>
              <a:pPr/>
              <a:t>09.03.2014</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C498494B-0AB4-47F5-BF0F-A54F2BC76E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42516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C5461AF-94B8-4CEF-B99C-B52947CDBE16}" type="datetimeFigureOut">
              <a:rPr lang="ru-RU" smtClean="0">
                <a:solidFill>
                  <a:prstClr val="black">
                    <a:tint val="75000"/>
                  </a:prstClr>
                </a:solidFill>
              </a:rPr>
              <a:pPr/>
              <a:t>09.03.2014</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C498494B-0AB4-47F5-BF0F-A54F2BC76E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23108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C5461AF-94B8-4CEF-B99C-B52947CDBE16}" type="datetimeFigureOut">
              <a:rPr lang="ru-RU" smtClean="0">
                <a:solidFill>
                  <a:prstClr val="black">
                    <a:tint val="75000"/>
                  </a:prstClr>
                </a:solidFill>
              </a:rPr>
              <a:pPr/>
              <a:t>09.03.2014</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C498494B-0AB4-47F5-BF0F-A54F2BC76E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77417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C5461AF-94B8-4CEF-B99C-B52947CDBE16}" type="datetimeFigureOut">
              <a:rPr lang="ru-RU" smtClean="0">
                <a:solidFill>
                  <a:prstClr val="black">
                    <a:tint val="75000"/>
                  </a:prstClr>
                </a:solidFill>
              </a:rPr>
              <a:pPr/>
              <a:t>09.03.2014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498494B-0AB4-47F5-BF0F-A54F2BC76E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48910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GB">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en-GB">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9C71AE39-48E9-4260-BA28-9C8AE2F7A1C5}"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812699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C5461AF-94B8-4CEF-B99C-B52947CDBE16}" type="datetimeFigureOut">
              <a:rPr lang="ru-RU" smtClean="0">
                <a:solidFill>
                  <a:prstClr val="black">
                    <a:tint val="75000"/>
                  </a:prstClr>
                </a:solidFill>
              </a:rPr>
              <a:pPr/>
              <a:t>09.03.2014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498494B-0AB4-47F5-BF0F-A54F2BC76E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19750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5461AF-94B8-4CEF-B99C-B52947CDBE16}" type="datetimeFigureOut">
              <a:rPr lang="ru-RU" smtClean="0">
                <a:solidFill>
                  <a:prstClr val="black">
                    <a:tint val="75000"/>
                  </a:prstClr>
                </a:solidFill>
              </a:rPr>
              <a:pPr/>
              <a:t>09.03.2014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498494B-0AB4-47F5-BF0F-A54F2BC76E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27962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5461AF-94B8-4CEF-B99C-B52947CDBE16}" type="datetimeFigureOut">
              <a:rPr lang="ru-RU" smtClean="0">
                <a:solidFill>
                  <a:prstClr val="black">
                    <a:tint val="75000"/>
                  </a:prstClr>
                </a:solidFill>
              </a:rPr>
              <a:pPr/>
              <a:t>09.03.2014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498494B-0AB4-47F5-BF0F-A54F2BC76E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93491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GB">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en-GB">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E657FBD4-4E91-47C9-8B32-D0BF45C3531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6320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858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GB">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en-GB">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657E3D89-460B-4CBD-BD7B-641A467ED83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77977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GB">
              <a:solidFill>
                <a:srgbClr val="000000"/>
              </a:solidFill>
            </a:endParaRPr>
          </a:p>
        </p:txBody>
      </p:sp>
      <p:sp>
        <p:nvSpPr>
          <p:cNvPr id="8" name="Нижний колонтитул 7"/>
          <p:cNvSpPr>
            <a:spLocks noGrp="1"/>
          </p:cNvSpPr>
          <p:nvPr>
            <p:ph type="ftr" sz="quarter" idx="11"/>
          </p:nvPr>
        </p:nvSpPr>
        <p:spPr/>
        <p:txBody>
          <a:bodyPr/>
          <a:lstStyle>
            <a:lvl1pPr>
              <a:defRPr/>
            </a:lvl1pPr>
          </a:lstStyle>
          <a:p>
            <a:endParaRPr lang="en-GB">
              <a:solidFill>
                <a:srgbClr val="000000"/>
              </a:solidFill>
            </a:endParaRPr>
          </a:p>
        </p:txBody>
      </p:sp>
      <p:sp>
        <p:nvSpPr>
          <p:cNvPr id="9" name="Номер слайда 8"/>
          <p:cNvSpPr>
            <a:spLocks noGrp="1"/>
          </p:cNvSpPr>
          <p:nvPr>
            <p:ph type="sldNum" sz="quarter" idx="12"/>
          </p:nvPr>
        </p:nvSpPr>
        <p:spPr/>
        <p:txBody>
          <a:bodyPr/>
          <a:lstStyle>
            <a:lvl1pPr>
              <a:defRPr/>
            </a:lvl1pPr>
          </a:lstStyle>
          <a:p>
            <a:fld id="{949F3A1A-7243-421A-88F7-483B1C6024D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957715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GB">
              <a:solidFill>
                <a:srgbClr val="000000"/>
              </a:solidFill>
            </a:endParaRPr>
          </a:p>
        </p:txBody>
      </p:sp>
      <p:sp>
        <p:nvSpPr>
          <p:cNvPr id="4" name="Нижний колонтитул 3"/>
          <p:cNvSpPr>
            <a:spLocks noGrp="1"/>
          </p:cNvSpPr>
          <p:nvPr>
            <p:ph type="ftr" sz="quarter" idx="11"/>
          </p:nvPr>
        </p:nvSpPr>
        <p:spPr/>
        <p:txBody>
          <a:bodyPr/>
          <a:lstStyle>
            <a:lvl1pPr>
              <a:defRPr/>
            </a:lvl1pPr>
          </a:lstStyle>
          <a:p>
            <a:endParaRPr lang="en-GB">
              <a:solidFill>
                <a:srgbClr val="000000"/>
              </a:solidFill>
            </a:endParaRPr>
          </a:p>
        </p:txBody>
      </p:sp>
      <p:sp>
        <p:nvSpPr>
          <p:cNvPr id="5" name="Номер слайда 4"/>
          <p:cNvSpPr>
            <a:spLocks noGrp="1"/>
          </p:cNvSpPr>
          <p:nvPr>
            <p:ph type="sldNum" sz="quarter" idx="12"/>
          </p:nvPr>
        </p:nvSpPr>
        <p:spPr/>
        <p:txBody>
          <a:bodyPr/>
          <a:lstStyle>
            <a:lvl1pPr>
              <a:defRPr/>
            </a:lvl1pPr>
          </a:lstStyle>
          <a:p>
            <a:fld id="{4D7EF402-43A3-445F-A6F8-42480281630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343321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GB">
              <a:solidFill>
                <a:srgbClr val="000000"/>
              </a:solidFill>
            </a:endParaRPr>
          </a:p>
        </p:txBody>
      </p:sp>
      <p:sp>
        <p:nvSpPr>
          <p:cNvPr id="3" name="Нижний колонтитул 2"/>
          <p:cNvSpPr>
            <a:spLocks noGrp="1"/>
          </p:cNvSpPr>
          <p:nvPr>
            <p:ph type="ftr" sz="quarter" idx="11"/>
          </p:nvPr>
        </p:nvSpPr>
        <p:spPr/>
        <p:txBody>
          <a:bodyPr/>
          <a:lstStyle>
            <a:lvl1pPr>
              <a:defRPr/>
            </a:lvl1pPr>
          </a:lstStyle>
          <a:p>
            <a:endParaRPr lang="en-GB">
              <a:solidFill>
                <a:srgbClr val="000000"/>
              </a:solidFill>
            </a:endParaRPr>
          </a:p>
        </p:txBody>
      </p:sp>
      <p:sp>
        <p:nvSpPr>
          <p:cNvPr id="4" name="Номер слайда 3"/>
          <p:cNvSpPr>
            <a:spLocks noGrp="1"/>
          </p:cNvSpPr>
          <p:nvPr>
            <p:ph type="sldNum" sz="quarter" idx="12"/>
          </p:nvPr>
        </p:nvSpPr>
        <p:spPr/>
        <p:txBody>
          <a:bodyPr/>
          <a:lstStyle>
            <a:lvl1pPr>
              <a:defRPr/>
            </a:lvl1pPr>
          </a:lstStyle>
          <a:p>
            <a:fld id="{9DF35A30-F39C-4071-8C53-B6DF451D3C2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288638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GB">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en-GB">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7C256BF0-EF0F-4863-B72C-8A40A83548C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133526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GB">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en-GB">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BF7E0A84-0C1A-4D1A-A663-735291A02A6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128467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46063" y="9302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075" name="Rectangle 3"/>
          <p:cNvSpPr>
            <a:spLocks noGrp="1" noChangeArrowheads="1"/>
          </p:cNvSpPr>
          <p:nvPr>
            <p:ph type="body" idx="1"/>
          </p:nvPr>
        </p:nvSpPr>
        <p:spPr bwMode="auto">
          <a:xfrm>
            <a:off x="685800" y="2147888"/>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6" name="Rectangle 4"/>
          <p:cNvSpPr>
            <a:spLocks noGrp="1" noChangeArrowheads="1"/>
          </p:cNvSpPr>
          <p:nvPr>
            <p:ph type="dt" sz="half" idx="2"/>
          </p:nvPr>
        </p:nvSpPr>
        <p:spPr bwMode="auto">
          <a:xfrm>
            <a:off x="685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pPr fontAlgn="base">
              <a:spcBef>
                <a:spcPct val="0"/>
              </a:spcBef>
              <a:spcAft>
                <a:spcPct val="0"/>
              </a:spcAft>
            </a:pPr>
            <a:endParaRPr lang="en-GB" smtClean="0">
              <a:solidFill>
                <a:srgbClr val="000000"/>
              </a:solidFill>
              <a:latin typeface="Times New Roman" charset="0"/>
            </a:endParaRPr>
          </a:p>
        </p:txBody>
      </p:sp>
      <p:sp>
        <p:nvSpPr>
          <p:cNvPr id="3077"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pPr fontAlgn="base">
              <a:spcBef>
                <a:spcPct val="0"/>
              </a:spcBef>
              <a:spcAft>
                <a:spcPct val="0"/>
              </a:spcAft>
            </a:pPr>
            <a:endParaRPr lang="en-GB" smtClean="0">
              <a:solidFill>
                <a:srgbClr val="000000"/>
              </a:solidFill>
              <a:latin typeface="Times New Roman" charset="0"/>
            </a:endParaRPr>
          </a:p>
        </p:txBody>
      </p:sp>
      <p:sp>
        <p:nvSpPr>
          <p:cNvPr id="3078" name="Rectangle 6"/>
          <p:cNvSpPr>
            <a:spLocks noGrp="1" noChangeArrowheads="1"/>
          </p:cNvSpPr>
          <p:nvPr>
            <p:ph type="sldNum" sz="quarter" idx="4"/>
          </p:nvPr>
        </p:nvSpPr>
        <p:spPr bwMode="auto">
          <a:xfrm>
            <a:off x="65532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pPr>
            <a:fld id="{25E2E9C8-F463-43C9-8232-C79AADFE2CDC}" type="slidenum">
              <a:rPr lang="en-GB" smtClean="0">
                <a:solidFill>
                  <a:srgbClr val="000000"/>
                </a:solidFill>
                <a:latin typeface="Times New Roman" charset="0"/>
              </a:rPr>
              <a:pPr fontAlgn="base">
                <a:spcBef>
                  <a:spcPct val="0"/>
                </a:spcBef>
                <a:spcAft>
                  <a:spcPct val="0"/>
                </a:spcAft>
              </a:pPr>
              <a:t>‹#›</a:t>
            </a:fld>
            <a:endParaRPr lang="en-GB" smtClean="0">
              <a:solidFill>
                <a:srgbClr val="000000"/>
              </a:solidFill>
              <a:latin typeface="Times New Roman" charset="0"/>
            </a:endParaRPr>
          </a:p>
        </p:txBody>
      </p:sp>
      <p:grpSp>
        <p:nvGrpSpPr>
          <p:cNvPr id="3079" name="Group 7"/>
          <p:cNvGrpSpPr>
            <a:grpSpLocks/>
          </p:cNvGrpSpPr>
          <p:nvPr/>
        </p:nvGrpSpPr>
        <p:grpSpPr bwMode="auto">
          <a:xfrm>
            <a:off x="261938" y="87313"/>
            <a:ext cx="8488362" cy="831850"/>
            <a:chOff x="165" y="55"/>
            <a:chExt cx="5347" cy="524"/>
          </a:xfrm>
        </p:grpSpPr>
        <p:grpSp>
          <p:nvGrpSpPr>
            <p:cNvPr id="3080" name="Group 8"/>
            <p:cNvGrpSpPr>
              <a:grpSpLocks/>
            </p:cNvGrpSpPr>
            <p:nvPr userDrawn="1"/>
          </p:nvGrpSpPr>
          <p:grpSpPr bwMode="auto">
            <a:xfrm>
              <a:off x="664" y="104"/>
              <a:ext cx="4848" cy="432"/>
              <a:chOff x="664" y="104"/>
              <a:chExt cx="4848" cy="432"/>
            </a:xfrm>
          </p:grpSpPr>
          <p:sp>
            <p:nvSpPr>
              <p:cNvPr id="3081" name="Freeform 9"/>
              <p:cNvSpPr>
                <a:spLocks/>
              </p:cNvSpPr>
              <p:nvPr/>
            </p:nvSpPr>
            <p:spPr bwMode="ltGray">
              <a:xfrm>
                <a:off x="664" y="104"/>
                <a:ext cx="4848" cy="432"/>
              </a:xfrm>
              <a:custGeom>
                <a:avLst/>
                <a:gdLst>
                  <a:gd name="T0" fmla="*/ 4848 w 4848"/>
                  <a:gd name="T1" fmla="*/ 48 h 432"/>
                  <a:gd name="T2" fmla="*/ 4848 w 4848"/>
                  <a:gd name="T3" fmla="*/ 432 h 432"/>
                  <a:gd name="T4" fmla="*/ 0 w 4848"/>
                  <a:gd name="T5" fmla="*/ 432 h 432"/>
                  <a:gd name="T6" fmla="*/ 0 w 4848"/>
                  <a:gd name="T7" fmla="*/ 0 h 432"/>
                  <a:gd name="T8" fmla="*/ 4848 w 4848"/>
                  <a:gd name="T9" fmla="*/ 0 h 432"/>
                  <a:gd name="T10" fmla="*/ 4848 w 4848"/>
                  <a:gd name="T11" fmla="*/ 48 h 432"/>
                </a:gdLst>
                <a:ahLst/>
                <a:cxnLst>
                  <a:cxn ang="0">
                    <a:pos x="T0" y="T1"/>
                  </a:cxn>
                  <a:cxn ang="0">
                    <a:pos x="T2" y="T3"/>
                  </a:cxn>
                  <a:cxn ang="0">
                    <a:pos x="T4" y="T5"/>
                  </a:cxn>
                  <a:cxn ang="0">
                    <a:pos x="T6" y="T7"/>
                  </a:cxn>
                  <a:cxn ang="0">
                    <a:pos x="T8" y="T9"/>
                  </a:cxn>
                  <a:cxn ang="0">
                    <a:pos x="T10" y="T11"/>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grpSp>
            <p:nvGrpSpPr>
              <p:cNvPr id="3082" name="Group 10"/>
              <p:cNvGrpSpPr>
                <a:grpSpLocks/>
              </p:cNvGrpSpPr>
              <p:nvPr/>
            </p:nvGrpSpPr>
            <p:grpSpPr bwMode="auto">
              <a:xfrm>
                <a:off x="1195" y="104"/>
                <a:ext cx="3827" cy="429"/>
                <a:chOff x="1021" y="240"/>
                <a:chExt cx="3827" cy="429"/>
              </a:xfrm>
            </p:grpSpPr>
            <p:grpSp>
              <p:nvGrpSpPr>
                <p:cNvPr id="3083" name="Group 11"/>
                <p:cNvGrpSpPr>
                  <a:grpSpLocks/>
                </p:cNvGrpSpPr>
                <p:nvPr/>
              </p:nvGrpSpPr>
              <p:grpSpPr bwMode="auto">
                <a:xfrm>
                  <a:off x="1021" y="241"/>
                  <a:ext cx="2208" cy="427"/>
                  <a:chOff x="1021" y="241"/>
                  <a:chExt cx="2208" cy="427"/>
                </a:xfrm>
              </p:grpSpPr>
              <p:sp>
                <p:nvSpPr>
                  <p:cNvPr id="3084" name="Freeform 12"/>
                  <p:cNvSpPr>
                    <a:spLocks/>
                  </p:cNvSpPr>
                  <p:nvPr/>
                </p:nvSpPr>
                <p:spPr bwMode="ltGray">
                  <a:xfrm>
                    <a:off x="2257" y="633"/>
                    <a:ext cx="7" cy="8"/>
                  </a:xfrm>
                  <a:custGeom>
                    <a:avLst/>
                    <a:gdLst>
                      <a:gd name="T0" fmla="*/ 5 w 15"/>
                      <a:gd name="T1" fmla="*/ 11 h 23"/>
                      <a:gd name="T2" fmla="*/ 15 w 15"/>
                      <a:gd name="T3" fmla="*/ 5 h 23"/>
                      <a:gd name="T4" fmla="*/ 13 w 15"/>
                      <a:gd name="T5" fmla="*/ 17 h 23"/>
                      <a:gd name="T6" fmla="*/ 5 w 15"/>
                      <a:gd name="T7" fmla="*/ 11 h 23"/>
                    </a:gdLst>
                    <a:ahLst/>
                    <a:cxnLst>
                      <a:cxn ang="0">
                        <a:pos x="T0" y="T1"/>
                      </a:cxn>
                      <a:cxn ang="0">
                        <a:pos x="T2" y="T3"/>
                      </a:cxn>
                      <a:cxn ang="0">
                        <a:pos x="T4" y="T5"/>
                      </a:cxn>
                      <a:cxn ang="0">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085" name="Freeform 13"/>
                  <p:cNvSpPr>
                    <a:spLocks/>
                  </p:cNvSpPr>
                  <p:nvPr/>
                </p:nvSpPr>
                <p:spPr bwMode="ltGray">
                  <a:xfrm>
                    <a:off x="2332" y="660"/>
                    <a:ext cx="9" cy="8"/>
                  </a:xfrm>
                  <a:custGeom>
                    <a:avLst/>
                    <a:gdLst>
                      <a:gd name="T0" fmla="*/ 3 w 20"/>
                      <a:gd name="T1" fmla="*/ 13 h 23"/>
                      <a:gd name="T2" fmla="*/ 11 w 20"/>
                      <a:gd name="T3" fmla="*/ 3 h 23"/>
                      <a:gd name="T4" fmla="*/ 7 w 20"/>
                      <a:gd name="T5" fmla="*/ 19 h 23"/>
                      <a:gd name="T6" fmla="*/ 3 w 20"/>
                      <a:gd name="T7" fmla="*/ 13 h 23"/>
                    </a:gdLst>
                    <a:ahLst/>
                    <a:cxnLst>
                      <a:cxn ang="0">
                        <a:pos x="T0" y="T1"/>
                      </a:cxn>
                      <a:cxn ang="0">
                        <a:pos x="T2" y="T3"/>
                      </a:cxn>
                      <a:cxn ang="0">
                        <a:pos x="T4" y="T5"/>
                      </a:cxn>
                      <a:cxn ang="0">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086" name="Freeform 14"/>
                  <p:cNvSpPr>
                    <a:spLocks/>
                  </p:cNvSpPr>
                  <p:nvPr/>
                </p:nvSpPr>
                <p:spPr bwMode="ltGray">
                  <a:xfrm>
                    <a:off x="2120" y="616"/>
                    <a:ext cx="13" cy="14"/>
                  </a:xfrm>
                  <a:custGeom>
                    <a:avLst/>
                    <a:gdLst>
                      <a:gd name="T0" fmla="*/ 16 w 30"/>
                      <a:gd name="T1" fmla="*/ 33 h 42"/>
                      <a:gd name="T2" fmla="*/ 8 w 30"/>
                      <a:gd name="T3" fmla="*/ 21 h 42"/>
                      <a:gd name="T4" fmla="*/ 0 w 30"/>
                      <a:gd name="T5" fmla="*/ 9 h 42"/>
                      <a:gd name="T6" fmla="*/ 16 w 30"/>
                      <a:gd name="T7" fmla="*/ 3 h 42"/>
                      <a:gd name="T8" fmla="*/ 30 w 30"/>
                      <a:gd name="T9" fmla="*/ 23 h 42"/>
                      <a:gd name="T10" fmla="*/ 28 w 30"/>
                      <a:gd name="T11" fmla="*/ 31 h 42"/>
                      <a:gd name="T12" fmla="*/ 16 w 30"/>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087" name="Freeform 15"/>
                  <p:cNvSpPr>
                    <a:spLocks/>
                  </p:cNvSpPr>
                  <p:nvPr/>
                </p:nvSpPr>
                <p:spPr bwMode="ltGray">
                  <a:xfrm>
                    <a:off x="1967" y="629"/>
                    <a:ext cx="11" cy="5"/>
                  </a:xfrm>
                  <a:custGeom>
                    <a:avLst/>
                    <a:gdLst>
                      <a:gd name="T0" fmla="*/ 15 w 25"/>
                      <a:gd name="T1" fmla="*/ 16 h 16"/>
                      <a:gd name="T2" fmla="*/ 3 w 25"/>
                      <a:gd name="T3" fmla="*/ 8 h 16"/>
                      <a:gd name="T4" fmla="*/ 15 w 25"/>
                      <a:gd name="T5" fmla="*/ 0 h 16"/>
                      <a:gd name="T6" fmla="*/ 15 w 25"/>
                      <a:gd name="T7" fmla="*/ 16 h 16"/>
                    </a:gdLst>
                    <a:ahLst/>
                    <a:cxnLst>
                      <a:cxn ang="0">
                        <a:pos x="T0" y="T1"/>
                      </a:cxn>
                      <a:cxn ang="0">
                        <a:pos x="T2" y="T3"/>
                      </a:cxn>
                      <a:cxn ang="0">
                        <a:pos x="T4" y="T5"/>
                      </a:cxn>
                      <a:cxn ang="0">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088" name="Freeform 16"/>
                  <p:cNvSpPr>
                    <a:spLocks/>
                  </p:cNvSpPr>
                  <p:nvPr/>
                </p:nvSpPr>
                <p:spPr bwMode="ltGray">
                  <a:xfrm>
                    <a:off x="1921" y="635"/>
                    <a:ext cx="28" cy="16"/>
                  </a:xfrm>
                  <a:custGeom>
                    <a:avLst/>
                    <a:gdLst>
                      <a:gd name="T0" fmla="*/ 14 w 65"/>
                      <a:gd name="T1" fmla="*/ 24 h 46"/>
                      <a:gd name="T2" fmla="*/ 30 w 65"/>
                      <a:gd name="T3" fmla="*/ 4 h 46"/>
                      <a:gd name="T4" fmla="*/ 42 w 65"/>
                      <a:gd name="T5" fmla="*/ 0 h 46"/>
                      <a:gd name="T6" fmla="*/ 58 w 65"/>
                      <a:gd name="T7" fmla="*/ 12 h 46"/>
                      <a:gd name="T8" fmla="*/ 32 w 65"/>
                      <a:gd name="T9" fmla="*/ 26 h 46"/>
                      <a:gd name="T10" fmla="*/ 12 w 65"/>
                      <a:gd name="T11" fmla="*/ 46 h 46"/>
                      <a:gd name="T12" fmla="*/ 8 w 65"/>
                      <a:gd name="T13" fmla="*/ 20 h 46"/>
                      <a:gd name="T14" fmla="*/ 12 w 65"/>
                      <a:gd name="T15" fmla="*/ 14 h 46"/>
                      <a:gd name="T16" fmla="*/ 14 w 65"/>
                      <a:gd name="T17"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089" name="Freeform 17"/>
                  <p:cNvSpPr>
                    <a:spLocks/>
                  </p:cNvSpPr>
                  <p:nvPr/>
                </p:nvSpPr>
                <p:spPr bwMode="ltGray">
                  <a:xfrm>
                    <a:off x="1892" y="634"/>
                    <a:ext cx="29" cy="16"/>
                  </a:xfrm>
                  <a:custGeom>
                    <a:avLst/>
                    <a:gdLst>
                      <a:gd name="T0" fmla="*/ 0 w 69"/>
                      <a:gd name="T1" fmla="*/ 31 h 47"/>
                      <a:gd name="T2" fmla="*/ 18 w 69"/>
                      <a:gd name="T3" fmla="*/ 25 h 47"/>
                      <a:gd name="T4" fmla="*/ 52 w 69"/>
                      <a:gd name="T5" fmla="*/ 1 h 47"/>
                      <a:gd name="T6" fmla="*/ 64 w 69"/>
                      <a:gd name="T7" fmla="*/ 3 h 47"/>
                      <a:gd name="T8" fmla="*/ 50 w 69"/>
                      <a:gd name="T9" fmla="*/ 19 h 47"/>
                      <a:gd name="T10" fmla="*/ 28 w 69"/>
                      <a:gd name="T11" fmla="*/ 33 h 47"/>
                      <a:gd name="T12" fmla="*/ 22 w 69"/>
                      <a:gd name="T13" fmla="*/ 47 h 47"/>
                      <a:gd name="T14" fmla="*/ 16 w 69"/>
                      <a:gd name="T15" fmla="*/ 45 h 47"/>
                      <a:gd name="T16" fmla="*/ 12 w 69"/>
                      <a:gd name="T17" fmla="*/ 39 h 47"/>
                      <a:gd name="T18" fmla="*/ 0 w 69"/>
                      <a:gd name="T19" fmla="*/ 35 h 47"/>
                      <a:gd name="T20" fmla="*/ 0 w 69"/>
                      <a:gd name="T2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090" name="Freeform 18"/>
                  <p:cNvSpPr>
                    <a:spLocks/>
                  </p:cNvSpPr>
                  <p:nvPr/>
                </p:nvSpPr>
                <p:spPr bwMode="ltGray">
                  <a:xfrm>
                    <a:off x="1735" y="547"/>
                    <a:ext cx="151" cy="93"/>
                  </a:xfrm>
                  <a:custGeom>
                    <a:avLst/>
                    <a:gdLst>
                      <a:gd name="T0" fmla="*/ 10 w 355"/>
                      <a:gd name="T1" fmla="*/ 4 h 277"/>
                      <a:gd name="T2" fmla="*/ 36 w 355"/>
                      <a:gd name="T3" fmla="*/ 18 h 277"/>
                      <a:gd name="T4" fmla="*/ 46 w 355"/>
                      <a:gd name="T5" fmla="*/ 30 h 277"/>
                      <a:gd name="T6" fmla="*/ 76 w 355"/>
                      <a:gd name="T7" fmla="*/ 52 h 277"/>
                      <a:gd name="T8" fmla="*/ 92 w 355"/>
                      <a:gd name="T9" fmla="*/ 66 h 277"/>
                      <a:gd name="T10" fmla="*/ 122 w 355"/>
                      <a:gd name="T11" fmla="*/ 98 h 277"/>
                      <a:gd name="T12" fmla="*/ 136 w 355"/>
                      <a:gd name="T13" fmla="*/ 128 h 277"/>
                      <a:gd name="T14" fmla="*/ 148 w 355"/>
                      <a:gd name="T15" fmla="*/ 132 h 277"/>
                      <a:gd name="T16" fmla="*/ 154 w 355"/>
                      <a:gd name="T17" fmla="*/ 150 h 277"/>
                      <a:gd name="T18" fmla="*/ 176 w 355"/>
                      <a:gd name="T19" fmla="*/ 152 h 277"/>
                      <a:gd name="T20" fmla="*/ 170 w 355"/>
                      <a:gd name="T21" fmla="*/ 196 h 277"/>
                      <a:gd name="T22" fmla="*/ 180 w 355"/>
                      <a:gd name="T23" fmla="*/ 224 h 277"/>
                      <a:gd name="T24" fmla="*/ 198 w 355"/>
                      <a:gd name="T25" fmla="*/ 232 h 277"/>
                      <a:gd name="T26" fmla="*/ 216 w 355"/>
                      <a:gd name="T27" fmla="*/ 234 h 277"/>
                      <a:gd name="T28" fmla="*/ 236 w 355"/>
                      <a:gd name="T29" fmla="*/ 242 h 277"/>
                      <a:gd name="T30" fmla="*/ 254 w 355"/>
                      <a:gd name="T31" fmla="*/ 236 h 277"/>
                      <a:gd name="T32" fmla="*/ 272 w 355"/>
                      <a:gd name="T33" fmla="*/ 248 h 277"/>
                      <a:gd name="T34" fmla="*/ 296 w 355"/>
                      <a:gd name="T35" fmla="*/ 256 h 277"/>
                      <a:gd name="T36" fmla="*/ 314 w 355"/>
                      <a:gd name="T37" fmla="*/ 264 h 277"/>
                      <a:gd name="T38" fmla="*/ 352 w 355"/>
                      <a:gd name="T39" fmla="*/ 266 h 277"/>
                      <a:gd name="T40" fmla="*/ 342 w 355"/>
                      <a:gd name="T41" fmla="*/ 274 h 277"/>
                      <a:gd name="T42" fmla="*/ 322 w 355"/>
                      <a:gd name="T43" fmla="*/ 272 h 277"/>
                      <a:gd name="T44" fmla="*/ 300 w 355"/>
                      <a:gd name="T45" fmla="*/ 270 h 277"/>
                      <a:gd name="T46" fmla="*/ 288 w 355"/>
                      <a:gd name="T47" fmla="*/ 266 h 277"/>
                      <a:gd name="T48" fmla="*/ 252 w 355"/>
                      <a:gd name="T49" fmla="*/ 264 h 277"/>
                      <a:gd name="T50" fmla="*/ 234 w 355"/>
                      <a:gd name="T51" fmla="*/ 260 h 277"/>
                      <a:gd name="T52" fmla="*/ 172 w 355"/>
                      <a:gd name="T53" fmla="*/ 242 h 277"/>
                      <a:gd name="T54" fmla="*/ 160 w 355"/>
                      <a:gd name="T55" fmla="*/ 216 h 277"/>
                      <a:gd name="T56" fmla="*/ 126 w 355"/>
                      <a:gd name="T57" fmla="*/ 200 h 277"/>
                      <a:gd name="T58" fmla="*/ 108 w 355"/>
                      <a:gd name="T59" fmla="*/ 186 h 277"/>
                      <a:gd name="T60" fmla="*/ 94 w 355"/>
                      <a:gd name="T61" fmla="*/ 158 h 277"/>
                      <a:gd name="T62" fmla="*/ 68 w 355"/>
                      <a:gd name="T63" fmla="*/ 108 h 277"/>
                      <a:gd name="T64" fmla="*/ 64 w 355"/>
                      <a:gd name="T65" fmla="*/ 102 h 277"/>
                      <a:gd name="T66" fmla="*/ 58 w 355"/>
                      <a:gd name="T67" fmla="*/ 100 h 277"/>
                      <a:gd name="T68" fmla="*/ 54 w 355"/>
                      <a:gd name="T69" fmla="*/ 88 h 277"/>
                      <a:gd name="T70" fmla="*/ 38 w 355"/>
                      <a:gd name="T71" fmla="*/ 58 h 277"/>
                      <a:gd name="T72" fmla="*/ 20 w 355"/>
                      <a:gd name="T73" fmla="*/ 40 h 277"/>
                      <a:gd name="T74" fmla="*/ 4 w 355"/>
                      <a:gd name="T75" fmla="*/ 22 h 277"/>
                      <a:gd name="T76" fmla="*/ 10 w 355"/>
                      <a:gd name="T77" fmla="*/ 2 h 277"/>
                      <a:gd name="T78" fmla="*/ 10 w 355"/>
                      <a:gd name="T79"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091" name="Freeform 19"/>
                  <p:cNvSpPr>
                    <a:spLocks/>
                  </p:cNvSpPr>
                  <p:nvPr/>
                </p:nvSpPr>
                <p:spPr bwMode="ltGray">
                  <a:xfrm>
                    <a:off x="1827" y="541"/>
                    <a:ext cx="67" cy="68"/>
                  </a:xfrm>
                  <a:custGeom>
                    <a:avLst/>
                    <a:gdLst>
                      <a:gd name="T0" fmla="*/ 54 w 156"/>
                      <a:gd name="T1" fmla="*/ 66 h 206"/>
                      <a:gd name="T2" fmla="*/ 66 w 156"/>
                      <a:gd name="T3" fmla="*/ 58 h 206"/>
                      <a:gd name="T4" fmla="*/ 68 w 156"/>
                      <a:gd name="T5" fmla="*/ 52 h 206"/>
                      <a:gd name="T6" fmla="*/ 80 w 156"/>
                      <a:gd name="T7" fmla="*/ 44 h 206"/>
                      <a:gd name="T8" fmla="*/ 106 w 156"/>
                      <a:gd name="T9" fmla="*/ 22 h 206"/>
                      <a:gd name="T10" fmla="*/ 112 w 156"/>
                      <a:gd name="T11" fmla="*/ 4 h 206"/>
                      <a:gd name="T12" fmla="*/ 124 w 156"/>
                      <a:gd name="T13" fmla="*/ 0 h 206"/>
                      <a:gd name="T14" fmla="*/ 150 w 156"/>
                      <a:gd name="T15" fmla="*/ 28 h 206"/>
                      <a:gd name="T16" fmla="*/ 146 w 156"/>
                      <a:gd name="T17" fmla="*/ 44 h 206"/>
                      <a:gd name="T18" fmla="*/ 126 w 156"/>
                      <a:gd name="T19" fmla="*/ 64 h 206"/>
                      <a:gd name="T20" fmla="*/ 132 w 156"/>
                      <a:gd name="T21" fmla="*/ 94 h 206"/>
                      <a:gd name="T22" fmla="*/ 142 w 156"/>
                      <a:gd name="T23" fmla="*/ 110 h 206"/>
                      <a:gd name="T24" fmla="*/ 146 w 156"/>
                      <a:gd name="T25" fmla="*/ 128 h 206"/>
                      <a:gd name="T26" fmla="*/ 128 w 156"/>
                      <a:gd name="T27" fmla="*/ 128 h 206"/>
                      <a:gd name="T28" fmla="*/ 116 w 156"/>
                      <a:gd name="T29" fmla="*/ 146 h 206"/>
                      <a:gd name="T30" fmla="*/ 104 w 156"/>
                      <a:gd name="T31" fmla="*/ 156 h 206"/>
                      <a:gd name="T32" fmla="*/ 100 w 156"/>
                      <a:gd name="T33" fmla="*/ 198 h 206"/>
                      <a:gd name="T34" fmla="*/ 88 w 156"/>
                      <a:gd name="T35" fmla="*/ 202 h 206"/>
                      <a:gd name="T36" fmla="*/ 82 w 156"/>
                      <a:gd name="T37" fmla="*/ 206 h 206"/>
                      <a:gd name="T38" fmla="*/ 76 w 156"/>
                      <a:gd name="T39" fmla="*/ 202 h 206"/>
                      <a:gd name="T40" fmla="*/ 72 w 156"/>
                      <a:gd name="T41" fmla="*/ 190 h 206"/>
                      <a:gd name="T42" fmla="*/ 60 w 156"/>
                      <a:gd name="T43" fmla="*/ 186 h 206"/>
                      <a:gd name="T44" fmla="*/ 42 w 156"/>
                      <a:gd name="T45" fmla="*/ 194 h 206"/>
                      <a:gd name="T46" fmla="*/ 28 w 156"/>
                      <a:gd name="T47" fmla="*/ 186 h 206"/>
                      <a:gd name="T48" fmla="*/ 10 w 156"/>
                      <a:gd name="T49" fmla="*/ 148 h 206"/>
                      <a:gd name="T50" fmla="*/ 4 w 156"/>
                      <a:gd name="T51" fmla="*/ 130 h 206"/>
                      <a:gd name="T52" fmla="*/ 0 w 156"/>
                      <a:gd name="T53" fmla="*/ 118 h 206"/>
                      <a:gd name="T54" fmla="*/ 20 w 156"/>
                      <a:gd name="T55" fmla="*/ 96 h 206"/>
                      <a:gd name="T56" fmla="*/ 32 w 156"/>
                      <a:gd name="T57" fmla="*/ 104 h 206"/>
                      <a:gd name="T58" fmla="*/ 34 w 156"/>
                      <a:gd name="T59" fmla="*/ 80 h 206"/>
                      <a:gd name="T60" fmla="*/ 52 w 156"/>
                      <a:gd name="T61" fmla="*/ 70 h 206"/>
                      <a:gd name="T62" fmla="*/ 54 w 156"/>
                      <a:gd name="T63"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092" name="Freeform 20"/>
                  <p:cNvSpPr>
                    <a:spLocks/>
                  </p:cNvSpPr>
                  <p:nvPr/>
                </p:nvSpPr>
                <p:spPr bwMode="ltGray">
                  <a:xfrm>
                    <a:off x="1892" y="572"/>
                    <a:ext cx="47" cy="13"/>
                  </a:xfrm>
                  <a:custGeom>
                    <a:avLst/>
                    <a:gdLst>
                      <a:gd name="T0" fmla="*/ 4 w 109"/>
                      <a:gd name="T1" fmla="*/ 32 h 38"/>
                      <a:gd name="T2" fmla="*/ 18 w 109"/>
                      <a:gd name="T3" fmla="*/ 10 h 38"/>
                      <a:gd name="T4" fmla="*/ 46 w 109"/>
                      <a:gd name="T5" fmla="*/ 20 h 38"/>
                      <a:gd name="T6" fmla="*/ 72 w 109"/>
                      <a:gd name="T7" fmla="*/ 14 h 38"/>
                      <a:gd name="T8" fmla="*/ 90 w 109"/>
                      <a:gd name="T9" fmla="*/ 0 h 38"/>
                      <a:gd name="T10" fmla="*/ 76 w 109"/>
                      <a:gd name="T11" fmla="*/ 26 h 38"/>
                      <a:gd name="T12" fmla="*/ 60 w 109"/>
                      <a:gd name="T13" fmla="*/ 38 h 38"/>
                      <a:gd name="T14" fmla="*/ 42 w 109"/>
                      <a:gd name="T15" fmla="*/ 32 h 38"/>
                      <a:gd name="T16" fmla="*/ 14 w 109"/>
                      <a:gd name="T17" fmla="*/ 30 h 38"/>
                      <a:gd name="T18" fmla="*/ 4 w 109"/>
                      <a:gd name="T1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093" name="Freeform 21"/>
                  <p:cNvSpPr>
                    <a:spLocks/>
                  </p:cNvSpPr>
                  <p:nvPr/>
                </p:nvSpPr>
                <p:spPr bwMode="ltGray">
                  <a:xfrm>
                    <a:off x="1890" y="588"/>
                    <a:ext cx="32" cy="34"/>
                  </a:xfrm>
                  <a:custGeom>
                    <a:avLst/>
                    <a:gdLst>
                      <a:gd name="T0" fmla="*/ 8 w 76"/>
                      <a:gd name="T1" fmla="*/ 18 h 104"/>
                      <a:gd name="T2" fmla="*/ 18 w 76"/>
                      <a:gd name="T3" fmla="*/ 0 h 104"/>
                      <a:gd name="T4" fmla="*/ 34 w 76"/>
                      <a:gd name="T5" fmla="*/ 18 h 104"/>
                      <a:gd name="T6" fmla="*/ 62 w 76"/>
                      <a:gd name="T7" fmla="*/ 4 h 104"/>
                      <a:gd name="T8" fmla="*/ 46 w 76"/>
                      <a:gd name="T9" fmla="*/ 34 h 104"/>
                      <a:gd name="T10" fmla="*/ 54 w 76"/>
                      <a:gd name="T11" fmla="*/ 48 h 104"/>
                      <a:gd name="T12" fmla="*/ 58 w 76"/>
                      <a:gd name="T13" fmla="*/ 60 h 104"/>
                      <a:gd name="T14" fmla="*/ 46 w 76"/>
                      <a:gd name="T15" fmla="*/ 74 h 104"/>
                      <a:gd name="T16" fmla="*/ 34 w 76"/>
                      <a:gd name="T17" fmla="*/ 60 h 104"/>
                      <a:gd name="T18" fmla="*/ 22 w 76"/>
                      <a:gd name="T19" fmla="*/ 48 h 104"/>
                      <a:gd name="T20" fmla="*/ 28 w 76"/>
                      <a:gd name="T21" fmla="*/ 68 h 104"/>
                      <a:gd name="T22" fmla="*/ 30 w 76"/>
                      <a:gd name="T23" fmla="*/ 74 h 104"/>
                      <a:gd name="T24" fmla="*/ 20 w 76"/>
                      <a:gd name="T25" fmla="*/ 104 h 104"/>
                      <a:gd name="T26" fmla="*/ 12 w 76"/>
                      <a:gd name="T27" fmla="*/ 102 h 104"/>
                      <a:gd name="T28" fmla="*/ 8 w 76"/>
                      <a:gd name="T29" fmla="*/ 90 h 104"/>
                      <a:gd name="T30" fmla="*/ 0 w 76"/>
                      <a:gd name="T31" fmla="*/ 54 h 104"/>
                      <a:gd name="T32" fmla="*/ 2 w 76"/>
                      <a:gd name="T33" fmla="*/ 30 h 104"/>
                      <a:gd name="T34" fmla="*/ 8 w 76"/>
                      <a:gd name="T35" fmla="*/ 1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094" name="Freeform 22"/>
                  <p:cNvSpPr>
                    <a:spLocks/>
                  </p:cNvSpPr>
                  <p:nvPr/>
                </p:nvSpPr>
                <p:spPr bwMode="ltGray">
                  <a:xfrm>
                    <a:off x="1944" y="569"/>
                    <a:ext cx="16" cy="20"/>
                  </a:xfrm>
                  <a:custGeom>
                    <a:avLst/>
                    <a:gdLst>
                      <a:gd name="T0" fmla="*/ 3 w 37"/>
                      <a:gd name="T1" fmla="*/ 28 h 61"/>
                      <a:gd name="T2" fmla="*/ 13 w 37"/>
                      <a:gd name="T3" fmla="*/ 0 h 61"/>
                      <a:gd name="T4" fmla="*/ 15 w 37"/>
                      <a:gd name="T5" fmla="*/ 28 h 61"/>
                      <a:gd name="T6" fmla="*/ 37 w 37"/>
                      <a:gd name="T7" fmla="*/ 38 h 61"/>
                      <a:gd name="T8" fmla="*/ 19 w 37"/>
                      <a:gd name="T9" fmla="*/ 44 h 61"/>
                      <a:gd name="T10" fmla="*/ 5 w 37"/>
                      <a:gd name="T11" fmla="*/ 58 h 61"/>
                      <a:gd name="T12" fmla="*/ 1 w 37"/>
                      <a:gd name="T13" fmla="*/ 34 h 61"/>
                      <a:gd name="T14" fmla="*/ 3 w 37"/>
                      <a:gd name="T15" fmla="*/ 2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095" name="Freeform 23"/>
                  <p:cNvSpPr>
                    <a:spLocks/>
                  </p:cNvSpPr>
                  <p:nvPr/>
                </p:nvSpPr>
                <p:spPr bwMode="ltGray">
                  <a:xfrm>
                    <a:off x="1948" y="600"/>
                    <a:ext cx="20" cy="10"/>
                  </a:xfrm>
                  <a:custGeom>
                    <a:avLst/>
                    <a:gdLst>
                      <a:gd name="T0" fmla="*/ 7 w 49"/>
                      <a:gd name="T1" fmla="*/ 0 h 29"/>
                      <a:gd name="T2" fmla="*/ 29 w 49"/>
                      <a:gd name="T3" fmla="*/ 0 h 29"/>
                      <a:gd name="T4" fmla="*/ 49 w 49"/>
                      <a:gd name="T5" fmla="*/ 16 h 29"/>
                      <a:gd name="T6" fmla="*/ 35 w 49"/>
                      <a:gd name="T7" fmla="*/ 14 h 29"/>
                      <a:gd name="T8" fmla="*/ 3 w 49"/>
                      <a:gd name="T9" fmla="*/ 16 h 29"/>
                      <a:gd name="T10" fmla="*/ 7 w 49"/>
                      <a:gd name="T11" fmla="*/ 0 h 29"/>
                    </a:gdLst>
                    <a:ahLst/>
                    <a:cxnLst>
                      <a:cxn ang="0">
                        <a:pos x="T0" y="T1"/>
                      </a:cxn>
                      <a:cxn ang="0">
                        <a:pos x="T2" y="T3"/>
                      </a:cxn>
                      <a:cxn ang="0">
                        <a:pos x="T4" y="T5"/>
                      </a:cxn>
                      <a:cxn ang="0">
                        <a:pos x="T6" y="T7"/>
                      </a:cxn>
                      <a:cxn ang="0">
                        <a:pos x="T8" y="T9"/>
                      </a:cxn>
                      <a:cxn ang="0">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096" name="Freeform 24"/>
                  <p:cNvSpPr>
                    <a:spLocks/>
                  </p:cNvSpPr>
                  <p:nvPr/>
                </p:nvSpPr>
                <p:spPr bwMode="ltGray">
                  <a:xfrm>
                    <a:off x="1969" y="585"/>
                    <a:ext cx="26" cy="17"/>
                  </a:xfrm>
                  <a:custGeom>
                    <a:avLst/>
                    <a:gdLst>
                      <a:gd name="T0" fmla="*/ 21 w 61"/>
                      <a:gd name="T1" fmla="*/ 38 h 48"/>
                      <a:gd name="T2" fmla="*/ 15 w 61"/>
                      <a:gd name="T3" fmla="*/ 26 h 48"/>
                      <a:gd name="T4" fmla="*/ 3 w 61"/>
                      <a:gd name="T5" fmla="*/ 22 h 48"/>
                      <a:gd name="T6" fmla="*/ 13 w 61"/>
                      <a:gd name="T7" fmla="*/ 8 h 48"/>
                      <a:gd name="T8" fmla="*/ 25 w 61"/>
                      <a:gd name="T9" fmla="*/ 0 h 48"/>
                      <a:gd name="T10" fmla="*/ 49 w 61"/>
                      <a:gd name="T11" fmla="*/ 10 h 48"/>
                      <a:gd name="T12" fmla="*/ 53 w 61"/>
                      <a:gd name="T13" fmla="*/ 20 h 48"/>
                      <a:gd name="T14" fmla="*/ 61 w 61"/>
                      <a:gd name="T15" fmla="*/ 32 h 48"/>
                      <a:gd name="T16" fmla="*/ 41 w 61"/>
                      <a:gd name="T17" fmla="*/ 38 h 48"/>
                      <a:gd name="T18" fmla="*/ 23 w 61"/>
                      <a:gd name="T19" fmla="*/ 44 h 48"/>
                      <a:gd name="T20" fmla="*/ 21 w 61"/>
                      <a:gd name="T21"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097" name="Freeform 25"/>
                  <p:cNvSpPr>
                    <a:spLocks/>
                  </p:cNvSpPr>
                  <p:nvPr/>
                </p:nvSpPr>
                <p:spPr bwMode="ltGray">
                  <a:xfrm>
                    <a:off x="1976" y="593"/>
                    <a:ext cx="122" cy="61"/>
                  </a:xfrm>
                  <a:custGeom>
                    <a:avLst/>
                    <a:gdLst>
                      <a:gd name="T0" fmla="*/ 46 w 286"/>
                      <a:gd name="T1" fmla="*/ 28 h 182"/>
                      <a:gd name="T2" fmla="*/ 36 w 286"/>
                      <a:gd name="T3" fmla="*/ 14 h 182"/>
                      <a:gd name="T4" fmla="*/ 26 w 286"/>
                      <a:gd name="T5" fmla="*/ 30 h 182"/>
                      <a:gd name="T6" fmla="*/ 0 w 286"/>
                      <a:gd name="T7" fmla="*/ 24 h 182"/>
                      <a:gd name="T8" fmla="*/ 10 w 286"/>
                      <a:gd name="T9" fmla="*/ 42 h 182"/>
                      <a:gd name="T10" fmla="*/ 16 w 286"/>
                      <a:gd name="T11" fmla="*/ 62 h 182"/>
                      <a:gd name="T12" fmla="*/ 24 w 286"/>
                      <a:gd name="T13" fmla="*/ 48 h 182"/>
                      <a:gd name="T14" fmla="*/ 30 w 286"/>
                      <a:gd name="T15" fmla="*/ 44 h 182"/>
                      <a:gd name="T16" fmla="*/ 48 w 286"/>
                      <a:gd name="T17" fmla="*/ 56 h 182"/>
                      <a:gd name="T18" fmla="*/ 70 w 286"/>
                      <a:gd name="T19" fmla="*/ 62 h 182"/>
                      <a:gd name="T20" fmla="*/ 88 w 286"/>
                      <a:gd name="T21" fmla="*/ 72 h 182"/>
                      <a:gd name="T22" fmla="*/ 106 w 286"/>
                      <a:gd name="T23" fmla="*/ 102 h 182"/>
                      <a:gd name="T24" fmla="*/ 104 w 286"/>
                      <a:gd name="T25" fmla="*/ 122 h 182"/>
                      <a:gd name="T26" fmla="*/ 98 w 286"/>
                      <a:gd name="T27" fmla="*/ 134 h 182"/>
                      <a:gd name="T28" fmla="*/ 122 w 286"/>
                      <a:gd name="T29" fmla="*/ 128 h 182"/>
                      <a:gd name="T30" fmla="*/ 140 w 286"/>
                      <a:gd name="T31" fmla="*/ 140 h 182"/>
                      <a:gd name="T32" fmla="*/ 168 w 286"/>
                      <a:gd name="T33" fmla="*/ 148 h 182"/>
                      <a:gd name="T34" fmla="*/ 174 w 286"/>
                      <a:gd name="T35" fmla="*/ 146 h 182"/>
                      <a:gd name="T36" fmla="*/ 168 w 286"/>
                      <a:gd name="T37" fmla="*/ 134 h 182"/>
                      <a:gd name="T38" fmla="*/ 178 w 286"/>
                      <a:gd name="T39" fmla="*/ 136 h 182"/>
                      <a:gd name="T40" fmla="*/ 186 w 286"/>
                      <a:gd name="T41" fmla="*/ 118 h 182"/>
                      <a:gd name="T42" fmla="*/ 202 w 286"/>
                      <a:gd name="T43" fmla="*/ 122 h 182"/>
                      <a:gd name="T44" fmla="*/ 214 w 286"/>
                      <a:gd name="T45" fmla="*/ 130 h 182"/>
                      <a:gd name="T46" fmla="*/ 244 w 286"/>
                      <a:gd name="T47" fmla="*/ 168 h 182"/>
                      <a:gd name="T48" fmla="*/ 262 w 286"/>
                      <a:gd name="T49" fmla="*/ 178 h 182"/>
                      <a:gd name="T50" fmla="*/ 284 w 286"/>
                      <a:gd name="T51" fmla="*/ 170 h 182"/>
                      <a:gd name="T52" fmla="*/ 268 w 286"/>
                      <a:gd name="T53" fmla="*/ 160 h 182"/>
                      <a:gd name="T54" fmla="*/ 256 w 286"/>
                      <a:gd name="T55" fmla="*/ 138 h 182"/>
                      <a:gd name="T56" fmla="*/ 250 w 286"/>
                      <a:gd name="T57" fmla="*/ 132 h 182"/>
                      <a:gd name="T58" fmla="*/ 248 w 286"/>
                      <a:gd name="T59" fmla="*/ 122 h 182"/>
                      <a:gd name="T60" fmla="*/ 236 w 286"/>
                      <a:gd name="T61" fmla="*/ 116 h 182"/>
                      <a:gd name="T62" fmla="*/ 240 w 286"/>
                      <a:gd name="T63" fmla="*/ 96 h 182"/>
                      <a:gd name="T64" fmla="*/ 220 w 286"/>
                      <a:gd name="T65" fmla="*/ 86 h 182"/>
                      <a:gd name="T66" fmla="*/ 210 w 286"/>
                      <a:gd name="T67" fmla="*/ 70 h 182"/>
                      <a:gd name="T68" fmla="*/ 190 w 286"/>
                      <a:gd name="T69" fmla="*/ 54 h 182"/>
                      <a:gd name="T70" fmla="*/ 168 w 286"/>
                      <a:gd name="T71" fmla="*/ 38 h 182"/>
                      <a:gd name="T72" fmla="*/ 156 w 286"/>
                      <a:gd name="T73" fmla="*/ 34 h 182"/>
                      <a:gd name="T74" fmla="*/ 120 w 286"/>
                      <a:gd name="T75" fmla="*/ 16 h 182"/>
                      <a:gd name="T76" fmla="*/ 102 w 286"/>
                      <a:gd name="T77" fmla="*/ 4 h 182"/>
                      <a:gd name="T78" fmla="*/ 96 w 286"/>
                      <a:gd name="T79" fmla="*/ 0 h 182"/>
                      <a:gd name="T80" fmla="*/ 70 w 286"/>
                      <a:gd name="T81" fmla="*/ 10 h 182"/>
                      <a:gd name="T82" fmla="*/ 56 w 286"/>
                      <a:gd name="T83" fmla="*/ 32 h 182"/>
                      <a:gd name="T84" fmla="*/ 46 w 286"/>
                      <a:gd name="T85" fmla="*/ 2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098" name="Freeform 26"/>
                  <p:cNvSpPr>
                    <a:spLocks/>
                  </p:cNvSpPr>
                  <p:nvPr/>
                </p:nvSpPr>
                <p:spPr bwMode="ltGray">
                  <a:xfrm>
                    <a:off x="2082" y="599"/>
                    <a:ext cx="33" cy="26"/>
                  </a:xfrm>
                  <a:custGeom>
                    <a:avLst/>
                    <a:gdLst>
                      <a:gd name="T0" fmla="*/ 1 w 78"/>
                      <a:gd name="T1" fmla="*/ 58 h 78"/>
                      <a:gd name="T2" fmla="*/ 27 w 78"/>
                      <a:gd name="T3" fmla="*/ 60 h 78"/>
                      <a:gd name="T4" fmla="*/ 45 w 78"/>
                      <a:gd name="T5" fmla="*/ 48 h 78"/>
                      <a:gd name="T6" fmla="*/ 57 w 78"/>
                      <a:gd name="T7" fmla="*/ 30 h 78"/>
                      <a:gd name="T8" fmla="*/ 43 w 78"/>
                      <a:gd name="T9" fmla="*/ 14 h 78"/>
                      <a:gd name="T10" fmla="*/ 43 w 78"/>
                      <a:gd name="T11" fmla="*/ 4 h 78"/>
                      <a:gd name="T12" fmla="*/ 71 w 78"/>
                      <a:gd name="T13" fmla="*/ 26 h 78"/>
                      <a:gd name="T14" fmla="*/ 67 w 78"/>
                      <a:gd name="T15" fmla="*/ 54 h 78"/>
                      <a:gd name="T16" fmla="*/ 33 w 78"/>
                      <a:gd name="T17" fmla="*/ 78 h 78"/>
                      <a:gd name="T18" fmla="*/ 9 w 78"/>
                      <a:gd name="T19" fmla="*/ 66 h 78"/>
                      <a:gd name="T20" fmla="*/ 3 w 78"/>
                      <a:gd name="T21" fmla="*/ 62 h 78"/>
                      <a:gd name="T22" fmla="*/ 1 w 78"/>
                      <a:gd name="T23"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099" name="Freeform 27"/>
                  <p:cNvSpPr>
                    <a:spLocks/>
                  </p:cNvSpPr>
                  <p:nvPr/>
                </p:nvSpPr>
                <p:spPr bwMode="ltGray">
                  <a:xfrm>
                    <a:off x="2152" y="544"/>
                    <a:ext cx="8" cy="6"/>
                  </a:xfrm>
                  <a:custGeom>
                    <a:avLst/>
                    <a:gdLst>
                      <a:gd name="T0" fmla="*/ 3 w 17"/>
                      <a:gd name="T1" fmla="*/ 4 h 18"/>
                      <a:gd name="T2" fmla="*/ 3 w 17"/>
                      <a:gd name="T3" fmla="*/ 14 h 18"/>
                      <a:gd name="T4" fmla="*/ 3 w 17"/>
                      <a:gd name="T5" fmla="*/ 4 h 18"/>
                    </a:gdLst>
                    <a:ahLst/>
                    <a:cxnLst>
                      <a:cxn ang="0">
                        <a:pos x="T0" y="T1"/>
                      </a:cxn>
                      <a:cxn ang="0">
                        <a:pos x="T2" y="T3"/>
                      </a:cxn>
                      <a:cxn ang="0">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00" name="Freeform 28"/>
                  <p:cNvSpPr>
                    <a:spLocks/>
                  </p:cNvSpPr>
                  <p:nvPr/>
                </p:nvSpPr>
                <p:spPr bwMode="ltGray">
                  <a:xfrm>
                    <a:off x="2194" y="584"/>
                    <a:ext cx="11" cy="8"/>
                  </a:xfrm>
                  <a:custGeom>
                    <a:avLst/>
                    <a:gdLst>
                      <a:gd name="T0" fmla="*/ 8 w 26"/>
                      <a:gd name="T1" fmla="*/ 14 h 22"/>
                      <a:gd name="T2" fmla="*/ 14 w 26"/>
                      <a:gd name="T3" fmla="*/ 0 h 22"/>
                      <a:gd name="T4" fmla="*/ 14 w 26"/>
                      <a:gd name="T5" fmla="*/ 22 h 22"/>
                      <a:gd name="T6" fmla="*/ 8 w 26"/>
                      <a:gd name="T7" fmla="*/ 14 h 22"/>
                    </a:gdLst>
                    <a:ahLst/>
                    <a:cxnLst>
                      <a:cxn ang="0">
                        <a:pos x="T0" y="T1"/>
                      </a:cxn>
                      <a:cxn ang="0">
                        <a:pos x="T2" y="T3"/>
                      </a:cxn>
                      <a:cxn ang="0">
                        <a:pos x="T4" y="T5"/>
                      </a:cxn>
                      <a:cxn ang="0">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01" name="Freeform 29"/>
                  <p:cNvSpPr>
                    <a:spLocks/>
                  </p:cNvSpPr>
                  <p:nvPr/>
                </p:nvSpPr>
                <p:spPr bwMode="ltGray">
                  <a:xfrm>
                    <a:off x="2059" y="494"/>
                    <a:ext cx="8" cy="5"/>
                  </a:xfrm>
                  <a:custGeom>
                    <a:avLst/>
                    <a:gdLst>
                      <a:gd name="T0" fmla="*/ 7 w 20"/>
                      <a:gd name="T1" fmla="*/ 12 h 15"/>
                      <a:gd name="T2" fmla="*/ 17 w 20"/>
                      <a:gd name="T3" fmla="*/ 2 h 15"/>
                      <a:gd name="T4" fmla="*/ 9 w 20"/>
                      <a:gd name="T5" fmla="*/ 12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02" name="Freeform 30"/>
                  <p:cNvSpPr>
                    <a:spLocks/>
                  </p:cNvSpPr>
                  <p:nvPr/>
                </p:nvSpPr>
                <p:spPr bwMode="ltGray">
                  <a:xfrm>
                    <a:off x="1988" y="536"/>
                    <a:ext cx="8" cy="5"/>
                  </a:xfrm>
                  <a:custGeom>
                    <a:avLst/>
                    <a:gdLst>
                      <a:gd name="T0" fmla="*/ 7 w 20"/>
                      <a:gd name="T1" fmla="*/ 12 h 15"/>
                      <a:gd name="T2" fmla="*/ 15 w 20"/>
                      <a:gd name="T3" fmla="*/ 2 h 15"/>
                      <a:gd name="T4" fmla="*/ 15 w 20"/>
                      <a:gd name="T5" fmla="*/ 14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03" name="Freeform 31"/>
                  <p:cNvSpPr>
                    <a:spLocks/>
                  </p:cNvSpPr>
                  <p:nvPr/>
                </p:nvSpPr>
                <p:spPr bwMode="ltGray">
                  <a:xfrm>
                    <a:off x="1910" y="523"/>
                    <a:ext cx="34" cy="27"/>
                  </a:xfrm>
                  <a:custGeom>
                    <a:avLst/>
                    <a:gdLst>
                      <a:gd name="T0" fmla="*/ 0 w 80"/>
                      <a:gd name="T1" fmla="*/ 50 h 80"/>
                      <a:gd name="T2" fmla="*/ 14 w 80"/>
                      <a:gd name="T3" fmla="*/ 24 h 80"/>
                      <a:gd name="T4" fmla="*/ 26 w 80"/>
                      <a:gd name="T5" fmla="*/ 20 h 80"/>
                      <a:gd name="T6" fmla="*/ 48 w 80"/>
                      <a:gd name="T7" fmla="*/ 18 h 80"/>
                      <a:gd name="T8" fmla="*/ 58 w 80"/>
                      <a:gd name="T9" fmla="*/ 0 h 80"/>
                      <a:gd name="T10" fmla="*/ 80 w 80"/>
                      <a:gd name="T11" fmla="*/ 40 h 80"/>
                      <a:gd name="T12" fmla="*/ 70 w 80"/>
                      <a:gd name="T13" fmla="*/ 56 h 80"/>
                      <a:gd name="T14" fmla="*/ 54 w 80"/>
                      <a:gd name="T15" fmla="*/ 62 h 80"/>
                      <a:gd name="T16" fmla="*/ 48 w 80"/>
                      <a:gd name="T17" fmla="*/ 80 h 80"/>
                      <a:gd name="T18" fmla="*/ 32 w 80"/>
                      <a:gd name="T19" fmla="*/ 68 h 80"/>
                      <a:gd name="T20" fmla="*/ 38 w 80"/>
                      <a:gd name="T21" fmla="*/ 52 h 80"/>
                      <a:gd name="T22" fmla="*/ 30 w 80"/>
                      <a:gd name="T23" fmla="*/ 28 h 80"/>
                      <a:gd name="T24" fmla="*/ 20 w 80"/>
                      <a:gd name="T25" fmla="*/ 48 h 80"/>
                      <a:gd name="T26" fmla="*/ 8 w 80"/>
                      <a:gd name="T27" fmla="*/ 56 h 80"/>
                      <a:gd name="T28" fmla="*/ 0 w 80"/>
                      <a:gd name="T29"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04" name="Freeform 32"/>
                  <p:cNvSpPr>
                    <a:spLocks/>
                  </p:cNvSpPr>
                  <p:nvPr/>
                </p:nvSpPr>
                <p:spPr bwMode="ltGray">
                  <a:xfrm>
                    <a:off x="1899" y="466"/>
                    <a:ext cx="40" cy="58"/>
                  </a:xfrm>
                  <a:custGeom>
                    <a:avLst/>
                    <a:gdLst>
                      <a:gd name="T0" fmla="*/ 14 w 94"/>
                      <a:gd name="T1" fmla="*/ 96 h 174"/>
                      <a:gd name="T2" fmla="*/ 26 w 94"/>
                      <a:gd name="T3" fmla="*/ 128 h 174"/>
                      <a:gd name="T4" fmla="*/ 32 w 94"/>
                      <a:gd name="T5" fmla="*/ 108 h 174"/>
                      <a:gd name="T6" fmla="*/ 52 w 94"/>
                      <a:gd name="T7" fmla="*/ 100 h 174"/>
                      <a:gd name="T8" fmla="*/ 46 w 94"/>
                      <a:gd name="T9" fmla="*/ 124 h 174"/>
                      <a:gd name="T10" fmla="*/ 66 w 94"/>
                      <a:gd name="T11" fmla="*/ 126 h 174"/>
                      <a:gd name="T12" fmla="*/ 76 w 94"/>
                      <a:gd name="T13" fmla="*/ 142 h 174"/>
                      <a:gd name="T14" fmla="*/ 58 w 94"/>
                      <a:gd name="T15" fmla="*/ 148 h 174"/>
                      <a:gd name="T16" fmla="*/ 74 w 94"/>
                      <a:gd name="T17" fmla="*/ 174 h 174"/>
                      <a:gd name="T18" fmla="*/ 84 w 94"/>
                      <a:gd name="T19" fmla="*/ 154 h 174"/>
                      <a:gd name="T20" fmla="*/ 82 w 94"/>
                      <a:gd name="T21" fmla="*/ 112 h 174"/>
                      <a:gd name="T22" fmla="*/ 60 w 94"/>
                      <a:gd name="T23" fmla="*/ 106 h 174"/>
                      <a:gd name="T24" fmla="*/ 50 w 94"/>
                      <a:gd name="T25" fmla="*/ 82 h 174"/>
                      <a:gd name="T26" fmla="*/ 34 w 94"/>
                      <a:gd name="T27" fmla="*/ 82 h 174"/>
                      <a:gd name="T28" fmla="*/ 30 w 94"/>
                      <a:gd name="T29" fmla="*/ 70 h 174"/>
                      <a:gd name="T30" fmla="*/ 42 w 94"/>
                      <a:gd name="T31" fmla="*/ 42 h 174"/>
                      <a:gd name="T32" fmla="*/ 30 w 94"/>
                      <a:gd name="T33" fmla="*/ 0 h 174"/>
                      <a:gd name="T34" fmla="*/ 18 w 94"/>
                      <a:gd name="T35" fmla="*/ 22 h 174"/>
                      <a:gd name="T36" fmla="*/ 4 w 94"/>
                      <a:gd name="T37" fmla="*/ 46 h 174"/>
                      <a:gd name="T38" fmla="*/ 14 w 94"/>
                      <a:gd name="T39" fmla="*/ 76 h 174"/>
                      <a:gd name="T40" fmla="*/ 14 w 94"/>
                      <a:gd name="T41"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05" name="Freeform 33"/>
                  <p:cNvSpPr>
                    <a:spLocks/>
                  </p:cNvSpPr>
                  <p:nvPr/>
                </p:nvSpPr>
                <p:spPr bwMode="ltGray">
                  <a:xfrm>
                    <a:off x="1909" y="508"/>
                    <a:ext cx="14" cy="17"/>
                  </a:xfrm>
                  <a:custGeom>
                    <a:avLst/>
                    <a:gdLst>
                      <a:gd name="T0" fmla="*/ 6 w 32"/>
                      <a:gd name="T1" fmla="*/ 24 h 50"/>
                      <a:gd name="T2" fmla="*/ 12 w 32"/>
                      <a:gd name="T3" fmla="*/ 0 h 50"/>
                      <a:gd name="T4" fmla="*/ 20 w 32"/>
                      <a:gd name="T5" fmla="*/ 16 h 50"/>
                      <a:gd name="T6" fmla="*/ 22 w 32"/>
                      <a:gd name="T7" fmla="*/ 24 h 50"/>
                      <a:gd name="T8" fmla="*/ 28 w 32"/>
                      <a:gd name="T9" fmla="*/ 26 h 50"/>
                      <a:gd name="T10" fmla="*/ 32 w 32"/>
                      <a:gd name="T11" fmla="*/ 38 h 50"/>
                      <a:gd name="T12" fmla="*/ 18 w 32"/>
                      <a:gd name="T13" fmla="*/ 50 h 50"/>
                      <a:gd name="T14" fmla="*/ 6 w 32"/>
                      <a:gd name="T15" fmla="*/ 2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06" name="Freeform 34"/>
                  <p:cNvSpPr>
                    <a:spLocks/>
                  </p:cNvSpPr>
                  <p:nvPr/>
                </p:nvSpPr>
                <p:spPr bwMode="ltGray">
                  <a:xfrm>
                    <a:off x="1881" y="512"/>
                    <a:ext cx="19" cy="17"/>
                  </a:xfrm>
                  <a:custGeom>
                    <a:avLst/>
                    <a:gdLst>
                      <a:gd name="T0" fmla="*/ 0 w 43"/>
                      <a:gd name="T1" fmla="*/ 44 h 50"/>
                      <a:gd name="T2" fmla="*/ 22 w 43"/>
                      <a:gd name="T3" fmla="*/ 20 h 50"/>
                      <a:gd name="T4" fmla="*/ 36 w 43"/>
                      <a:gd name="T5" fmla="*/ 0 h 50"/>
                      <a:gd name="T6" fmla="*/ 24 w 43"/>
                      <a:gd name="T7" fmla="*/ 28 h 50"/>
                      <a:gd name="T8" fmla="*/ 2 w 43"/>
                      <a:gd name="T9" fmla="*/ 50 h 50"/>
                      <a:gd name="T10" fmla="*/ 0 w 43"/>
                      <a:gd name="T11" fmla="*/ 44 h 50"/>
                    </a:gdLst>
                    <a:ahLst/>
                    <a:cxnLst>
                      <a:cxn ang="0">
                        <a:pos x="T0" y="T1"/>
                      </a:cxn>
                      <a:cxn ang="0">
                        <a:pos x="T2" y="T3"/>
                      </a:cxn>
                      <a:cxn ang="0">
                        <a:pos x="T4" y="T5"/>
                      </a:cxn>
                      <a:cxn ang="0">
                        <a:pos x="T6" y="T7"/>
                      </a:cxn>
                      <a:cxn ang="0">
                        <a:pos x="T8" y="T9"/>
                      </a:cxn>
                      <a:cxn ang="0">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07" name="Freeform 35"/>
                  <p:cNvSpPr>
                    <a:spLocks/>
                  </p:cNvSpPr>
                  <p:nvPr/>
                </p:nvSpPr>
                <p:spPr bwMode="ltGray">
                  <a:xfrm>
                    <a:off x="2930" y="489"/>
                    <a:ext cx="299" cy="179"/>
                  </a:xfrm>
                  <a:custGeom>
                    <a:avLst/>
                    <a:gdLst>
                      <a:gd name="T0" fmla="*/ 21 w 471"/>
                      <a:gd name="T1" fmla="*/ 280 h 281"/>
                      <a:gd name="T2" fmla="*/ 24 w 471"/>
                      <a:gd name="T3" fmla="*/ 250 h 281"/>
                      <a:gd name="T4" fmla="*/ 22 w 471"/>
                      <a:gd name="T5" fmla="*/ 245 h 281"/>
                      <a:gd name="T6" fmla="*/ 16 w 471"/>
                      <a:gd name="T7" fmla="*/ 218 h 281"/>
                      <a:gd name="T8" fmla="*/ 4 w 471"/>
                      <a:gd name="T9" fmla="*/ 215 h 281"/>
                      <a:gd name="T10" fmla="*/ 0 w 471"/>
                      <a:gd name="T11" fmla="*/ 191 h 281"/>
                      <a:gd name="T12" fmla="*/ 12 w 471"/>
                      <a:gd name="T13" fmla="*/ 180 h 281"/>
                      <a:gd name="T14" fmla="*/ 6 w 471"/>
                      <a:gd name="T15" fmla="*/ 165 h 281"/>
                      <a:gd name="T16" fmla="*/ 2 w 471"/>
                      <a:gd name="T17" fmla="*/ 160 h 281"/>
                      <a:gd name="T18" fmla="*/ 28 w 471"/>
                      <a:gd name="T19" fmla="*/ 120 h 281"/>
                      <a:gd name="T20" fmla="*/ 44 w 471"/>
                      <a:gd name="T21" fmla="*/ 96 h 281"/>
                      <a:gd name="T22" fmla="*/ 42 w 471"/>
                      <a:gd name="T23" fmla="*/ 70 h 281"/>
                      <a:gd name="T24" fmla="*/ 24 w 471"/>
                      <a:gd name="T25" fmla="*/ 43 h 281"/>
                      <a:gd name="T26" fmla="*/ 20 w 471"/>
                      <a:gd name="T27" fmla="*/ 32 h 281"/>
                      <a:gd name="T28" fmla="*/ 26 w 471"/>
                      <a:gd name="T29" fmla="*/ 36 h 281"/>
                      <a:gd name="T30" fmla="*/ 48 w 471"/>
                      <a:gd name="T31" fmla="*/ 35 h 281"/>
                      <a:gd name="T32" fmla="*/ 64 w 471"/>
                      <a:gd name="T33" fmla="*/ 11 h 281"/>
                      <a:gd name="T34" fmla="*/ 82 w 471"/>
                      <a:gd name="T35" fmla="*/ 0 h 281"/>
                      <a:gd name="T36" fmla="*/ 88 w 471"/>
                      <a:gd name="T37" fmla="*/ 2 h 281"/>
                      <a:gd name="T38" fmla="*/ 92 w 471"/>
                      <a:gd name="T39" fmla="*/ 9 h 281"/>
                      <a:gd name="T40" fmla="*/ 98 w 471"/>
                      <a:gd name="T41" fmla="*/ 5 h 281"/>
                      <a:gd name="T42" fmla="*/ 110 w 471"/>
                      <a:gd name="T43" fmla="*/ 8 h 281"/>
                      <a:gd name="T44" fmla="*/ 116 w 471"/>
                      <a:gd name="T45" fmla="*/ 9 h 281"/>
                      <a:gd name="T46" fmla="*/ 141 w 471"/>
                      <a:gd name="T47" fmla="*/ 14 h 281"/>
                      <a:gd name="T48" fmla="*/ 155 w 471"/>
                      <a:gd name="T49" fmla="*/ 24 h 281"/>
                      <a:gd name="T50" fmla="*/ 167 w 471"/>
                      <a:gd name="T51" fmla="*/ 17 h 281"/>
                      <a:gd name="T52" fmla="*/ 173 w 471"/>
                      <a:gd name="T53" fmla="*/ 14 h 281"/>
                      <a:gd name="T54" fmla="*/ 195 w 471"/>
                      <a:gd name="T55" fmla="*/ 14 h 281"/>
                      <a:gd name="T56" fmla="*/ 211 w 471"/>
                      <a:gd name="T57" fmla="*/ 32 h 281"/>
                      <a:gd name="T58" fmla="*/ 231 w 471"/>
                      <a:gd name="T59" fmla="*/ 59 h 281"/>
                      <a:gd name="T60" fmla="*/ 245 w 471"/>
                      <a:gd name="T61" fmla="*/ 70 h 281"/>
                      <a:gd name="T62" fmla="*/ 257 w 471"/>
                      <a:gd name="T63" fmla="*/ 68 h 281"/>
                      <a:gd name="T64" fmla="*/ 270 w 471"/>
                      <a:gd name="T65" fmla="*/ 65 h 281"/>
                      <a:gd name="T66" fmla="*/ 290 w 471"/>
                      <a:gd name="T67" fmla="*/ 71 h 281"/>
                      <a:gd name="T68" fmla="*/ 300 w 471"/>
                      <a:gd name="T69" fmla="*/ 81 h 281"/>
                      <a:gd name="T70" fmla="*/ 308 w 471"/>
                      <a:gd name="T71" fmla="*/ 90 h 281"/>
                      <a:gd name="T72" fmla="*/ 318 w 471"/>
                      <a:gd name="T73" fmla="*/ 111 h 281"/>
                      <a:gd name="T74" fmla="*/ 322 w 471"/>
                      <a:gd name="T75" fmla="*/ 120 h 281"/>
                      <a:gd name="T76" fmla="*/ 324 w 471"/>
                      <a:gd name="T77" fmla="*/ 125 h 281"/>
                      <a:gd name="T78" fmla="*/ 310 w 471"/>
                      <a:gd name="T79" fmla="*/ 142 h 281"/>
                      <a:gd name="T80" fmla="*/ 322 w 471"/>
                      <a:gd name="T81" fmla="*/ 141 h 281"/>
                      <a:gd name="T82" fmla="*/ 342 w 471"/>
                      <a:gd name="T83" fmla="*/ 155 h 281"/>
                      <a:gd name="T84" fmla="*/ 364 w 471"/>
                      <a:gd name="T85" fmla="*/ 157 h 281"/>
                      <a:gd name="T86" fmla="*/ 380 w 471"/>
                      <a:gd name="T87" fmla="*/ 168 h 281"/>
                      <a:gd name="T88" fmla="*/ 382 w 471"/>
                      <a:gd name="T89" fmla="*/ 172 h 281"/>
                      <a:gd name="T90" fmla="*/ 382 w 471"/>
                      <a:gd name="T91" fmla="*/ 176 h 281"/>
                      <a:gd name="T92" fmla="*/ 394 w 471"/>
                      <a:gd name="T93" fmla="*/ 172 h 281"/>
                      <a:gd name="T94" fmla="*/ 400 w 471"/>
                      <a:gd name="T95" fmla="*/ 171 h 281"/>
                      <a:gd name="T96" fmla="*/ 439 w 471"/>
                      <a:gd name="T97" fmla="*/ 185 h 281"/>
                      <a:gd name="T98" fmla="*/ 447 w 471"/>
                      <a:gd name="T99" fmla="*/ 199 h 281"/>
                      <a:gd name="T100" fmla="*/ 465 w 471"/>
                      <a:gd name="T101" fmla="*/ 201 h 281"/>
                      <a:gd name="T102" fmla="*/ 471 w 471"/>
                      <a:gd name="T103" fmla="*/ 215 h 281"/>
                      <a:gd name="T104" fmla="*/ 451 w 471"/>
                      <a:gd name="T105" fmla="*/ 258 h 281"/>
                      <a:gd name="T106" fmla="*/ 435 w 471"/>
                      <a:gd name="T10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08" name="Freeform 36"/>
                  <p:cNvSpPr>
                    <a:spLocks/>
                  </p:cNvSpPr>
                  <p:nvPr/>
                </p:nvSpPr>
                <p:spPr bwMode="ltGray">
                  <a:xfrm>
                    <a:off x="2534" y="242"/>
                    <a:ext cx="420" cy="283"/>
                  </a:xfrm>
                  <a:custGeom>
                    <a:avLst/>
                    <a:gdLst>
                      <a:gd name="T0" fmla="*/ 406 w 984"/>
                      <a:gd name="T1" fmla="*/ 6 h 844"/>
                      <a:gd name="T2" fmla="*/ 502 w 984"/>
                      <a:gd name="T3" fmla="*/ 34 h 844"/>
                      <a:gd name="T4" fmla="*/ 550 w 984"/>
                      <a:gd name="T5" fmla="*/ 38 h 844"/>
                      <a:gd name="T6" fmla="*/ 578 w 984"/>
                      <a:gd name="T7" fmla="*/ 130 h 844"/>
                      <a:gd name="T8" fmla="*/ 586 w 984"/>
                      <a:gd name="T9" fmla="*/ 90 h 844"/>
                      <a:gd name="T10" fmla="*/ 606 w 984"/>
                      <a:gd name="T11" fmla="*/ 70 h 844"/>
                      <a:gd name="T12" fmla="*/ 642 w 984"/>
                      <a:gd name="T13" fmla="*/ 126 h 844"/>
                      <a:gd name="T14" fmla="*/ 682 w 984"/>
                      <a:gd name="T15" fmla="*/ 98 h 844"/>
                      <a:gd name="T16" fmla="*/ 706 w 984"/>
                      <a:gd name="T17" fmla="*/ 86 h 844"/>
                      <a:gd name="T18" fmla="*/ 762 w 984"/>
                      <a:gd name="T19" fmla="*/ 2 h 844"/>
                      <a:gd name="T20" fmla="*/ 798 w 984"/>
                      <a:gd name="T21" fmla="*/ 70 h 844"/>
                      <a:gd name="T22" fmla="*/ 798 w 984"/>
                      <a:gd name="T23" fmla="*/ 130 h 844"/>
                      <a:gd name="T24" fmla="*/ 790 w 984"/>
                      <a:gd name="T25" fmla="*/ 158 h 844"/>
                      <a:gd name="T26" fmla="*/ 766 w 984"/>
                      <a:gd name="T27" fmla="*/ 162 h 844"/>
                      <a:gd name="T28" fmla="*/ 762 w 984"/>
                      <a:gd name="T29" fmla="*/ 186 h 844"/>
                      <a:gd name="T30" fmla="*/ 802 w 984"/>
                      <a:gd name="T31" fmla="*/ 226 h 844"/>
                      <a:gd name="T32" fmla="*/ 786 w 984"/>
                      <a:gd name="T33" fmla="*/ 322 h 844"/>
                      <a:gd name="T34" fmla="*/ 830 w 984"/>
                      <a:gd name="T35" fmla="*/ 414 h 844"/>
                      <a:gd name="T36" fmla="*/ 854 w 984"/>
                      <a:gd name="T37" fmla="*/ 450 h 844"/>
                      <a:gd name="T38" fmla="*/ 830 w 984"/>
                      <a:gd name="T39" fmla="*/ 450 h 844"/>
                      <a:gd name="T40" fmla="*/ 746 w 984"/>
                      <a:gd name="T41" fmla="*/ 378 h 844"/>
                      <a:gd name="T42" fmla="*/ 678 w 984"/>
                      <a:gd name="T43" fmla="*/ 402 h 844"/>
                      <a:gd name="T44" fmla="*/ 590 w 984"/>
                      <a:gd name="T45" fmla="*/ 442 h 844"/>
                      <a:gd name="T46" fmla="*/ 642 w 984"/>
                      <a:gd name="T47" fmla="*/ 578 h 844"/>
                      <a:gd name="T48" fmla="*/ 710 w 984"/>
                      <a:gd name="T49" fmla="*/ 610 h 844"/>
                      <a:gd name="T50" fmla="*/ 738 w 984"/>
                      <a:gd name="T51" fmla="*/ 550 h 844"/>
                      <a:gd name="T52" fmla="*/ 774 w 984"/>
                      <a:gd name="T53" fmla="*/ 570 h 844"/>
                      <a:gd name="T54" fmla="*/ 766 w 984"/>
                      <a:gd name="T55" fmla="*/ 630 h 844"/>
                      <a:gd name="T56" fmla="*/ 802 w 984"/>
                      <a:gd name="T57" fmla="*/ 670 h 844"/>
                      <a:gd name="T58" fmla="*/ 838 w 984"/>
                      <a:gd name="T59" fmla="*/ 658 h 844"/>
                      <a:gd name="T60" fmla="*/ 922 w 984"/>
                      <a:gd name="T61" fmla="*/ 806 h 844"/>
                      <a:gd name="T62" fmla="*/ 942 w 984"/>
                      <a:gd name="T63" fmla="*/ 826 h 844"/>
                      <a:gd name="T64" fmla="*/ 874 w 984"/>
                      <a:gd name="T65" fmla="*/ 810 h 844"/>
                      <a:gd name="T66" fmla="*/ 830 w 984"/>
                      <a:gd name="T67" fmla="*/ 758 h 844"/>
                      <a:gd name="T68" fmla="*/ 778 w 984"/>
                      <a:gd name="T69" fmla="*/ 710 h 844"/>
                      <a:gd name="T70" fmla="*/ 702 w 984"/>
                      <a:gd name="T71" fmla="*/ 662 h 844"/>
                      <a:gd name="T72" fmla="*/ 614 w 984"/>
                      <a:gd name="T73" fmla="*/ 646 h 844"/>
                      <a:gd name="T74" fmla="*/ 506 w 984"/>
                      <a:gd name="T75" fmla="*/ 594 h 844"/>
                      <a:gd name="T76" fmla="*/ 462 w 984"/>
                      <a:gd name="T77" fmla="*/ 506 h 844"/>
                      <a:gd name="T78" fmla="*/ 430 w 984"/>
                      <a:gd name="T79" fmla="*/ 462 h 844"/>
                      <a:gd name="T80" fmla="*/ 382 w 984"/>
                      <a:gd name="T81" fmla="*/ 430 h 844"/>
                      <a:gd name="T82" fmla="*/ 342 w 984"/>
                      <a:gd name="T83" fmla="*/ 370 h 844"/>
                      <a:gd name="T84" fmla="*/ 354 w 984"/>
                      <a:gd name="T85" fmla="*/ 414 h 844"/>
                      <a:gd name="T86" fmla="*/ 418 w 984"/>
                      <a:gd name="T87" fmla="*/ 494 h 844"/>
                      <a:gd name="T88" fmla="*/ 422 w 984"/>
                      <a:gd name="T89" fmla="*/ 526 h 844"/>
                      <a:gd name="T90" fmla="*/ 394 w 984"/>
                      <a:gd name="T91" fmla="*/ 498 h 844"/>
                      <a:gd name="T92" fmla="*/ 354 w 984"/>
                      <a:gd name="T93" fmla="*/ 466 h 844"/>
                      <a:gd name="T94" fmla="*/ 314 w 984"/>
                      <a:gd name="T95" fmla="*/ 402 h 844"/>
                      <a:gd name="T96" fmla="*/ 266 w 984"/>
                      <a:gd name="T97" fmla="*/ 346 h 844"/>
                      <a:gd name="T98" fmla="*/ 210 w 984"/>
                      <a:gd name="T99" fmla="*/ 314 h 844"/>
                      <a:gd name="T100" fmla="*/ 154 w 984"/>
                      <a:gd name="T101" fmla="*/ 238 h 844"/>
                      <a:gd name="T102" fmla="*/ 66 w 984"/>
                      <a:gd name="T103" fmla="*/ 66 h 844"/>
                      <a:gd name="T104" fmla="*/ 34 w 984"/>
                      <a:gd name="T105" fmla="*/ 38 h 844"/>
                      <a:gd name="T106" fmla="*/ 46 w 984"/>
                      <a:gd name="T107" fmla="*/ 22 h 844"/>
                      <a:gd name="T108" fmla="*/ 102 w 984"/>
                      <a:gd name="T109" fmla="*/ 7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09" name="Freeform 37"/>
                  <p:cNvSpPr>
                    <a:spLocks/>
                  </p:cNvSpPr>
                  <p:nvPr/>
                </p:nvSpPr>
                <p:spPr bwMode="ltGray">
                  <a:xfrm>
                    <a:off x="2405" y="445"/>
                    <a:ext cx="15" cy="16"/>
                  </a:xfrm>
                  <a:custGeom>
                    <a:avLst/>
                    <a:gdLst>
                      <a:gd name="T0" fmla="*/ 6 w 36"/>
                      <a:gd name="T1" fmla="*/ 28 h 48"/>
                      <a:gd name="T2" fmla="*/ 10 w 36"/>
                      <a:gd name="T3" fmla="*/ 48 h 48"/>
                      <a:gd name="T4" fmla="*/ 6 w 36"/>
                      <a:gd name="T5" fmla="*/ 28 h 48"/>
                    </a:gdLst>
                    <a:ahLst/>
                    <a:cxnLst>
                      <a:cxn ang="0">
                        <a:pos x="T0" y="T1"/>
                      </a:cxn>
                      <a:cxn ang="0">
                        <a:pos x="T2" y="T3"/>
                      </a:cxn>
                      <a:cxn ang="0">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10" name="Freeform 38"/>
                  <p:cNvSpPr>
                    <a:spLocks/>
                  </p:cNvSpPr>
                  <p:nvPr/>
                </p:nvSpPr>
                <p:spPr bwMode="ltGray">
                  <a:xfrm>
                    <a:off x="2393" y="439"/>
                    <a:ext cx="16" cy="12"/>
                  </a:xfrm>
                  <a:custGeom>
                    <a:avLst/>
                    <a:gdLst>
                      <a:gd name="T0" fmla="*/ 0 w 36"/>
                      <a:gd name="T1" fmla="*/ 5 h 37"/>
                      <a:gd name="T2" fmla="*/ 12 w 36"/>
                      <a:gd name="T3" fmla="*/ 1 h 37"/>
                      <a:gd name="T4" fmla="*/ 36 w 36"/>
                      <a:gd name="T5" fmla="*/ 17 h 37"/>
                      <a:gd name="T6" fmla="*/ 8 w 36"/>
                      <a:gd name="T7" fmla="*/ 17 h 37"/>
                      <a:gd name="T8" fmla="*/ 0 w 36"/>
                      <a:gd name="T9" fmla="*/ 5 h 37"/>
                    </a:gdLst>
                    <a:ahLst/>
                    <a:cxnLst>
                      <a:cxn ang="0">
                        <a:pos x="T0" y="T1"/>
                      </a:cxn>
                      <a:cxn ang="0">
                        <a:pos x="T2" y="T3"/>
                      </a:cxn>
                      <a:cxn ang="0">
                        <a:pos x="T4" y="T5"/>
                      </a:cxn>
                      <a:cxn ang="0">
                        <a:pos x="T6" y="T7"/>
                      </a:cxn>
                      <a:cxn ang="0">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11" name="Freeform 39"/>
                  <p:cNvSpPr>
                    <a:spLocks/>
                  </p:cNvSpPr>
                  <p:nvPr/>
                </p:nvSpPr>
                <p:spPr bwMode="ltGray">
                  <a:xfrm>
                    <a:off x="2878" y="406"/>
                    <a:ext cx="73" cy="33"/>
                  </a:xfrm>
                  <a:custGeom>
                    <a:avLst/>
                    <a:gdLst>
                      <a:gd name="T0" fmla="*/ 0 w 170"/>
                      <a:gd name="T1" fmla="*/ 49 h 96"/>
                      <a:gd name="T2" fmla="*/ 28 w 170"/>
                      <a:gd name="T3" fmla="*/ 25 h 96"/>
                      <a:gd name="T4" fmla="*/ 56 w 170"/>
                      <a:gd name="T5" fmla="*/ 21 h 96"/>
                      <a:gd name="T6" fmla="*/ 80 w 170"/>
                      <a:gd name="T7" fmla="*/ 9 h 96"/>
                      <a:gd name="T8" fmla="*/ 64 w 170"/>
                      <a:gd name="T9" fmla="*/ 25 h 96"/>
                      <a:gd name="T10" fmla="*/ 124 w 170"/>
                      <a:gd name="T11" fmla="*/ 49 h 96"/>
                      <a:gd name="T12" fmla="*/ 160 w 170"/>
                      <a:gd name="T13" fmla="*/ 65 h 96"/>
                      <a:gd name="T14" fmla="*/ 116 w 170"/>
                      <a:gd name="T15" fmla="*/ 77 h 96"/>
                      <a:gd name="T16" fmla="*/ 88 w 170"/>
                      <a:gd name="T17" fmla="*/ 57 h 96"/>
                      <a:gd name="T18" fmla="*/ 76 w 170"/>
                      <a:gd name="T19" fmla="*/ 53 h 96"/>
                      <a:gd name="T20" fmla="*/ 24 w 170"/>
                      <a:gd name="T21" fmla="*/ 41 h 96"/>
                      <a:gd name="T22" fmla="*/ 0 w 170"/>
                      <a:gd name="T23"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12" name="Freeform 40"/>
                  <p:cNvSpPr>
                    <a:spLocks/>
                  </p:cNvSpPr>
                  <p:nvPr/>
                </p:nvSpPr>
                <p:spPr bwMode="ltGray">
                  <a:xfrm>
                    <a:off x="2955" y="433"/>
                    <a:ext cx="59" cy="15"/>
                  </a:xfrm>
                  <a:custGeom>
                    <a:avLst/>
                    <a:gdLst>
                      <a:gd name="T0" fmla="*/ 0 w 138"/>
                      <a:gd name="T1" fmla="*/ 0 h 44"/>
                      <a:gd name="T2" fmla="*/ 52 w 138"/>
                      <a:gd name="T3" fmla="*/ 4 h 44"/>
                      <a:gd name="T4" fmla="*/ 88 w 138"/>
                      <a:gd name="T5" fmla="*/ 24 h 44"/>
                      <a:gd name="T6" fmla="*/ 112 w 138"/>
                      <a:gd name="T7" fmla="*/ 20 h 44"/>
                      <a:gd name="T8" fmla="*/ 108 w 138"/>
                      <a:gd name="T9" fmla="*/ 44 h 44"/>
                      <a:gd name="T10" fmla="*/ 64 w 138"/>
                      <a:gd name="T11" fmla="*/ 40 h 44"/>
                      <a:gd name="T12" fmla="*/ 0 w 138"/>
                      <a:gd name="T13" fmla="*/ 36 h 44"/>
                      <a:gd name="T14" fmla="*/ 28 w 138"/>
                      <a:gd name="T15" fmla="*/ 20 h 44"/>
                      <a:gd name="T16" fmla="*/ 0 w 138"/>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13" name="Freeform 41"/>
                  <p:cNvSpPr>
                    <a:spLocks/>
                  </p:cNvSpPr>
                  <p:nvPr/>
                </p:nvSpPr>
                <p:spPr bwMode="ltGray">
                  <a:xfrm>
                    <a:off x="2924" y="441"/>
                    <a:ext cx="24" cy="14"/>
                  </a:xfrm>
                  <a:custGeom>
                    <a:avLst/>
                    <a:gdLst>
                      <a:gd name="T0" fmla="*/ 17 w 57"/>
                      <a:gd name="T1" fmla="*/ 25 h 42"/>
                      <a:gd name="T2" fmla="*/ 37 w 57"/>
                      <a:gd name="T3" fmla="*/ 13 h 42"/>
                      <a:gd name="T4" fmla="*/ 17 w 57"/>
                      <a:gd name="T5" fmla="*/ 25 h 42"/>
                    </a:gdLst>
                    <a:ahLst/>
                    <a:cxnLst>
                      <a:cxn ang="0">
                        <a:pos x="T0" y="T1"/>
                      </a:cxn>
                      <a:cxn ang="0">
                        <a:pos x="T2" y="T3"/>
                      </a:cxn>
                      <a:cxn ang="0">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14" name="Freeform 42"/>
                  <p:cNvSpPr>
                    <a:spLocks/>
                  </p:cNvSpPr>
                  <p:nvPr/>
                </p:nvSpPr>
                <p:spPr bwMode="ltGray">
                  <a:xfrm>
                    <a:off x="2908" y="398"/>
                    <a:ext cx="16" cy="18"/>
                  </a:xfrm>
                  <a:custGeom>
                    <a:avLst/>
                    <a:gdLst>
                      <a:gd name="T0" fmla="*/ 19 w 39"/>
                      <a:gd name="T1" fmla="*/ 32 h 52"/>
                      <a:gd name="T2" fmla="*/ 19 w 39"/>
                      <a:gd name="T3" fmla="*/ 0 h 52"/>
                      <a:gd name="T4" fmla="*/ 19 w 39"/>
                      <a:gd name="T5" fmla="*/ 32 h 52"/>
                    </a:gdLst>
                    <a:ahLst/>
                    <a:cxnLst>
                      <a:cxn ang="0">
                        <a:pos x="T0" y="T1"/>
                      </a:cxn>
                      <a:cxn ang="0">
                        <a:pos x="T2" y="T3"/>
                      </a:cxn>
                      <a:cxn ang="0">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15" name="Freeform 43"/>
                  <p:cNvSpPr>
                    <a:spLocks/>
                  </p:cNvSpPr>
                  <p:nvPr/>
                </p:nvSpPr>
                <p:spPr bwMode="ltGray">
                  <a:xfrm>
                    <a:off x="3035" y="452"/>
                    <a:ext cx="19" cy="27"/>
                  </a:xfrm>
                  <a:custGeom>
                    <a:avLst/>
                    <a:gdLst>
                      <a:gd name="T0" fmla="*/ 4 w 44"/>
                      <a:gd name="T1" fmla="*/ 9 h 80"/>
                      <a:gd name="T2" fmla="*/ 20 w 44"/>
                      <a:gd name="T3" fmla="*/ 33 h 80"/>
                      <a:gd name="T4" fmla="*/ 24 w 44"/>
                      <a:gd name="T5" fmla="*/ 49 h 80"/>
                      <a:gd name="T6" fmla="*/ 36 w 44"/>
                      <a:gd name="T7" fmla="*/ 53 h 80"/>
                      <a:gd name="T8" fmla="*/ 24 w 44"/>
                      <a:gd name="T9" fmla="*/ 73 h 80"/>
                      <a:gd name="T10" fmla="*/ 0 w 44"/>
                      <a:gd name="T11" fmla="*/ 21 h 80"/>
                      <a:gd name="T12" fmla="*/ 4 w 44"/>
                      <a:gd name="T13" fmla="*/ 9 h 80"/>
                    </a:gdLst>
                    <a:ahLst/>
                    <a:cxnLst>
                      <a:cxn ang="0">
                        <a:pos x="T0" y="T1"/>
                      </a:cxn>
                      <a:cxn ang="0">
                        <a:pos x="T2" y="T3"/>
                      </a:cxn>
                      <a:cxn ang="0">
                        <a:pos x="T4" y="T5"/>
                      </a:cxn>
                      <a:cxn ang="0">
                        <a:pos x="T6" y="T7"/>
                      </a:cxn>
                      <a:cxn ang="0">
                        <a:pos x="T8" y="T9"/>
                      </a:cxn>
                      <a:cxn ang="0">
                        <a:pos x="T10" y="T11"/>
                      </a:cxn>
                      <a:cxn ang="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16" name="Freeform 44"/>
                  <p:cNvSpPr>
                    <a:spLocks/>
                  </p:cNvSpPr>
                  <p:nvPr/>
                </p:nvSpPr>
                <p:spPr bwMode="ltGray">
                  <a:xfrm>
                    <a:off x="2696" y="247"/>
                    <a:ext cx="205" cy="41"/>
                  </a:xfrm>
                  <a:custGeom>
                    <a:avLst/>
                    <a:gdLst>
                      <a:gd name="T0" fmla="*/ 220 w 323"/>
                      <a:gd name="T1" fmla="*/ 1 h 64"/>
                      <a:gd name="T2" fmla="*/ 231 w 323"/>
                      <a:gd name="T3" fmla="*/ 8 h 64"/>
                      <a:gd name="T4" fmla="*/ 235 w 323"/>
                      <a:gd name="T5" fmla="*/ 0 h 64"/>
                      <a:gd name="T6" fmla="*/ 265 w 323"/>
                      <a:gd name="T7" fmla="*/ 0 h 64"/>
                      <a:gd name="T8" fmla="*/ 287 w 323"/>
                      <a:gd name="T9" fmla="*/ 17 h 64"/>
                      <a:gd name="T10" fmla="*/ 319 w 323"/>
                      <a:gd name="T11" fmla="*/ 10 h 64"/>
                      <a:gd name="T12" fmla="*/ 314 w 323"/>
                      <a:gd name="T13" fmla="*/ 29 h 64"/>
                      <a:gd name="T14" fmla="*/ 298 w 323"/>
                      <a:gd name="T15" fmla="*/ 46 h 64"/>
                      <a:gd name="T16" fmla="*/ 295 w 323"/>
                      <a:gd name="T17" fmla="*/ 29 h 64"/>
                      <a:gd name="T18" fmla="*/ 287 w 323"/>
                      <a:gd name="T19" fmla="*/ 31 h 64"/>
                      <a:gd name="T20" fmla="*/ 279 w 323"/>
                      <a:gd name="T21" fmla="*/ 29 h 64"/>
                      <a:gd name="T22" fmla="*/ 263 w 323"/>
                      <a:gd name="T23" fmla="*/ 21 h 64"/>
                      <a:gd name="T24" fmla="*/ 228 w 323"/>
                      <a:gd name="T25" fmla="*/ 38 h 64"/>
                      <a:gd name="T26" fmla="*/ 201 w 323"/>
                      <a:gd name="T27" fmla="*/ 44 h 64"/>
                      <a:gd name="T28" fmla="*/ 212 w 323"/>
                      <a:gd name="T29" fmla="*/ 57 h 64"/>
                      <a:gd name="T30" fmla="*/ 188 w 323"/>
                      <a:gd name="T31" fmla="*/ 63 h 64"/>
                      <a:gd name="T32" fmla="*/ 169 w 323"/>
                      <a:gd name="T33" fmla="*/ 61 h 64"/>
                      <a:gd name="T34" fmla="*/ 177 w 323"/>
                      <a:gd name="T35" fmla="*/ 57 h 64"/>
                      <a:gd name="T36" fmla="*/ 171 w 323"/>
                      <a:gd name="T37" fmla="*/ 40 h 64"/>
                      <a:gd name="T38" fmla="*/ 169 w 323"/>
                      <a:gd name="T39" fmla="*/ 31 h 64"/>
                      <a:gd name="T40" fmla="*/ 158 w 323"/>
                      <a:gd name="T41" fmla="*/ 23 h 64"/>
                      <a:gd name="T42" fmla="*/ 142 w 323"/>
                      <a:gd name="T43" fmla="*/ 27 h 64"/>
                      <a:gd name="T44" fmla="*/ 134 w 323"/>
                      <a:gd name="T45" fmla="*/ 27 h 64"/>
                      <a:gd name="T46" fmla="*/ 123 w 323"/>
                      <a:gd name="T47" fmla="*/ 25 h 64"/>
                      <a:gd name="T48" fmla="*/ 83 w 323"/>
                      <a:gd name="T49" fmla="*/ 2 h 64"/>
                      <a:gd name="T50" fmla="*/ 59 w 323"/>
                      <a:gd name="T51" fmla="*/ 14 h 64"/>
                      <a:gd name="T52" fmla="*/ 1 w 323"/>
                      <a:gd name="T53" fmla="*/ 0 h 64"/>
                      <a:gd name="T54" fmla="*/ 220 w 323"/>
                      <a:gd name="T55"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17" name="Freeform 45"/>
                  <p:cNvSpPr>
                    <a:spLocks/>
                  </p:cNvSpPr>
                  <p:nvPr/>
                </p:nvSpPr>
                <p:spPr bwMode="ltGray">
                  <a:xfrm>
                    <a:off x="2515" y="246"/>
                    <a:ext cx="190" cy="20"/>
                  </a:xfrm>
                  <a:custGeom>
                    <a:avLst/>
                    <a:gdLst>
                      <a:gd name="T0" fmla="*/ 105 w 300"/>
                      <a:gd name="T1" fmla="*/ 31 h 31"/>
                      <a:gd name="T2" fmla="*/ 30 w 300"/>
                      <a:gd name="T3" fmla="*/ 1 h 31"/>
                      <a:gd name="T4" fmla="*/ 285 w 300"/>
                      <a:gd name="T5" fmla="*/ 0 h 31"/>
                      <a:gd name="T6" fmla="*/ 296 w 300"/>
                      <a:gd name="T7" fmla="*/ 14 h 31"/>
                      <a:gd name="T8" fmla="*/ 264 w 300"/>
                      <a:gd name="T9" fmla="*/ 16 h 31"/>
                      <a:gd name="T10" fmla="*/ 105 w 300"/>
                      <a:gd name="T11" fmla="*/ 31 h 31"/>
                    </a:gdLst>
                    <a:ahLst/>
                    <a:cxnLst>
                      <a:cxn ang="0">
                        <a:pos x="T0" y="T1"/>
                      </a:cxn>
                      <a:cxn ang="0">
                        <a:pos x="T2" y="T3"/>
                      </a:cxn>
                      <a:cxn ang="0">
                        <a:pos x="T4" y="T5"/>
                      </a:cxn>
                      <a:cxn ang="0">
                        <a:pos x="T6" y="T7"/>
                      </a:cxn>
                      <a:cxn ang="0">
                        <a:pos x="T8" y="T9"/>
                      </a:cxn>
                      <a:cxn ang="0">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18" name="Freeform 46"/>
                  <p:cNvSpPr>
                    <a:spLocks/>
                  </p:cNvSpPr>
                  <p:nvPr/>
                </p:nvSpPr>
                <p:spPr bwMode="ltGray">
                  <a:xfrm>
                    <a:off x="2096" y="275"/>
                    <a:ext cx="18" cy="10"/>
                  </a:xfrm>
                  <a:custGeom>
                    <a:avLst/>
                    <a:gdLst>
                      <a:gd name="T0" fmla="*/ 0 w 41"/>
                      <a:gd name="T1" fmla="*/ 25 h 29"/>
                      <a:gd name="T2" fmla="*/ 12 w 41"/>
                      <a:gd name="T3" fmla="*/ 29 h 29"/>
                      <a:gd name="T4" fmla="*/ 0 w 41"/>
                      <a:gd name="T5" fmla="*/ 25 h 29"/>
                    </a:gdLst>
                    <a:ahLst/>
                    <a:cxnLst>
                      <a:cxn ang="0">
                        <a:pos x="T0" y="T1"/>
                      </a:cxn>
                      <a:cxn ang="0">
                        <a:pos x="T2" y="T3"/>
                      </a:cxn>
                      <a:cxn ang="0">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19" name="Freeform 47"/>
                  <p:cNvSpPr>
                    <a:spLocks/>
                  </p:cNvSpPr>
                  <p:nvPr/>
                </p:nvSpPr>
                <p:spPr bwMode="ltGray">
                  <a:xfrm>
                    <a:off x="1606" y="246"/>
                    <a:ext cx="436" cy="152"/>
                  </a:xfrm>
                  <a:custGeom>
                    <a:avLst/>
                    <a:gdLst>
                      <a:gd name="T0" fmla="*/ 73 w 436"/>
                      <a:gd name="T1" fmla="*/ 1 h 152"/>
                      <a:gd name="T2" fmla="*/ 436 w 436"/>
                      <a:gd name="T3" fmla="*/ 0 h 152"/>
                      <a:gd name="T4" fmla="*/ 416 w 436"/>
                      <a:gd name="T5" fmla="*/ 54 h 152"/>
                      <a:gd name="T6" fmla="*/ 397 w 436"/>
                      <a:gd name="T7" fmla="*/ 68 h 152"/>
                      <a:gd name="T8" fmla="*/ 392 w 436"/>
                      <a:gd name="T9" fmla="*/ 70 h 152"/>
                      <a:gd name="T10" fmla="*/ 375 w 436"/>
                      <a:gd name="T11" fmla="*/ 73 h 152"/>
                      <a:gd name="T12" fmla="*/ 361 w 436"/>
                      <a:gd name="T13" fmla="*/ 88 h 152"/>
                      <a:gd name="T14" fmla="*/ 362 w 436"/>
                      <a:gd name="T15" fmla="*/ 99 h 152"/>
                      <a:gd name="T16" fmla="*/ 364 w 436"/>
                      <a:gd name="T17" fmla="*/ 107 h 152"/>
                      <a:gd name="T18" fmla="*/ 366 w 436"/>
                      <a:gd name="T19" fmla="*/ 113 h 152"/>
                      <a:gd name="T20" fmla="*/ 362 w 436"/>
                      <a:gd name="T21" fmla="*/ 122 h 152"/>
                      <a:gd name="T22" fmla="*/ 351 w 436"/>
                      <a:gd name="T23" fmla="*/ 120 h 152"/>
                      <a:gd name="T24" fmla="*/ 342 w 436"/>
                      <a:gd name="T25" fmla="*/ 129 h 152"/>
                      <a:gd name="T26" fmla="*/ 347 w 436"/>
                      <a:gd name="T27" fmla="*/ 105 h 152"/>
                      <a:gd name="T28" fmla="*/ 338 w 436"/>
                      <a:gd name="T29" fmla="*/ 100 h 152"/>
                      <a:gd name="T30" fmla="*/ 344 w 436"/>
                      <a:gd name="T31" fmla="*/ 93 h 152"/>
                      <a:gd name="T32" fmla="*/ 342 w 436"/>
                      <a:gd name="T33" fmla="*/ 89 h 152"/>
                      <a:gd name="T34" fmla="*/ 320 w 436"/>
                      <a:gd name="T35" fmla="*/ 94 h 152"/>
                      <a:gd name="T36" fmla="*/ 317 w 436"/>
                      <a:gd name="T37" fmla="*/ 85 h 152"/>
                      <a:gd name="T38" fmla="*/ 297 w 436"/>
                      <a:gd name="T39" fmla="*/ 94 h 152"/>
                      <a:gd name="T40" fmla="*/ 320 w 436"/>
                      <a:gd name="T41" fmla="*/ 103 h 152"/>
                      <a:gd name="T42" fmla="*/ 305 w 436"/>
                      <a:gd name="T43" fmla="*/ 117 h 152"/>
                      <a:gd name="T44" fmla="*/ 311 w 436"/>
                      <a:gd name="T45" fmla="*/ 126 h 152"/>
                      <a:gd name="T46" fmla="*/ 315 w 436"/>
                      <a:gd name="T47" fmla="*/ 138 h 152"/>
                      <a:gd name="T48" fmla="*/ 309 w 436"/>
                      <a:gd name="T49" fmla="*/ 139 h 152"/>
                      <a:gd name="T50" fmla="*/ 314 w 436"/>
                      <a:gd name="T51" fmla="*/ 144 h 152"/>
                      <a:gd name="T52" fmla="*/ 307 w 436"/>
                      <a:gd name="T53" fmla="*/ 152 h 152"/>
                      <a:gd name="T54" fmla="*/ 0 w 436"/>
                      <a:gd name="T55" fmla="*/ 149 h 152"/>
                      <a:gd name="T56" fmla="*/ 73 w 436"/>
                      <a:gd name="T57"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20" name="Freeform 48"/>
                  <p:cNvSpPr>
                    <a:spLocks/>
                  </p:cNvSpPr>
                  <p:nvPr/>
                </p:nvSpPr>
                <p:spPr bwMode="ltGray">
                  <a:xfrm>
                    <a:off x="2043" y="241"/>
                    <a:ext cx="20" cy="55"/>
                  </a:xfrm>
                  <a:custGeom>
                    <a:avLst/>
                    <a:gdLst>
                      <a:gd name="T0" fmla="*/ 5 w 47"/>
                      <a:gd name="T1" fmla="*/ 156 h 165"/>
                      <a:gd name="T2" fmla="*/ 15 w 47"/>
                      <a:gd name="T3" fmla="*/ 108 h 165"/>
                      <a:gd name="T4" fmla="*/ 17 w 47"/>
                      <a:gd name="T5" fmla="*/ 68 h 165"/>
                      <a:gd name="T6" fmla="*/ 11 w 47"/>
                      <a:gd name="T7" fmla="*/ 40 h 165"/>
                      <a:gd name="T8" fmla="*/ 17 w 47"/>
                      <a:gd name="T9" fmla="*/ 12 h 165"/>
                      <a:gd name="T10" fmla="*/ 21 w 47"/>
                      <a:gd name="T11" fmla="*/ 0 h 165"/>
                      <a:gd name="T12" fmla="*/ 31 w 47"/>
                      <a:gd name="T13" fmla="*/ 30 h 165"/>
                      <a:gd name="T14" fmla="*/ 47 w 47"/>
                      <a:gd name="T15" fmla="*/ 98 h 165"/>
                      <a:gd name="T16" fmla="*/ 31 w 47"/>
                      <a:gd name="T17" fmla="*/ 108 h 165"/>
                      <a:gd name="T18" fmla="*/ 23 w 47"/>
                      <a:gd name="T19" fmla="*/ 126 h 165"/>
                      <a:gd name="T20" fmla="*/ 21 w 47"/>
                      <a:gd name="T21" fmla="*/ 132 h 165"/>
                      <a:gd name="T22" fmla="*/ 27 w 47"/>
                      <a:gd name="T23" fmla="*/ 134 h 165"/>
                      <a:gd name="T24" fmla="*/ 31 w 47"/>
                      <a:gd name="T25" fmla="*/ 146 h 165"/>
                      <a:gd name="T26" fmla="*/ 13 w 47"/>
                      <a:gd name="T27" fmla="*/ 148 h 165"/>
                      <a:gd name="T28" fmla="*/ 7 w 47"/>
                      <a:gd name="T29" fmla="*/ 160 h 165"/>
                      <a:gd name="T30" fmla="*/ 3 w 47"/>
                      <a:gd name="T31" fmla="*/ 154 h 165"/>
                      <a:gd name="T32" fmla="*/ 5 w 47"/>
                      <a:gd name="T33"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21" name="Freeform 49"/>
                  <p:cNvSpPr>
                    <a:spLocks/>
                  </p:cNvSpPr>
                  <p:nvPr/>
                </p:nvSpPr>
                <p:spPr bwMode="ltGray">
                  <a:xfrm>
                    <a:off x="2031" y="287"/>
                    <a:ext cx="59" cy="34"/>
                  </a:xfrm>
                  <a:custGeom>
                    <a:avLst/>
                    <a:gdLst>
                      <a:gd name="T0" fmla="*/ 26 w 138"/>
                      <a:gd name="T1" fmla="*/ 61 h 103"/>
                      <a:gd name="T2" fmla="*/ 30 w 138"/>
                      <a:gd name="T3" fmla="*/ 43 h 103"/>
                      <a:gd name="T4" fmla="*/ 50 w 138"/>
                      <a:gd name="T5" fmla="*/ 33 h 103"/>
                      <a:gd name="T6" fmla="*/ 54 w 138"/>
                      <a:gd name="T7" fmla="*/ 45 h 103"/>
                      <a:gd name="T8" fmla="*/ 66 w 138"/>
                      <a:gd name="T9" fmla="*/ 49 h 103"/>
                      <a:gd name="T10" fmla="*/ 80 w 138"/>
                      <a:gd name="T11" fmla="*/ 55 h 103"/>
                      <a:gd name="T12" fmla="*/ 116 w 138"/>
                      <a:gd name="T13" fmla="*/ 33 h 103"/>
                      <a:gd name="T14" fmla="*/ 130 w 138"/>
                      <a:gd name="T15" fmla="*/ 17 h 103"/>
                      <a:gd name="T16" fmla="*/ 138 w 138"/>
                      <a:gd name="T17" fmla="*/ 11 h 103"/>
                      <a:gd name="T18" fmla="*/ 106 w 138"/>
                      <a:gd name="T19" fmla="*/ 49 h 103"/>
                      <a:gd name="T20" fmla="*/ 84 w 138"/>
                      <a:gd name="T21" fmla="*/ 67 h 103"/>
                      <a:gd name="T22" fmla="*/ 66 w 138"/>
                      <a:gd name="T23" fmla="*/ 81 h 103"/>
                      <a:gd name="T24" fmla="*/ 48 w 138"/>
                      <a:gd name="T25" fmla="*/ 103 h 103"/>
                      <a:gd name="T26" fmla="*/ 26 w 138"/>
                      <a:gd name="T27" fmla="*/ 89 h 103"/>
                      <a:gd name="T28" fmla="*/ 20 w 138"/>
                      <a:gd name="T29" fmla="*/ 87 h 103"/>
                      <a:gd name="T30" fmla="*/ 22 w 138"/>
                      <a:gd name="T31" fmla="*/ 97 h 103"/>
                      <a:gd name="T32" fmla="*/ 0 w 138"/>
                      <a:gd name="T33" fmla="*/ 97 h 103"/>
                      <a:gd name="T34" fmla="*/ 10 w 138"/>
                      <a:gd name="T35" fmla="*/ 79 h 103"/>
                      <a:gd name="T36" fmla="*/ 26 w 138"/>
                      <a:gd name="T3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22" name="Freeform 50"/>
                  <p:cNvSpPr>
                    <a:spLocks/>
                  </p:cNvSpPr>
                  <p:nvPr/>
                </p:nvSpPr>
                <p:spPr bwMode="ltGray">
                  <a:xfrm>
                    <a:off x="1968" y="319"/>
                    <a:ext cx="80" cy="72"/>
                  </a:xfrm>
                  <a:custGeom>
                    <a:avLst/>
                    <a:gdLst>
                      <a:gd name="T0" fmla="*/ 158 w 188"/>
                      <a:gd name="T1" fmla="*/ 24 h 214"/>
                      <a:gd name="T2" fmla="*/ 160 w 188"/>
                      <a:gd name="T3" fmla="*/ 6 h 214"/>
                      <a:gd name="T4" fmla="*/ 170 w 188"/>
                      <a:gd name="T5" fmla="*/ 0 h 214"/>
                      <a:gd name="T6" fmla="*/ 182 w 188"/>
                      <a:gd name="T7" fmla="*/ 24 h 214"/>
                      <a:gd name="T8" fmla="*/ 188 w 188"/>
                      <a:gd name="T9" fmla="*/ 42 h 214"/>
                      <a:gd name="T10" fmla="*/ 178 w 188"/>
                      <a:gd name="T11" fmla="*/ 58 h 214"/>
                      <a:gd name="T12" fmla="*/ 170 w 188"/>
                      <a:gd name="T13" fmla="*/ 76 h 214"/>
                      <a:gd name="T14" fmla="*/ 162 w 188"/>
                      <a:gd name="T15" fmla="*/ 126 h 214"/>
                      <a:gd name="T16" fmla="*/ 144 w 188"/>
                      <a:gd name="T17" fmla="*/ 136 h 214"/>
                      <a:gd name="T18" fmla="*/ 120 w 188"/>
                      <a:gd name="T19" fmla="*/ 138 h 214"/>
                      <a:gd name="T20" fmla="*/ 112 w 188"/>
                      <a:gd name="T21" fmla="*/ 124 h 214"/>
                      <a:gd name="T22" fmla="*/ 102 w 188"/>
                      <a:gd name="T23" fmla="*/ 146 h 214"/>
                      <a:gd name="T24" fmla="*/ 90 w 188"/>
                      <a:gd name="T25" fmla="*/ 150 h 214"/>
                      <a:gd name="T26" fmla="*/ 80 w 188"/>
                      <a:gd name="T27" fmla="*/ 132 h 214"/>
                      <a:gd name="T28" fmla="*/ 58 w 188"/>
                      <a:gd name="T29" fmla="*/ 144 h 214"/>
                      <a:gd name="T30" fmla="*/ 76 w 188"/>
                      <a:gd name="T31" fmla="*/ 142 h 214"/>
                      <a:gd name="T32" fmla="*/ 78 w 188"/>
                      <a:gd name="T33" fmla="*/ 160 h 214"/>
                      <a:gd name="T34" fmla="*/ 58 w 188"/>
                      <a:gd name="T35" fmla="*/ 166 h 214"/>
                      <a:gd name="T36" fmla="*/ 34 w 188"/>
                      <a:gd name="T37" fmla="*/ 166 h 214"/>
                      <a:gd name="T38" fmla="*/ 36 w 188"/>
                      <a:gd name="T39" fmla="*/ 154 h 214"/>
                      <a:gd name="T40" fmla="*/ 46 w 188"/>
                      <a:gd name="T41" fmla="*/ 144 h 214"/>
                      <a:gd name="T42" fmla="*/ 34 w 188"/>
                      <a:gd name="T43" fmla="*/ 148 h 214"/>
                      <a:gd name="T44" fmla="*/ 26 w 188"/>
                      <a:gd name="T45" fmla="*/ 166 h 214"/>
                      <a:gd name="T46" fmla="*/ 30 w 188"/>
                      <a:gd name="T47" fmla="*/ 190 h 214"/>
                      <a:gd name="T48" fmla="*/ 14 w 188"/>
                      <a:gd name="T49" fmla="*/ 200 h 214"/>
                      <a:gd name="T50" fmla="*/ 0 w 188"/>
                      <a:gd name="T51" fmla="*/ 214 h 214"/>
                      <a:gd name="T52" fmla="*/ 8 w 188"/>
                      <a:gd name="T53" fmla="*/ 188 h 214"/>
                      <a:gd name="T54" fmla="*/ 0 w 188"/>
                      <a:gd name="T55" fmla="*/ 164 h 214"/>
                      <a:gd name="T56" fmla="*/ 14 w 188"/>
                      <a:gd name="T57" fmla="*/ 152 h 214"/>
                      <a:gd name="T58" fmla="*/ 32 w 188"/>
                      <a:gd name="T59" fmla="*/ 134 h 214"/>
                      <a:gd name="T60" fmla="*/ 44 w 188"/>
                      <a:gd name="T61" fmla="*/ 118 h 214"/>
                      <a:gd name="T62" fmla="*/ 72 w 188"/>
                      <a:gd name="T63" fmla="*/ 116 h 214"/>
                      <a:gd name="T64" fmla="*/ 84 w 188"/>
                      <a:gd name="T65" fmla="*/ 112 h 214"/>
                      <a:gd name="T66" fmla="*/ 114 w 188"/>
                      <a:gd name="T67" fmla="*/ 78 h 214"/>
                      <a:gd name="T68" fmla="*/ 120 w 188"/>
                      <a:gd name="T69" fmla="*/ 92 h 214"/>
                      <a:gd name="T70" fmla="*/ 132 w 188"/>
                      <a:gd name="T71" fmla="*/ 76 h 214"/>
                      <a:gd name="T72" fmla="*/ 150 w 188"/>
                      <a:gd name="T73" fmla="*/ 54 h 214"/>
                      <a:gd name="T74" fmla="*/ 154 w 188"/>
                      <a:gd name="T75" fmla="*/ 42 h 214"/>
                      <a:gd name="T76" fmla="*/ 148 w 188"/>
                      <a:gd name="T77" fmla="*/ 38 h 214"/>
                      <a:gd name="T78" fmla="*/ 152 w 188"/>
                      <a:gd name="T79" fmla="*/ 32 h 214"/>
                      <a:gd name="T80" fmla="*/ 158 w 188"/>
                      <a:gd name="T81" fmla="*/ 2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23" name="Freeform 51"/>
                  <p:cNvSpPr>
                    <a:spLocks/>
                  </p:cNvSpPr>
                  <p:nvPr/>
                </p:nvSpPr>
                <p:spPr bwMode="ltGray">
                  <a:xfrm>
                    <a:off x="2021" y="340"/>
                    <a:ext cx="6" cy="4"/>
                  </a:xfrm>
                  <a:custGeom>
                    <a:avLst/>
                    <a:gdLst>
                      <a:gd name="T0" fmla="*/ 0 w 13"/>
                      <a:gd name="T1" fmla="*/ 9 h 13"/>
                      <a:gd name="T2" fmla="*/ 4 w 13"/>
                      <a:gd name="T3" fmla="*/ 13 h 13"/>
                      <a:gd name="T4" fmla="*/ 0 w 13"/>
                      <a:gd name="T5" fmla="*/ 9 h 13"/>
                    </a:gdLst>
                    <a:ahLst/>
                    <a:cxnLst>
                      <a:cxn ang="0">
                        <a:pos x="T0" y="T1"/>
                      </a:cxn>
                      <a:cxn ang="0">
                        <a:pos x="T2" y="T3"/>
                      </a:cxn>
                      <a:cxn ang="0">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24" name="Freeform 52"/>
                  <p:cNvSpPr>
                    <a:spLocks/>
                  </p:cNvSpPr>
                  <p:nvPr/>
                </p:nvSpPr>
                <p:spPr bwMode="ltGray">
                  <a:xfrm>
                    <a:off x="1573" y="389"/>
                    <a:ext cx="347" cy="189"/>
                  </a:xfrm>
                  <a:custGeom>
                    <a:avLst/>
                    <a:gdLst>
                      <a:gd name="T0" fmla="*/ 812 w 812"/>
                      <a:gd name="T1" fmla="*/ 26 h 564"/>
                      <a:gd name="T2" fmla="*/ 778 w 812"/>
                      <a:gd name="T3" fmla="*/ 78 h 564"/>
                      <a:gd name="T4" fmla="*/ 748 w 812"/>
                      <a:gd name="T5" fmla="*/ 122 h 564"/>
                      <a:gd name="T6" fmla="*/ 722 w 812"/>
                      <a:gd name="T7" fmla="*/ 142 h 564"/>
                      <a:gd name="T8" fmla="*/ 634 w 812"/>
                      <a:gd name="T9" fmla="*/ 180 h 564"/>
                      <a:gd name="T10" fmla="*/ 632 w 812"/>
                      <a:gd name="T11" fmla="*/ 210 h 564"/>
                      <a:gd name="T12" fmla="*/ 604 w 812"/>
                      <a:gd name="T13" fmla="*/ 230 h 564"/>
                      <a:gd name="T14" fmla="*/ 620 w 812"/>
                      <a:gd name="T15" fmla="*/ 178 h 564"/>
                      <a:gd name="T16" fmla="*/ 576 w 812"/>
                      <a:gd name="T17" fmla="*/ 188 h 564"/>
                      <a:gd name="T18" fmla="*/ 556 w 812"/>
                      <a:gd name="T19" fmla="*/ 218 h 564"/>
                      <a:gd name="T20" fmla="*/ 596 w 812"/>
                      <a:gd name="T21" fmla="*/ 280 h 564"/>
                      <a:gd name="T22" fmla="*/ 594 w 812"/>
                      <a:gd name="T23" fmla="*/ 368 h 564"/>
                      <a:gd name="T24" fmla="*/ 542 w 812"/>
                      <a:gd name="T25" fmla="*/ 406 h 564"/>
                      <a:gd name="T26" fmla="*/ 522 w 812"/>
                      <a:gd name="T27" fmla="*/ 386 h 564"/>
                      <a:gd name="T28" fmla="*/ 482 w 812"/>
                      <a:gd name="T29" fmla="*/ 348 h 564"/>
                      <a:gd name="T30" fmla="*/ 462 w 812"/>
                      <a:gd name="T31" fmla="*/ 348 h 564"/>
                      <a:gd name="T32" fmla="*/ 450 w 812"/>
                      <a:gd name="T33" fmla="*/ 394 h 564"/>
                      <a:gd name="T34" fmla="*/ 500 w 812"/>
                      <a:gd name="T35" fmla="*/ 464 h 564"/>
                      <a:gd name="T36" fmla="*/ 510 w 812"/>
                      <a:gd name="T37" fmla="*/ 524 h 564"/>
                      <a:gd name="T38" fmla="*/ 526 w 812"/>
                      <a:gd name="T39" fmla="*/ 560 h 564"/>
                      <a:gd name="T40" fmla="*/ 492 w 812"/>
                      <a:gd name="T41" fmla="*/ 544 h 564"/>
                      <a:gd name="T42" fmla="*/ 470 w 812"/>
                      <a:gd name="T43" fmla="*/ 518 h 564"/>
                      <a:gd name="T44" fmla="*/ 422 w 812"/>
                      <a:gd name="T45" fmla="*/ 424 h 564"/>
                      <a:gd name="T46" fmla="*/ 426 w 812"/>
                      <a:gd name="T47" fmla="*/ 310 h 564"/>
                      <a:gd name="T48" fmla="*/ 422 w 812"/>
                      <a:gd name="T49" fmla="*/ 268 h 564"/>
                      <a:gd name="T50" fmla="*/ 412 w 812"/>
                      <a:gd name="T51" fmla="*/ 276 h 564"/>
                      <a:gd name="T52" fmla="*/ 386 w 812"/>
                      <a:gd name="T53" fmla="*/ 266 h 564"/>
                      <a:gd name="T54" fmla="*/ 360 w 812"/>
                      <a:gd name="T55" fmla="*/ 170 h 564"/>
                      <a:gd name="T56" fmla="*/ 330 w 812"/>
                      <a:gd name="T57" fmla="*/ 166 h 564"/>
                      <a:gd name="T58" fmla="*/ 288 w 812"/>
                      <a:gd name="T59" fmla="*/ 172 h 564"/>
                      <a:gd name="T60" fmla="*/ 242 w 812"/>
                      <a:gd name="T61" fmla="*/ 232 h 564"/>
                      <a:gd name="T62" fmla="*/ 196 w 812"/>
                      <a:gd name="T63" fmla="*/ 268 h 564"/>
                      <a:gd name="T64" fmla="*/ 184 w 812"/>
                      <a:gd name="T65" fmla="*/ 274 h 564"/>
                      <a:gd name="T66" fmla="*/ 160 w 812"/>
                      <a:gd name="T67" fmla="*/ 328 h 564"/>
                      <a:gd name="T68" fmla="*/ 152 w 812"/>
                      <a:gd name="T69" fmla="*/ 354 h 564"/>
                      <a:gd name="T70" fmla="*/ 128 w 812"/>
                      <a:gd name="T71" fmla="*/ 404 h 564"/>
                      <a:gd name="T72" fmla="*/ 94 w 812"/>
                      <a:gd name="T73" fmla="*/ 392 h 564"/>
                      <a:gd name="T74" fmla="*/ 66 w 812"/>
                      <a:gd name="T75" fmla="*/ 258 h 564"/>
                      <a:gd name="T76" fmla="*/ 72 w 812"/>
                      <a:gd name="T77" fmla="*/ 156 h 564"/>
                      <a:gd name="T78" fmla="*/ 44 w 812"/>
                      <a:gd name="T79" fmla="*/ 180 h 564"/>
                      <a:gd name="T80" fmla="*/ 20 w 812"/>
                      <a:gd name="T81" fmla="*/ 150 h 564"/>
                      <a:gd name="T82" fmla="*/ 24 w 812"/>
                      <a:gd name="T83" fmla="*/ 138 h 564"/>
                      <a:gd name="T84" fmla="*/ 0 w 812"/>
                      <a:gd name="T85" fmla="*/ 92 h 564"/>
                      <a:gd name="T86" fmla="*/ 798 w 812"/>
                      <a:gd name="T87" fmla="*/ 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25" name="Freeform 53"/>
                  <p:cNvSpPr>
                    <a:spLocks/>
                  </p:cNvSpPr>
                  <p:nvPr/>
                </p:nvSpPr>
                <p:spPr bwMode="ltGray">
                  <a:xfrm>
                    <a:off x="1634" y="519"/>
                    <a:ext cx="19" cy="29"/>
                  </a:xfrm>
                  <a:custGeom>
                    <a:avLst/>
                    <a:gdLst>
                      <a:gd name="T0" fmla="*/ 7 w 43"/>
                      <a:gd name="T1" fmla="*/ 11 h 85"/>
                      <a:gd name="T2" fmla="*/ 17 w 43"/>
                      <a:gd name="T3" fmla="*/ 3 h 85"/>
                      <a:gd name="T4" fmla="*/ 37 w 43"/>
                      <a:gd name="T5" fmla="*/ 33 h 85"/>
                      <a:gd name="T6" fmla="*/ 19 w 43"/>
                      <a:gd name="T7" fmla="*/ 85 h 85"/>
                      <a:gd name="T8" fmla="*/ 1 w 43"/>
                      <a:gd name="T9" fmla="*/ 69 h 85"/>
                      <a:gd name="T10" fmla="*/ 7 w 43"/>
                      <a:gd name="T11" fmla="*/ 11 h 85"/>
                    </a:gdLst>
                    <a:ahLst/>
                    <a:cxnLst>
                      <a:cxn ang="0">
                        <a:pos x="T0" y="T1"/>
                      </a:cxn>
                      <a:cxn ang="0">
                        <a:pos x="T2" y="T3"/>
                      </a:cxn>
                      <a:cxn ang="0">
                        <a:pos x="T4" y="T5"/>
                      </a:cxn>
                      <a:cxn ang="0">
                        <a:pos x="T6" y="T7"/>
                      </a:cxn>
                      <a:cxn ang="0">
                        <a:pos x="T8" y="T9"/>
                      </a:cxn>
                      <a:cxn ang="0">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26" name="Freeform 54"/>
                  <p:cNvSpPr>
                    <a:spLocks/>
                  </p:cNvSpPr>
                  <p:nvPr/>
                </p:nvSpPr>
                <p:spPr bwMode="ltGray">
                  <a:xfrm>
                    <a:off x="1900" y="421"/>
                    <a:ext cx="18" cy="24"/>
                  </a:xfrm>
                  <a:custGeom>
                    <a:avLst/>
                    <a:gdLst>
                      <a:gd name="T0" fmla="*/ 13 w 44"/>
                      <a:gd name="T1" fmla="*/ 28 h 74"/>
                      <a:gd name="T2" fmla="*/ 29 w 44"/>
                      <a:gd name="T3" fmla="*/ 2 h 74"/>
                      <a:gd name="T4" fmla="*/ 43 w 44"/>
                      <a:gd name="T5" fmla="*/ 4 h 74"/>
                      <a:gd name="T6" fmla="*/ 39 w 44"/>
                      <a:gd name="T7" fmla="*/ 26 h 74"/>
                      <a:gd name="T8" fmla="*/ 13 w 44"/>
                      <a:gd name="T9" fmla="*/ 74 h 74"/>
                      <a:gd name="T10" fmla="*/ 7 w 44"/>
                      <a:gd name="T11" fmla="*/ 60 h 74"/>
                      <a:gd name="T12" fmla="*/ 3 w 44"/>
                      <a:gd name="T13" fmla="*/ 36 h 74"/>
                      <a:gd name="T14" fmla="*/ 13 w 44"/>
                      <a:gd name="T15" fmla="*/ 28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27" name="Freeform 55"/>
                  <p:cNvSpPr>
                    <a:spLocks/>
                  </p:cNvSpPr>
                  <p:nvPr/>
                </p:nvSpPr>
                <p:spPr bwMode="ltGray">
                  <a:xfrm>
                    <a:off x="1951" y="409"/>
                    <a:ext cx="9" cy="10"/>
                  </a:xfrm>
                  <a:custGeom>
                    <a:avLst/>
                    <a:gdLst>
                      <a:gd name="T0" fmla="*/ 7 w 20"/>
                      <a:gd name="T1" fmla="*/ 16 h 30"/>
                      <a:gd name="T2" fmla="*/ 5 w 20"/>
                      <a:gd name="T3" fmla="*/ 30 h 30"/>
                      <a:gd name="T4" fmla="*/ 7 w 20"/>
                      <a:gd name="T5" fmla="*/ 16 h 30"/>
                    </a:gdLst>
                    <a:ahLst/>
                    <a:cxnLst>
                      <a:cxn ang="0">
                        <a:pos x="T0" y="T1"/>
                      </a:cxn>
                      <a:cxn ang="0">
                        <a:pos x="T2" y="T3"/>
                      </a:cxn>
                      <a:cxn ang="0">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28" name="Freeform 56"/>
                  <p:cNvSpPr>
                    <a:spLocks/>
                  </p:cNvSpPr>
                  <p:nvPr/>
                </p:nvSpPr>
                <p:spPr bwMode="ltGray">
                  <a:xfrm>
                    <a:off x="1021" y="314"/>
                    <a:ext cx="433" cy="354"/>
                  </a:xfrm>
                  <a:custGeom>
                    <a:avLst/>
                    <a:gdLst>
                      <a:gd name="T0" fmla="*/ 481 w 682"/>
                      <a:gd name="T1" fmla="*/ 464 h 557"/>
                      <a:gd name="T2" fmla="*/ 486 w 682"/>
                      <a:gd name="T3" fmla="*/ 451 h 557"/>
                      <a:gd name="T4" fmla="*/ 500 w 682"/>
                      <a:gd name="T5" fmla="*/ 413 h 557"/>
                      <a:gd name="T6" fmla="*/ 309 w 682"/>
                      <a:gd name="T7" fmla="*/ 287 h 557"/>
                      <a:gd name="T8" fmla="*/ 282 w 682"/>
                      <a:gd name="T9" fmla="*/ 346 h 557"/>
                      <a:gd name="T10" fmla="*/ 303 w 682"/>
                      <a:gd name="T11" fmla="*/ 556 h 557"/>
                      <a:gd name="T12" fmla="*/ 282 w 682"/>
                      <a:gd name="T13" fmla="*/ 494 h 557"/>
                      <a:gd name="T14" fmla="*/ 242 w 682"/>
                      <a:gd name="T15" fmla="*/ 439 h 557"/>
                      <a:gd name="T16" fmla="*/ 245 w 682"/>
                      <a:gd name="T17" fmla="*/ 413 h 557"/>
                      <a:gd name="T18" fmla="*/ 247 w 682"/>
                      <a:gd name="T19" fmla="*/ 394 h 557"/>
                      <a:gd name="T20" fmla="*/ 220 w 682"/>
                      <a:gd name="T21" fmla="*/ 375 h 557"/>
                      <a:gd name="T22" fmla="*/ 194 w 682"/>
                      <a:gd name="T23" fmla="*/ 346 h 557"/>
                      <a:gd name="T24" fmla="*/ 148 w 682"/>
                      <a:gd name="T25" fmla="*/ 354 h 557"/>
                      <a:gd name="T26" fmla="*/ 126 w 682"/>
                      <a:gd name="T27" fmla="*/ 365 h 557"/>
                      <a:gd name="T28" fmla="*/ 78 w 682"/>
                      <a:gd name="T29" fmla="*/ 365 h 557"/>
                      <a:gd name="T30" fmla="*/ 22 w 682"/>
                      <a:gd name="T31" fmla="*/ 312 h 557"/>
                      <a:gd name="T32" fmla="*/ 11 w 682"/>
                      <a:gd name="T33" fmla="*/ 295 h 557"/>
                      <a:gd name="T34" fmla="*/ 0 w 682"/>
                      <a:gd name="T35" fmla="*/ 264 h 557"/>
                      <a:gd name="T36" fmla="*/ 24 w 682"/>
                      <a:gd name="T37" fmla="*/ 213 h 557"/>
                      <a:gd name="T38" fmla="*/ 32 w 682"/>
                      <a:gd name="T39" fmla="*/ 181 h 557"/>
                      <a:gd name="T40" fmla="*/ 51 w 682"/>
                      <a:gd name="T41" fmla="*/ 143 h 557"/>
                      <a:gd name="T42" fmla="*/ 81 w 682"/>
                      <a:gd name="T43" fmla="*/ 116 h 557"/>
                      <a:gd name="T44" fmla="*/ 167 w 682"/>
                      <a:gd name="T45" fmla="*/ 67 h 557"/>
                      <a:gd name="T46" fmla="*/ 220 w 682"/>
                      <a:gd name="T47" fmla="*/ 30 h 557"/>
                      <a:gd name="T48" fmla="*/ 258 w 682"/>
                      <a:gd name="T49" fmla="*/ 6 h 557"/>
                      <a:gd name="T50" fmla="*/ 363 w 682"/>
                      <a:gd name="T51" fmla="*/ 2 h 557"/>
                      <a:gd name="T52" fmla="*/ 398 w 682"/>
                      <a:gd name="T53" fmla="*/ 0 h 557"/>
                      <a:gd name="T54" fmla="*/ 384 w 682"/>
                      <a:gd name="T55" fmla="*/ 34 h 557"/>
                      <a:gd name="T56" fmla="*/ 443 w 682"/>
                      <a:gd name="T57" fmla="*/ 84 h 557"/>
                      <a:gd name="T58" fmla="*/ 497 w 682"/>
                      <a:gd name="T59" fmla="*/ 74 h 557"/>
                      <a:gd name="T60" fmla="*/ 529 w 682"/>
                      <a:gd name="T61" fmla="*/ 82 h 557"/>
                      <a:gd name="T62" fmla="*/ 559 w 682"/>
                      <a:gd name="T63" fmla="*/ 97 h 557"/>
                      <a:gd name="T64" fmla="*/ 572 w 682"/>
                      <a:gd name="T65" fmla="*/ 188 h 557"/>
                      <a:gd name="T66" fmla="*/ 572 w 682"/>
                      <a:gd name="T67" fmla="*/ 240 h 557"/>
                      <a:gd name="T68" fmla="*/ 599 w 682"/>
                      <a:gd name="T69" fmla="*/ 283 h 557"/>
                      <a:gd name="T70" fmla="*/ 645 w 682"/>
                      <a:gd name="T71" fmla="*/ 300 h 557"/>
                      <a:gd name="T72" fmla="*/ 680 w 682"/>
                      <a:gd name="T73" fmla="*/ 295 h 557"/>
                      <a:gd name="T74" fmla="*/ 664 w 682"/>
                      <a:gd name="T75" fmla="*/ 340 h 557"/>
                      <a:gd name="T76" fmla="*/ 599 w 682"/>
                      <a:gd name="T77" fmla="*/ 407 h 557"/>
                      <a:gd name="T78" fmla="*/ 548 w 682"/>
                      <a:gd name="T79" fmla="*/ 485 h 557"/>
                      <a:gd name="T80" fmla="*/ 556 w 682"/>
                      <a:gd name="T81" fmla="*/ 508 h 557"/>
                      <a:gd name="T82" fmla="*/ 435 w 682"/>
                      <a:gd name="T83" fmla="*/ 55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29" name="Freeform 57"/>
                  <p:cNvSpPr>
                    <a:spLocks/>
                  </p:cNvSpPr>
                  <p:nvPr/>
                </p:nvSpPr>
                <p:spPr bwMode="ltGray">
                  <a:xfrm>
                    <a:off x="1189" y="447"/>
                    <a:ext cx="163" cy="221"/>
                  </a:xfrm>
                  <a:custGeom>
                    <a:avLst/>
                    <a:gdLst>
                      <a:gd name="T0" fmla="*/ 243 w 257"/>
                      <a:gd name="T1" fmla="*/ 347 h 347"/>
                      <a:gd name="T2" fmla="*/ 233 w 257"/>
                      <a:gd name="T3" fmla="*/ 301 h 347"/>
                      <a:gd name="T4" fmla="*/ 217 w 257"/>
                      <a:gd name="T5" fmla="*/ 288 h 347"/>
                      <a:gd name="T6" fmla="*/ 215 w 257"/>
                      <a:gd name="T7" fmla="*/ 269 h 347"/>
                      <a:gd name="T8" fmla="*/ 209 w 257"/>
                      <a:gd name="T9" fmla="*/ 254 h 347"/>
                      <a:gd name="T10" fmla="*/ 209 w 257"/>
                      <a:gd name="T11" fmla="*/ 229 h 347"/>
                      <a:gd name="T12" fmla="*/ 207 w 257"/>
                      <a:gd name="T13" fmla="*/ 214 h 347"/>
                      <a:gd name="T14" fmla="*/ 228 w 257"/>
                      <a:gd name="T15" fmla="*/ 202 h 347"/>
                      <a:gd name="T16" fmla="*/ 257 w 257"/>
                      <a:gd name="T17" fmla="*/ 197 h 347"/>
                      <a:gd name="T18" fmla="*/ 257 w 257"/>
                      <a:gd name="T19" fmla="*/ 136 h 347"/>
                      <a:gd name="T20" fmla="*/ 54 w 257"/>
                      <a:gd name="T21" fmla="*/ 96 h 347"/>
                      <a:gd name="T22" fmla="*/ 32 w 257"/>
                      <a:gd name="T23" fmla="*/ 98 h 347"/>
                      <a:gd name="T24" fmla="*/ 16 w 257"/>
                      <a:gd name="T25" fmla="*/ 102 h 347"/>
                      <a:gd name="T26" fmla="*/ 0 w 257"/>
                      <a:gd name="T27" fmla="*/ 149 h 347"/>
                      <a:gd name="T28" fmla="*/ 93 w 257"/>
                      <a:gd name="T29" fmla="*/ 346 h 347"/>
                      <a:gd name="T30" fmla="*/ 243 w 257"/>
                      <a:gd name="T31"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30" name="Freeform 58"/>
                  <p:cNvSpPr>
                    <a:spLocks/>
                  </p:cNvSpPr>
                  <p:nvPr/>
                </p:nvSpPr>
                <p:spPr bwMode="ltGray">
                  <a:xfrm>
                    <a:off x="1476" y="611"/>
                    <a:ext cx="7" cy="12"/>
                  </a:xfrm>
                  <a:custGeom>
                    <a:avLst/>
                    <a:gdLst>
                      <a:gd name="T0" fmla="*/ 7 w 19"/>
                      <a:gd name="T1" fmla="*/ 25 h 37"/>
                      <a:gd name="T2" fmla="*/ 19 w 19"/>
                      <a:gd name="T3" fmla="*/ 21 h 37"/>
                      <a:gd name="T4" fmla="*/ 7 w 19"/>
                      <a:gd name="T5" fmla="*/ 25 h 37"/>
                    </a:gdLst>
                    <a:ahLst/>
                    <a:cxnLst>
                      <a:cxn ang="0">
                        <a:pos x="T0" y="T1"/>
                      </a:cxn>
                      <a:cxn ang="0">
                        <a:pos x="T2" y="T3"/>
                      </a:cxn>
                      <a:cxn ang="0">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31" name="Freeform 59"/>
                  <p:cNvSpPr>
                    <a:spLocks/>
                  </p:cNvSpPr>
                  <p:nvPr/>
                </p:nvSpPr>
                <p:spPr bwMode="ltGray">
                  <a:xfrm>
                    <a:off x="1467" y="497"/>
                    <a:ext cx="9" cy="7"/>
                  </a:xfrm>
                  <a:custGeom>
                    <a:avLst/>
                    <a:gdLst>
                      <a:gd name="T0" fmla="*/ 12 w 22"/>
                      <a:gd name="T1" fmla="*/ 12 h 20"/>
                      <a:gd name="T2" fmla="*/ 16 w 22"/>
                      <a:gd name="T3" fmla="*/ 0 h 20"/>
                      <a:gd name="T4" fmla="*/ 20 w 22"/>
                      <a:gd name="T5" fmla="*/ 12 h 20"/>
                      <a:gd name="T6" fmla="*/ 8 w 22"/>
                      <a:gd name="T7" fmla="*/ 20 h 20"/>
                      <a:gd name="T8" fmla="*/ 12 w 22"/>
                      <a:gd name="T9" fmla="*/ 12 h 20"/>
                    </a:gdLst>
                    <a:ahLst/>
                    <a:cxnLst>
                      <a:cxn ang="0">
                        <a:pos x="T0" y="T1"/>
                      </a:cxn>
                      <a:cxn ang="0">
                        <a:pos x="T2" y="T3"/>
                      </a:cxn>
                      <a:cxn ang="0">
                        <a:pos x="T4" y="T5"/>
                      </a:cxn>
                      <a:cxn ang="0">
                        <a:pos x="T6" y="T7"/>
                      </a:cxn>
                      <a:cxn ang="0">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32" name="Freeform 60"/>
                  <p:cNvSpPr>
                    <a:spLocks/>
                  </p:cNvSpPr>
                  <p:nvPr/>
                </p:nvSpPr>
                <p:spPr bwMode="ltGray">
                  <a:xfrm>
                    <a:off x="1072" y="357"/>
                    <a:ext cx="25" cy="10"/>
                  </a:xfrm>
                  <a:custGeom>
                    <a:avLst/>
                    <a:gdLst>
                      <a:gd name="T0" fmla="*/ 24 w 57"/>
                      <a:gd name="T1" fmla="*/ 18 h 30"/>
                      <a:gd name="T2" fmla="*/ 32 w 57"/>
                      <a:gd name="T3" fmla="*/ 6 h 30"/>
                      <a:gd name="T4" fmla="*/ 36 w 57"/>
                      <a:gd name="T5" fmla="*/ 30 h 30"/>
                      <a:gd name="T6" fmla="*/ 24 w 57"/>
                      <a:gd name="T7" fmla="*/ 18 h 30"/>
                    </a:gdLst>
                    <a:ahLst/>
                    <a:cxnLst>
                      <a:cxn ang="0">
                        <a:pos x="T0" y="T1"/>
                      </a:cxn>
                      <a:cxn ang="0">
                        <a:pos x="T2" y="T3"/>
                      </a:cxn>
                      <a:cxn ang="0">
                        <a:pos x="T4" y="T5"/>
                      </a:cxn>
                      <a:cxn ang="0">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33" name="Freeform 61"/>
                  <p:cNvSpPr>
                    <a:spLocks/>
                  </p:cNvSpPr>
                  <p:nvPr/>
                </p:nvSpPr>
                <p:spPr bwMode="ltGray">
                  <a:xfrm>
                    <a:off x="1374" y="265"/>
                    <a:ext cx="295" cy="233"/>
                  </a:xfrm>
                  <a:custGeom>
                    <a:avLst/>
                    <a:gdLst>
                      <a:gd name="T0" fmla="*/ 473 w 693"/>
                      <a:gd name="T1" fmla="*/ 464 h 696"/>
                      <a:gd name="T2" fmla="*/ 393 w 693"/>
                      <a:gd name="T3" fmla="*/ 452 h 696"/>
                      <a:gd name="T4" fmla="*/ 325 w 693"/>
                      <a:gd name="T5" fmla="*/ 412 h 696"/>
                      <a:gd name="T6" fmla="*/ 265 w 693"/>
                      <a:gd name="T7" fmla="*/ 400 h 696"/>
                      <a:gd name="T8" fmla="*/ 237 w 693"/>
                      <a:gd name="T9" fmla="*/ 416 h 696"/>
                      <a:gd name="T10" fmla="*/ 261 w 693"/>
                      <a:gd name="T11" fmla="*/ 428 h 696"/>
                      <a:gd name="T12" fmla="*/ 293 w 693"/>
                      <a:gd name="T13" fmla="*/ 468 h 696"/>
                      <a:gd name="T14" fmla="*/ 321 w 693"/>
                      <a:gd name="T15" fmla="*/ 476 h 696"/>
                      <a:gd name="T16" fmla="*/ 333 w 693"/>
                      <a:gd name="T17" fmla="*/ 536 h 696"/>
                      <a:gd name="T18" fmla="*/ 313 w 693"/>
                      <a:gd name="T19" fmla="*/ 552 h 696"/>
                      <a:gd name="T20" fmla="*/ 261 w 693"/>
                      <a:gd name="T21" fmla="*/ 616 h 696"/>
                      <a:gd name="T22" fmla="*/ 225 w 693"/>
                      <a:gd name="T23" fmla="*/ 628 h 696"/>
                      <a:gd name="T24" fmla="*/ 97 w 693"/>
                      <a:gd name="T25" fmla="*/ 696 h 696"/>
                      <a:gd name="T26" fmla="*/ 77 w 693"/>
                      <a:gd name="T27" fmla="*/ 616 h 696"/>
                      <a:gd name="T28" fmla="*/ 45 w 693"/>
                      <a:gd name="T29" fmla="*/ 524 h 696"/>
                      <a:gd name="T30" fmla="*/ 33 w 693"/>
                      <a:gd name="T31" fmla="*/ 448 h 696"/>
                      <a:gd name="T32" fmla="*/ 53 w 693"/>
                      <a:gd name="T33" fmla="*/ 344 h 696"/>
                      <a:gd name="T34" fmla="*/ 17 w 693"/>
                      <a:gd name="T35" fmla="*/ 392 h 696"/>
                      <a:gd name="T36" fmla="*/ 81 w 693"/>
                      <a:gd name="T37" fmla="*/ 280 h 696"/>
                      <a:gd name="T38" fmla="*/ 113 w 693"/>
                      <a:gd name="T39" fmla="*/ 204 h 696"/>
                      <a:gd name="T40" fmla="*/ 37 w 693"/>
                      <a:gd name="T41" fmla="*/ 204 h 696"/>
                      <a:gd name="T42" fmla="*/ 1 w 693"/>
                      <a:gd name="T43" fmla="*/ 196 h 696"/>
                      <a:gd name="T44" fmla="*/ 25 w 693"/>
                      <a:gd name="T45" fmla="*/ 140 h 696"/>
                      <a:gd name="T46" fmla="*/ 97 w 693"/>
                      <a:gd name="T47" fmla="*/ 112 h 696"/>
                      <a:gd name="T48" fmla="*/ 221 w 693"/>
                      <a:gd name="T49" fmla="*/ 124 h 696"/>
                      <a:gd name="T50" fmla="*/ 229 w 693"/>
                      <a:gd name="T51" fmla="*/ 64 h 696"/>
                      <a:gd name="T52" fmla="*/ 261 w 693"/>
                      <a:gd name="T53" fmla="*/ 0 h 696"/>
                      <a:gd name="T54" fmla="*/ 357 w 693"/>
                      <a:gd name="T55" fmla="*/ 44 h 696"/>
                      <a:gd name="T56" fmla="*/ 329 w 693"/>
                      <a:gd name="T57" fmla="*/ 88 h 696"/>
                      <a:gd name="T58" fmla="*/ 301 w 693"/>
                      <a:gd name="T59" fmla="*/ 176 h 696"/>
                      <a:gd name="T60" fmla="*/ 361 w 693"/>
                      <a:gd name="T61" fmla="*/ 192 h 696"/>
                      <a:gd name="T62" fmla="*/ 373 w 693"/>
                      <a:gd name="T63" fmla="*/ 136 h 696"/>
                      <a:gd name="T64" fmla="*/ 417 w 693"/>
                      <a:gd name="T65" fmla="*/ 92 h 696"/>
                      <a:gd name="T66" fmla="*/ 497 w 693"/>
                      <a:gd name="T67" fmla="*/ 88 h 696"/>
                      <a:gd name="T68" fmla="*/ 529 w 693"/>
                      <a:gd name="T69" fmla="*/ 52 h 696"/>
                      <a:gd name="T70" fmla="*/ 541 w 693"/>
                      <a:gd name="T71" fmla="*/ 46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34" name="Freeform 62"/>
                  <p:cNvSpPr>
                    <a:spLocks/>
                  </p:cNvSpPr>
                  <p:nvPr/>
                </p:nvSpPr>
                <p:spPr bwMode="ltGray">
                  <a:xfrm>
                    <a:off x="1173" y="247"/>
                    <a:ext cx="591" cy="95"/>
                  </a:xfrm>
                  <a:custGeom>
                    <a:avLst/>
                    <a:gdLst>
                      <a:gd name="T0" fmla="*/ 825 w 931"/>
                      <a:gd name="T1" fmla="*/ 0 h 149"/>
                      <a:gd name="T2" fmla="*/ 143 w 931"/>
                      <a:gd name="T3" fmla="*/ 29 h 149"/>
                      <a:gd name="T4" fmla="*/ 91 w 931"/>
                      <a:gd name="T5" fmla="*/ 42 h 149"/>
                      <a:gd name="T6" fmla="*/ 62 w 931"/>
                      <a:gd name="T7" fmla="*/ 42 h 149"/>
                      <a:gd name="T8" fmla="*/ 22 w 931"/>
                      <a:gd name="T9" fmla="*/ 77 h 149"/>
                      <a:gd name="T10" fmla="*/ 0 w 931"/>
                      <a:gd name="T11" fmla="*/ 105 h 149"/>
                      <a:gd name="T12" fmla="*/ 59 w 931"/>
                      <a:gd name="T13" fmla="*/ 115 h 149"/>
                      <a:gd name="T14" fmla="*/ 97 w 931"/>
                      <a:gd name="T15" fmla="*/ 96 h 149"/>
                      <a:gd name="T16" fmla="*/ 108 w 931"/>
                      <a:gd name="T17" fmla="*/ 84 h 149"/>
                      <a:gd name="T18" fmla="*/ 167 w 931"/>
                      <a:gd name="T19" fmla="*/ 52 h 149"/>
                      <a:gd name="T20" fmla="*/ 215 w 931"/>
                      <a:gd name="T21" fmla="*/ 46 h 149"/>
                      <a:gd name="T22" fmla="*/ 237 w 931"/>
                      <a:gd name="T23" fmla="*/ 94 h 149"/>
                      <a:gd name="T24" fmla="*/ 188 w 931"/>
                      <a:gd name="T25" fmla="*/ 109 h 149"/>
                      <a:gd name="T26" fmla="*/ 231 w 931"/>
                      <a:gd name="T27" fmla="*/ 113 h 149"/>
                      <a:gd name="T28" fmla="*/ 250 w 931"/>
                      <a:gd name="T29" fmla="*/ 90 h 149"/>
                      <a:gd name="T30" fmla="*/ 266 w 931"/>
                      <a:gd name="T31" fmla="*/ 92 h 149"/>
                      <a:gd name="T32" fmla="*/ 253 w 931"/>
                      <a:gd name="T33" fmla="*/ 54 h 149"/>
                      <a:gd name="T34" fmla="*/ 266 w 931"/>
                      <a:gd name="T35" fmla="*/ 44 h 149"/>
                      <a:gd name="T36" fmla="*/ 277 w 931"/>
                      <a:gd name="T37" fmla="*/ 88 h 149"/>
                      <a:gd name="T38" fmla="*/ 266 w 931"/>
                      <a:gd name="T39" fmla="*/ 113 h 149"/>
                      <a:gd name="T40" fmla="*/ 296 w 931"/>
                      <a:gd name="T41" fmla="*/ 130 h 149"/>
                      <a:gd name="T42" fmla="*/ 299 w 931"/>
                      <a:gd name="T43" fmla="*/ 92 h 149"/>
                      <a:gd name="T44" fmla="*/ 331 w 931"/>
                      <a:gd name="T45" fmla="*/ 103 h 149"/>
                      <a:gd name="T46" fmla="*/ 382 w 931"/>
                      <a:gd name="T47" fmla="*/ 73 h 149"/>
                      <a:gd name="T48" fmla="*/ 409 w 931"/>
                      <a:gd name="T49" fmla="*/ 50 h 149"/>
                      <a:gd name="T50" fmla="*/ 439 w 931"/>
                      <a:gd name="T51" fmla="*/ 56 h 149"/>
                      <a:gd name="T52" fmla="*/ 455 w 931"/>
                      <a:gd name="T53" fmla="*/ 50 h 149"/>
                      <a:gd name="T54" fmla="*/ 431 w 931"/>
                      <a:gd name="T55" fmla="*/ 44 h 149"/>
                      <a:gd name="T56" fmla="*/ 474 w 931"/>
                      <a:gd name="T57" fmla="*/ 35 h 149"/>
                      <a:gd name="T58" fmla="*/ 544 w 931"/>
                      <a:gd name="T59" fmla="*/ 54 h 149"/>
                      <a:gd name="T60" fmla="*/ 581 w 931"/>
                      <a:gd name="T61" fmla="*/ 42 h 149"/>
                      <a:gd name="T62" fmla="*/ 584 w 931"/>
                      <a:gd name="T63" fmla="*/ 63 h 149"/>
                      <a:gd name="T64" fmla="*/ 568 w 931"/>
                      <a:gd name="T65" fmla="*/ 101 h 149"/>
                      <a:gd name="T66" fmla="*/ 611 w 931"/>
                      <a:gd name="T67" fmla="*/ 88 h 149"/>
                      <a:gd name="T68" fmla="*/ 624 w 931"/>
                      <a:gd name="T69" fmla="*/ 80 h 149"/>
                      <a:gd name="T70" fmla="*/ 648 w 931"/>
                      <a:gd name="T71" fmla="*/ 61 h 149"/>
                      <a:gd name="T72" fmla="*/ 794 w 931"/>
                      <a:gd name="T73" fmla="*/ 8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35" name="Freeform 63"/>
                  <p:cNvSpPr>
                    <a:spLocks/>
                  </p:cNvSpPr>
                  <p:nvPr/>
                </p:nvSpPr>
                <p:spPr bwMode="ltGray">
                  <a:xfrm>
                    <a:off x="1293" y="282"/>
                    <a:ext cx="13" cy="10"/>
                  </a:xfrm>
                  <a:custGeom>
                    <a:avLst/>
                    <a:gdLst>
                      <a:gd name="T0" fmla="*/ 3 w 31"/>
                      <a:gd name="T1" fmla="*/ 28 h 30"/>
                      <a:gd name="T2" fmla="*/ 31 w 31"/>
                      <a:gd name="T3" fmla="*/ 0 h 30"/>
                      <a:gd name="T4" fmla="*/ 19 w 31"/>
                      <a:gd name="T5" fmla="*/ 24 h 30"/>
                      <a:gd name="T6" fmla="*/ 3 w 31"/>
                      <a:gd name="T7" fmla="*/ 28 h 30"/>
                    </a:gdLst>
                    <a:ahLst/>
                    <a:cxnLst>
                      <a:cxn ang="0">
                        <a:pos x="T0" y="T1"/>
                      </a:cxn>
                      <a:cxn ang="0">
                        <a:pos x="T2" y="T3"/>
                      </a:cxn>
                      <a:cxn ang="0">
                        <a:pos x="T4" y="T5"/>
                      </a:cxn>
                      <a:cxn ang="0">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36" name="Freeform 64"/>
                  <p:cNvSpPr>
                    <a:spLocks/>
                  </p:cNvSpPr>
                  <p:nvPr/>
                </p:nvSpPr>
                <p:spPr bwMode="ltGray">
                  <a:xfrm>
                    <a:off x="1278" y="296"/>
                    <a:ext cx="19" cy="11"/>
                  </a:xfrm>
                  <a:custGeom>
                    <a:avLst/>
                    <a:gdLst>
                      <a:gd name="T0" fmla="*/ 6 w 44"/>
                      <a:gd name="T1" fmla="*/ 32 h 32"/>
                      <a:gd name="T2" fmla="*/ 22 w 44"/>
                      <a:gd name="T3" fmla="*/ 0 h 32"/>
                      <a:gd name="T4" fmla="*/ 38 w 44"/>
                      <a:gd name="T5" fmla="*/ 4 h 32"/>
                      <a:gd name="T6" fmla="*/ 6 w 44"/>
                      <a:gd name="T7" fmla="*/ 32 h 32"/>
                    </a:gdLst>
                    <a:ahLst/>
                    <a:cxnLst>
                      <a:cxn ang="0">
                        <a:pos x="T0" y="T1"/>
                      </a:cxn>
                      <a:cxn ang="0">
                        <a:pos x="T2" y="T3"/>
                      </a:cxn>
                      <a:cxn ang="0">
                        <a:pos x="T4" y="T5"/>
                      </a:cxn>
                      <a:cxn ang="0">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37" name="Freeform 65"/>
                  <p:cNvSpPr>
                    <a:spLocks/>
                  </p:cNvSpPr>
                  <p:nvPr/>
                </p:nvSpPr>
                <p:spPr bwMode="ltGray">
                  <a:xfrm>
                    <a:off x="1340" y="337"/>
                    <a:ext cx="32" cy="6"/>
                  </a:xfrm>
                  <a:custGeom>
                    <a:avLst/>
                    <a:gdLst>
                      <a:gd name="T0" fmla="*/ 37 w 76"/>
                      <a:gd name="T1" fmla="*/ 18 h 18"/>
                      <a:gd name="T2" fmla="*/ 25 w 76"/>
                      <a:gd name="T3" fmla="*/ 2 h 18"/>
                      <a:gd name="T4" fmla="*/ 37 w 76"/>
                      <a:gd name="T5" fmla="*/ 18 h 18"/>
                    </a:gdLst>
                    <a:ahLst/>
                    <a:cxnLst>
                      <a:cxn ang="0">
                        <a:pos x="T0" y="T1"/>
                      </a:cxn>
                      <a:cxn ang="0">
                        <a:pos x="T2" y="T3"/>
                      </a:cxn>
                      <a:cxn ang="0">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38" name="Freeform 66"/>
                  <p:cNvSpPr>
                    <a:spLocks/>
                  </p:cNvSpPr>
                  <p:nvPr/>
                </p:nvSpPr>
                <p:spPr bwMode="ltGray">
                  <a:xfrm>
                    <a:off x="1395" y="336"/>
                    <a:ext cx="18" cy="15"/>
                  </a:xfrm>
                  <a:custGeom>
                    <a:avLst/>
                    <a:gdLst>
                      <a:gd name="T0" fmla="*/ 0 w 42"/>
                      <a:gd name="T1" fmla="*/ 21 h 44"/>
                      <a:gd name="T2" fmla="*/ 12 w 42"/>
                      <a:gd name="T3" fmla="*/ 9 h 44"/>
                      <a:gd name="T4" fmla="*/ 0 w 42"/>
                      <a:gd name="T5" fmla="*/ 21 h 44"/>
                    </a:gdLst>
                    <a:ahLst/>
                    <a:cxnLst>
                      <a:cxn ang="0">
                        <a:pos x="T0" y="T1"/>
                      </a:cxn>
                      <a:cxn ang="0">
                        <a:pos x="T2" y="T3"/>
                      </a:cxn>
                      <a:cxn ang="0">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39" name="Freeform 67"/>
                  <p:cNvSpPr>
                    <a:spLocks/>
                  </p:cNvSpPr>
                  <p:nvPr/>
                </p:nvSpPr>
                <p:spPr bwMode="ltGray">
                  <a:xfrm>
                    <a:off x="1248" y="295"/>
                    <a:ext cx="14" cy="10"/>
                  </a:xfrm>
                  <a:custGeom>
                    <a:avLst/>
                    <a:gdLst>
                      <a:gd name="T0" fmla="*/ 7 w 31"/>
                      <a:gd name="T1" fmla="*/ 22 h 30"/>
                      <a:gd name="T2" fmla="*/ 31 w 31"/>
                      <a:gd name="T3" fmla="*/ 10 h 30"/>
                      <a:gd name="T4" fmla="*/ 7 w 31"/>
                      <a:gd name="T5" fmla="*/ 22 h 30"/>
                    </a:gdLst>
                    <a:ahLst/>
                    <a:cxnLst>
                      <a:cxn ang="0">
                        <a:pos x="T0" y="T1"/>
                      </a:cxn>
                      <a:cxn ang="0">
                        <a:pos x="T2" y="T3"/>
                      </a:cxn>
                      <a:cxn ang="0">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grpSp>
            <p:grpSp>
              <p:nvGrpSpPr>
                <p:cNvPr id="3140" name="Group 68"/>
                <p:cNvGrpSpPr>
                  <a:grpSpLocks/>
                </p:cNvGrpSpPr>
                <p:nvPr/>
              </p:nvGrpSpPr>
              <p:grpSpPr bwMode="auto">
                <a:xfrm>
                  <a:off x="3709" y="240"/>
                  <a:ext cx="1139" cy="429"/>
                  <a:chOff x="3709" y="240"/>
                  <a:chExt cx="1139" cy="429"/>
                </a:xfrm>
              </p:grpSpPr>
              <p:sp>
                <p:nvSpPr>
                  <p:cNvPr id="3141" name="Freeform 69"/>
                  <p:cNvSpPr>
                    <a:spLocks/>
                  </p:cNvSpPr>
                  <p:nvPr/>
                </p:nvSpPr>
                <p:spPr bwMode="ltGray">
                  <a:xfrm>
                    <a:off x="4808" y="616"/>
                    <a:ext cx="13" cy="14"/>
                  </a:xfrm>
                  <a:custGeom>
                    <a:avLst/>
                    <a:gdLst>
                      <a:gd name="T0" fmla="*/ 16 w 30"/>
                      <a:gd name="T1" fmla="*/ 33 h 42"/>
                      <a:gd name="T2" fmla="*/ 8 w 30"/>
                      <a:gd name="T3" fmla="*/ 21 h 42"/>
                      <a:gd name="T4" fmla="*/ 0 w 30"/>
                      <a:gd name="T5" fmla="*/ 9 h 42"/>
                      <a:gd name="T6" fmla="*/ 16 w 30"/>
                      <a:gd name="T7" fmla="*/ 3 h 42"/>
                      <a:gd name="T8" fmla="*/ 30 w 30"/>
                      <a:gd name="T9" fmla="*/ 23 h 42"/>
                      <a:gd name="T10" fmla="*/ 28 w 30"/>
                      <a:gd name="T11" fmla="*/ 31 h 42"/>
                      <a:gd name="T12" fmla="*/ 16 w 30"/>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42" name="Freeform 70"/>
                  <p:cNvSpPr>
                    <a:spLocks/>
                  </p:cNvSpPr>
                  <p:nvPr/>
                </p:nvSpPr>
                <p:spPr bwMode="ltGray">
                  <a:xfrm>
                    <a:off x="4655" y="629"/>
                    <a:ext cx="11" cy="5"/>
                  </a:xfrm>
                  <a:custGeom>
                    <a:avLst/>
                    <a:gdLst>
                      <a:gd name="T0" fmla="*/ 15 w 25"/>
                      <a:gd name="T1" fmla="*/ 16 h 16"/>
                      <a:gd name="T2" fmla="*/ 3 w 25"/>
                      <a:gd name="T3" fmla="*/ 8 h 16"/>
                      <a:gd name="T4" fmla="*/ 15 w 25"/>
                      <a:gd name="T5" fmla="*/ 0 h 16"/>
                      <a:gd name="T6" fmla="*/ 15 w 25"/>
                      <a:gd name="T7" fmla="*/ 16 h 16"/>
                    </a:gdLst>
                    <a:ahLst/>
                    <a:cxnLst>
                      <a:cxn ang="0">
                        <a:pos x="T0" y="T1"/>
                      </a:cxn>
                      <a:cxn ang="0">
                        <a:pos x="T2" y="T3"/>
                      </a:cxn>
                      <a:cxn ang="0">
                        <a:pos x="T4" y="T5"/>
                      </a:cxn>
                      <a:cxn ang="0">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43" name="Freeform 71"/>
                  <p:cNvSpPr>
                    <a:spLocks/>
                  </p:cNvSpPr>
                  <p:nvPr/>
                </p:nvSpPr>
                <p:spPr bwMode="ltGray">
                  <a:xfrm>
                    <a:off x="4609" y="635"/>
                    <a:ext cx="28" cy="16"/>
                  </a:xfrm>
                  <a:custGeom>
                    <a:avLst/>
                    <a:gdLst>
                      <a:gd name="T0" fmla="*/ 14 w 65"/>
                      <a:gd name="T1" fmla="*/ 24 h 46"/>
                      <a:gd name="T2" fmla="*/ 30 w 65"/>
                      <a:gd name="T3" fmla="*/ 4 h 46"/>
                      <a:gd name="T4" fmla="*/ 42 w 65"/>
                      <a:gd name="T5" fmla="*/ 0 h 46"/>
                      <a:gd name="T6" fmla="*/ 58 w 65"/>
                      <a:gd name="T7" fmla="*/ 12 h 46"/>
                      <a:gd name="T8" fmla="*/ 32 w 65"/>
                      <a:gd name="T9" fmla="*/ 26 h 46"/>
                      <a:gd name="T10" fmla="*/ 12 w 65"/>
                      <a:gd name="T11" fmla="*/ 46 h 46"/>
                      <a:gd name="T12" fmla="*/ 8 w 65"/>
                      <a:gd name="T13" fmla="*/ 20 h 46"/>
                      <a:gd name="T14" fmla="*/ 12 w 65"/>
                      <a:gd name="T15" fmla="*/ 14 h 46"/>
                      <a:gd name="T16" fmla="*/ 14 w 65"/>
                      <a:gd name="T17"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44" name="Freeform 72"/>
                  <p:cNvSpPr>
                    <a:spLocks/>
                  </p:cNvSpPr>
                  <p:nvPr/>
                </p:nvSpPr>
                <p:spPr bwMode="ltGray">
                  <a:xfrm>
                    <a:off x="4580" y="634"/>
                    <a:ext cx="29" cy="16"/>
                  </a:xfrm>
                  <a:custGeom>
                    <a:avLst/>
                    <a:gdLst>
                      <a:gd name="T0" fmla="*/ 0 w 69"/>
                      <a:gd name="T1" fmla="*/ 31 h 47"/>
                      <a:gd name="T2" fmla="*/ 18 w 69"/>
                      <a:gd name="T3" fmla="*/ 25 h 47"/>
                      <a:gd name="T4" fmla="*/ 52 w 69"/>
                      <a:gd name="T5" fmla="*/ 1 h 47"/>
                      <a:gd name="T6" fmla="*/ 64 w 69"/>
                      <a:gd name="T7" fmla="*/ 3 h 47"/>
                      <a:gd name="T8" fmla="*/ 50 w 69"/>
                      <a:gd name="T9" fmla="*/ 19 h 47"/>
                      <a:gd name="T10" fmla="*/ 28 w 69"/>
                      <a:gd name="T11" fmla="*/ 33 h 47"/>
                      <a:gd name="T12" fmla="*/ 22 w 69"/>
                      <a:gd name="T13" fmla="*/ 47 h 47"/>
                      <a:gd name="T14" fmla="*/ 16 w 69"/>
                      <a:gd name="T15" fmla="*/ 45 h 47"/>
                      <a:gd name="T16" fmla="*/ 12 w 69"/>
                      <a:gd name="T17" fmla="*/ 39 h 47"/>
                      <a:gd name="T18" fmla="*/ 0 w 69"/>
                      <a:gd name="T19" fmla="*/ 35 h 47"/>
                      <a:gd name="T20" fmla="*/ 0 w 69"/>
                      <a:gd name="T2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45" name="Freeform 73"/>
                  <p:cNvSpPr>
                    <a:spLocks/>
                  </p:cNvSpPr>
                  <p:nvPr/>
                </p:nvSpPr>
                <p:spPr bwMode="ltGray">
                  <a:xfrm>
                    <a:off x="4423" y="547"/>
                    <a:ext cx="151" cy="93"/>
                  </a:xfrm>
                  <a:custGeom>
                    <a:avLst/>
                    <a:gdLst>
                      <a:gd name="T0" fmla="*/ 10 w 355"/>
                      <a:gd name="T1" fmla="*/ 4 h 277"/>
                      <a:gd name="T2" fmla="*/ 36 w 355"/>
                      <a:gd name="T3" fmla="*/ 18 h 277"/>
                      <a:gd name="T4" fmla="*/ 46 w 355"/>
                      <a:gd name="T5" fmla="*/ 30 h 277"/>
                      <a:gd name="T6" fmla="*/ 76 w 355"/>
                      <a:gd name="T7" fmla="*/ 52 h 277"/>
                      <a:gd name="T8" fmla="*/ 92 w 355"/>
                      <a:gd name="T9" fmla="*/ 66 h 277"/>
                      <a:gd name="T10" fmla="*/ 122 w 355"/>
                      <a:gd name="T11" fmla="*/ 98 h 277"/>
                      <a:gd name="T12" fmla="*/ 136 w 355"/>
                      <a:gd name="T13" fmla="*/ 128 h 277"/>
                      <a:gd name="T14" fmla="*/ 148 w 355"/>
                      <a:gd name="T15" fmla="*/ 132 h 277"/>
                      <a:gd name="T16" fmla="*/ 154 w 355"/>
                      <a:gd name="T17" fmla="*/ 150 h 277"/>
                      <a:gd name="T18" fmla="*/ 176 w 355"/>
                      <a:gd name="T19" fmla="*/ 152 h 277"/>
                      <a:gd name="T20" fmla="*/ 170 w 355"/>
                      <a:gd name="T21" fmla="*/ 196 h 277"/>
                      <a:gd name="T22" fmla="*/ 180 w 355"/>
                      <a:gd name="T23" fmla="*/ 224 h 277"/>
                      <a:gd name="T24" fmla="*/ 198 w 355"/>
                      <a:gd name="T25" fmla="*/ 232 h 277"/>
                      <a:gd name="T26" fmla="*/ 216 w 355"/>
                      <a:gd name="T27" fmla="*/ 234 h 277"/>
                      <a:gd name="T28" fmla="*/ 236 w 355"/>
                      <a:gd name="T29" fmla="*/ 242 h 277"/>
                      <a:gd name="T30" fmla="*/ 254 w 355"/>
                      <a:gd name="T31" fmla="*/ 236 h 277"/>
                      <a:gd name="T32" fmla="*/ 272 w 355"/>
                      <a:gd name="T33" fmla="*/ 248 h 277"/>
                      <a:gd name="T34" fmla="*/ 296 w 355"/>
                      <a:gd name="T35" fmla="*/ 256 h 277"/>
                      <a:gd name="T36" fmla="*/ 314 w 355"/>
                      <a:gd name="T37" fmla="*/ 264 h 277"/>
                      <a:gd name="T38" fmla="*/ 352 w 355"/>
                      <a:gd name="T39" fmla="*/ 266 h 277"/>
                      <a:gd name="T40" fmla="*/ 342 w 355"/>
                      <a:gd name="T41" fmla="*/ 274 h 277"/>
                      <a:gd name="T42" fmla="*/ 322 w 355"/>
                      <a:gd name="T43" fmla="*/ 272 h 277"/>
                      <a:gd name="T44" fmla="*/ 300 w 355"/>
                      <a:gd name="T45" fmla="*/ 270 h 277"/>
                      <a:gd name="T46" fmla="*/ 288 w 355"/>
                      <a:gd name="T47" fmla="*/ 266 h 277"/>
                      <a:gd name="T48" fmla="*/ 252 w 355"/>
                      <a:gd name="T49" fmla="*/ 264 h 277"/>
                      <a:gd name="T50" fmla="*/ 234 w 355"/>
                      <a:gd name="T51" fmla="*/ 260 h 277"/>
                      <a:gd name="T52" fmla="*/ 172 w 355"/>
                      <a:gd name="T53" fmla="*/ 242 h 277"/>
                      <a:gd name="T54" fmla="*/ 160 w 355"/>
                      <a:gd name="T55" fmla="*/ 216 h 277"/>
                      <a:gd name="T56" fmla="*/ 126 w 355"/>
                      <a:gd name="T57" fmla="*/ 200 h 277"/>
                      <a:gd name="T58" fmla="*/ 108 w 355"/>
                      <a:gd name="T59" fmla="*/ 186 h 277"/>
                      <a:gd name="T60" fmla="*/ 94 w 355"/>
                      <a:gd name="T61" fmla="*/ 158 h 277"/>
                      <a:gd name="T62" fmla="*/ 68 w 355"/>
                      <a:gd name="T63" fmla="*/ 108 h 277"/>
                      <a:gd name="T64" fmla="*/ 64 w 355"/>
                      <a:gd name="T65" fmla="*/ 102 h 277"/>
                      <a:gd name="T66" fmla="*/ 58 w 355"/>
                      <a:gd name="T67" fmla="*/ 100 h 277"/>
                      <a:gd name="T68" fmla="*/ 54 w 355"/>
                      <a:gd name="T69" fmla="*/ 88 h 277"/>
                      <a:gd name="T70" fmla="*/ 38 w 355"/>
                      <a:gd name="T71" fmla="*/ 58 h 277"/>
                      <a:gd name="T72" fmla="*/ 20 w 355"/>
                      <a:gd name="T73" fmla="*/ 40 h 277"/>
                      <a:gd name="T74" fmla="*/ 4 w 355"/>
                      <a:gd name="T75" fmla="*/ 22 h 277"/>
                      <a:gd name="T76" fmla="*/ 10 w 355"/>
                      <a:gd name="T77" fmla="*/ 2 h 277"/>
                      <a:gd name="T78" fmla="*/ 10 w 355"/>
                      <a:gd name="T79"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46" name="Freeform 74"/>
                  <p:cNvSpPr>
                    <a:spLocks/>
                  </p:cNvSpPr>
                  <p:nvPr/>
                </p:nvSpPr>
                <p:spPr bwMode="ltGray">
                  <a:xfrm>
                    <a:off x="4515" y="541"/>
                    <a:ext cx="67" cy="68"/>
                  </a:xfrm>
                  <a:custGeom>
                    <a:avLst/>
                    <a:gdLst>
                      <a:gd name="T0" fmla="*/ 54 w 156"/>
                      <a:gd name="T1" fmla="*/ 66 h 206"/>
                      <a:gd name="T2" fmla="*/ 66 w 156"/>
                      <a:gd name="T3" fmla="*/ 58 h 206"/>
                      <a:gd name="T4" fmla="*/ 68 w 156"/>
                      <a:gd name="T5" fmla="*/ 52 h 206"/>
                      <a:gd name="T6" fmla="*/ 80 w 156"/>
                      <a:gd name="T7" fmla="*/ 44 h 206"/>
                      <a:gd name="T8" fmla="*/ 106 w 156"/>
                      <a:gd name="T9" fmla="*/ 22 h 206"/>
                      <a:gd name="T10" fmla="*/ 112 w 156"/>
                      <a:gd name="T11" fmla="*/ 4 h 206"/>
                      <a:gd name="T12" fmla="*/ 124 w 156"/>
                      <a:gd name="T13" fmla="*/ 0 h 206"/>
                      <a:gd name="T14" fmla="*/ 150 w 156"/>
                      <a:gd name="T15" fmla="*/ 28 h 206"/>
                      <a:gd name="T16" fmla="*/ 146 w 156"/>
                      <a:gd name="T17" fmla="*/ 44 h 206"/>
                      <a:gd name="T18" fmla="*/ 126 w 156"/>
                      <a:gd name="T19" fmla="*/ 64 h 206"/>
                      <a:gd name="T20" fmla="*/ 132 w 156"/>
                      <a:gd name="T21" fmla="*/ 94 h 206"/>
                      <a:gd name="T22" fmla="*/ 142 w 156"/>
                      <a:gd name="T23" fmla="*/ 110 h 206"/>
                      <a:gd name="T24" fmla="*/ 146 w 156"/>
                      <a:gd name="T25" fmla="*/ 128 h 206"/>
                      <a:gd name="T26" fmla="*/ 128 w 156"/>
                      <a:gd name="T27" fmla="*/ 128 h 206"/>
                      <a:gd name="T28" fmla="*/ 116 w 156"/>
                      <a:gd name="T29" fmla="*/ 146 h 206"/>
                      <a:gd name="T30" fmla="*/ 104 w 156"/>
                      <a:gd name="T31" fmla="*/ 156 h 206"/>
                      <a:gd name="T32" fmla="*/ 100 w 156"/>
                      <a:gd name="T33" fmla="*/ 198 h 206"/>
                      <a:gd name="T34" fmla="*/ 88 w 156"/>
                      <a:gd name="T35" fmla="*/ 202 h 206"/>
                      <a:gd name="T36" fmla="*/ 82 w 156"/>
                      <a:gd name="T37" fmla="*/ 206 h 206"/>
                      <a:gd name="T38" fmla="*/ 76 w 156"/>
                      <a:gd name="T39" fmla="*/ 202 h 206"/>
                      <a:gd name="T40" fmla="*/ 72 w 156"/>
                      <a:gd name="T41" fmla="*/ 190 h 206"/>
                      <a:gd name="T42" fmla="*/ 60 w 156"/>
                      <a:gd name="T43" fmla="*/ 186 h 206"/>
                      <a:gd name="T44" fmla="*/ 42 w 156"/>
                      <a:gd name="T45" fmla="*/ 194 h 206"/>
                      <a:gd name="T46" fmla="*/ 28 w 156"/>
                      <a:gd name="T47" fmla="*/ 186 h 206"/>
                      <a:gd name="T48" fmla="*/ 10 w 156"/>
                      <a:gd name="T49" fmla="*/ 148 h 206"/>
                      <a:gd name="T50" fmla="*/ 4 w 156"/>
                      <a:gd name="T51" fmla="*/ 130 h 206"/>
                      <a:gd name="T52" fmla="*/ 0 w 156"/>
                      <a:gd name="T53" fmla="*/ 118 h 206"/>
                      <a:gd name="T54" fmla="*/ 20 w 156"/>
                      <a:gd name="T55" fmla="*/ 96 h 206"/>
                      <a:gd name="T56" fmla="*/ 32 w 156"/>
                      <a:gd name="T57" fmla="*/ 104 h 206"/>
                      <a:gd name="T58" fmla="*/ 34 w 156"/>
                      <a:gd name="T59" fmla="*/ 80 h 206"/>
                      <a:gd name="T60" fmla="*/ 52 w 156"/>
                      <a:gd name="T61" fmla="*/ 70 h 206"/>
                      <a:gd name="T62" fmla="*/ 54 w 156"/>
                      <a:gd name="T63"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47" name="Freeform 75"/>
                  <p:cNvSpPr>
                    <a:spLocks/>
                  </p:cNvSpPr>
                  <p:nvPr/>
                </p:nvSpPr>
                <p:spPr bwMode="ltGray">
                  <a:xfrm>
                    <a:off x="4580" y="572"/>
                    <a:ext cx="47" cy="13"/>
                  </a:xfrm>
                  <a:custGeom>
                    <a:avLst/>
                    <a:gdLst>
                      <a:gd name="T0" fmla="*/ 4 w 109"/>
                      <a:gd name="T1" fmla="*/ 32 h 38"/>
                      <a:gd name="T2" fmla="*/ 18 w 109"/>
                      <a:gd name="T3" fmla="*/ 10 h 38"/>
                      <a:gd name="T4" fmla="*/ 46 w 109"/>
                      <a:gd name="T5" fmla="*/ 20 h 38"/>
                      <a:gd name="T6" fmla="*/ 72 w 109"/>
                      <a:gd name="T7" fmla="*/ 14 h 38"/>
                      <a:gd name="T8" fmla="*/ 90 w 109"/>
                      <a:gd name="T9" fmla="*/ 0 h 38"/>
                      <a:gd name="T10" fmla="*/ 76 w 109"/>
                      <a:gd name="T11" fmla="*/ 26 h 38"/>
                      <a:gd name="T12" fmla="*/ 60 w 109"/>
                      <a:gd name="T13" fmla="*/ 38 h 38"/>
                      <a:gd name="T14" fmla="*/ 42 w 109"/>
                      <a:gd name="T15" fmla="*/ 32 h 38"/>
                      <a:gd name="T16" fmla="*/ 14 w 109"/>
                      <a:gd name="T17" fmla="*/ 30 h 38"/>
                      <a:gd name="T18" fmla="*/ 4 w 109"/>
                      <a:gd name="T1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48" name="Freeform 76"/>
                  <p:cNvSpPr>
                    <a:spLocks/>
                  </p:cNvSpPr>
                  <p:nvPr/>
                </p:nvSpPr>
                <p:spPr bwMode="ltGray">
                  <a:xfrm>
                    <a:off x="4578" y="588"/>
                    <a:ext cx="32" cy="34"/>
                  </a:xfrm>
                  <a:custGeom>
                    <a:avLst/>
                    <a:gdLst>
                      <a:gd name="T0" fmla="*/ 8 w 76"/>
                      <a:gd name="T1" fmla="*/ 18 h 104"/>
                      <a:gd name="T2" fmla="*/ 18 w 76"/>
                      <a:gd name="T3" fmla="*/ 0 h 104"/>
                      <a:gd name="T4" fmla="*/ 34 w 76"/>
                      <a:gd name="T5" fmla="*/ 18 h 104"/>
                      <a:gd name="T6" fmla="*/ 62 w 76"/>
                      <a:gd name="T7" fmla="*/ 4 h 104"/>
                      <a:gd name="T8" fmla="*/ 46 w 76"/>
                      <a:gd name="T9" fmla="*/ 34 h 104"/>
                      <a:gd name="T10" fmla="*/ 54 w 76"/>
                      <a:gd name="T11" fmla="*/ 48 h 104"/>
                      <a:gd name="T12" fmla="*/ 58 w 76"/>
                      <a:gd name="T13" fmla="*/ 60 h 104"/>
                      <a:gd name="T14" fmla="*/ 46 w 76"/>
                      <a:gd name="T15" fmla="*/ 74 h 104"/>
                      <a:gd name="T16" fmla="*/ 34 w 76"/>
                      <a:gd name="T17" fmla="*/ 60 h 104"/>
                      <a:gd name="T18" fmla="*/ 22 w 76"/>
                      <a:gd name="T19" fmla="*/ 48 h 104"/>
                      <a:gd name="T20" fmla="*/ 28 w 76"/>
                      <a:gd name="T21" fmla="*/ 68 h 104"/>
                      <a:gd name="T22" fmla="*/ 30 w 76"/>
                      <a:gd name="T23" fmla="*/ 74 h 104"/>
                      <a:gd name="T24" fmla="*/ 20 w 76"/>
                      <a:gd name="T25" fmla="*/ 104 h 104"/>
                      <a:gd name="T26" fmla="*/ 12 w 76"/>
                      <a:gd name="T27" fmla="*/ 102 h 104"/>
                      <a:gd name="T28" fmla="*/ 8 w 76"/>
                      <a:gd name="T29" fmla="*/ 90 h 104"/>
                      <a:gd name="T30" fmla="*/ 0 w 76"/>
                      <a:gd name="T31" fmla="*/ 54 h 104"/>
                      <a:gd name="T32" fmla="*/ 2 w 76"/>
                      <a:gd name="T33" fmla="*/ 30 h 104"/>
                      <a:gd name="T34" fmla="*/ 8 w 76"/>
                      <a:gd name="T35" fmla="*/ 1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49" name="Freeform 77"/>
                  <p:cNvSpPr>
                    <a:spLocks/>
                  </p:cNvSpPr>
                  <p:nvPr/>
                </p:nvSpPr>
                <p:spPr bwMode="ltGray">
                  <a:xfrm>
                    <a:off x="4632" y="569"/>
                    <a:ext cx="16" cy="20"/>
                  </a:xfrm>
                  <a:custGeom>
                    <a:avLst/>
                    <a:gdLst>
                      <a:gd name="T0" fmla="*/ 3 w 37"/>
                      <a:gd name="T1" fmla="*/ 28 h 61"/>
                      <a:gd name="T2" fmla="*/ 13 w 37"/>
                      <a:gd name="T3" fmla="*/ 0 h 61"/>
                      <a:gd name="T4" fmla="*/ 15 w 37"/>
                      <a:gd name="T5" fmla="*/ 28 h 61"/>
                      <a:gd name="T6" fmla="*/ 37 w 37"/>
                      <a:gd name="T7" fmla="*/ 38 h 61"/>
                      <a:gd name="T8" fmla="*/ 19 w 37"/>
                      <a:gd name="T9" fmla="*/ 44 h 61"/>
                      <a:gd name="T10" fmla="*/ 5 w 37"/>
                      <a:gd name="T11" fmla="*/ 58 h 61"/>
                      <a:gd name="T12" fmla="*/ 1 w 37"/>
                      <a:gd name="T13" fmla="*/ 34 h 61"/>
                      <a:gd name="T14" fmla="*/ 3 w 37"/>
                      <a:gd name="T15" fmla="*/ 2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50" name="Freeform 78"/>
                  <p:cNvSpPr>
                    <a:spLocks/>
                  </p:cNvSpPr>
                  <p:nvPr/>
                </p:nvSpPr>
                <p:spPr bwMode="ltGray">
                  <a:xfrm>
                    <a:off x="4636" y="600"/>
                    <a:ext cx="20" cy="10"/>
                  </a:xfrm>
                  <a:custGeom>
                    <a:avLst/>
                    <a:gdLst>
                      <a:gd name="T0" fmla="*/ 7 w 49"/>
                      <a:gd name="T1" fmla="*/ 0 h 29"/>
                      <a:gd name="T2" fmla="*/ 29 w 49"/>
                      <a:gd name="T3" fmla="*/ 0 h 29"/>
                      <a:gd name="T4" fmla="*/ 49 w 49"/>
                      <a:gd name="T5" fmla="*/ 16 h 29"/>
                      <a:gd name="T6" fmla="*/ 35 w 49"/>
                      <a:gd name="T7" fmla="*/ 14 h 29"/>
                      <a:gd name="T8" fmla="*/ 3 w 49"/>
                      <a:gd name="T9" fmla="*/ 16 h 29"/>
                      <a:gd name="T10" fmla="*/ 7 w 49"/>
                      <a:gd name="T11" fmla="*/ 0 h 29"/>
                    </a:gdLst>
                    <a:ahLst/>
                    <a:cxnLst>
                      <a:cxn ang="0">
                        <a:pos x="T0" y="T1"/>
                      </a:cxn>
                      <a:cxn ang="0">
                        <a:pos x="T2" y="T3"/>
                      </a:cxn>
                      <a:cxn ang="0">
                        <a:pos x="T4" y="T5"/>
                      </a:cxn>
                      <a:cxn ang="0">
                        <a:pos x="T6" y="T7"/>
                      </a:cxn>
                      <a:cxn ang="0">
                        <a:pos x="T8" y="T9"/>
                      </a:cxn>
                      <a:cxn ang="0">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51" name="Freeform 79"/>
                  <p:cNvSpPr>
                    <a:spLocks/>
                  </p:cNvSpPr>
                  <p:nvPr/>
                </p:nvSpPr>
                <p:spPr bwMode="ltGray">
                  <a:xfrm>
                    <a:off x="4657" y="585"/>
                    <a:ext cx="26" cy="17"/>
                  </a:xfrm>
                  <a:custGeom>
                    <a:avLst/>
                    <a:gdLst>
                      <a:gd name="T0" fmla="*/ 21 w 61"/>
                      <a:gd name="T1" fmla="*/ 38 h 48"/>
                      <a:gd name="T2" fmla="*/ 15 w 61"/>
                      <a:gd name="T3" fmla="*/ 26 h 48"/>
                      <a:gd name="T4" fmla="*/ 3 w 61"/>
                      <a:gd name="T5" fmla="*/ 22 h 48"/>
                      <a:gd name="T6" fmla="*/ 13 w 61"/>
                      <a:gd name="T7" fmla="*/ 8 h 48"/>
                      <a:gd name="T8" fmla="*/ 25 w 61"/>
                      <a:gd name="T9" fmla="*/ 0 h 48"/>
                      <a:gd name="T10" fmla="*/ 49 w 61"/>
                      <a:gd name="T11" fmla="*/ 10 h 48"/>
                      <a:gd name="T12" fmla="*/ 53 w 61"/>
                      <a:gd name="T13" fmla="*/ 20 h 48"/>
                      <a:gd name="T14" fmla="*/ 61 w 61"/>
                      <a:gd name="T15" fmla="*/ 32 h 48"/>
                      <a:gd name="T16" fmla="*/ 41 w 61"/>
                      <a:gd name="T17" fmla="*/ 38 h 48"/>
                      <a:gd name="T18" fmla="*/ 23 w 61"/>
                      <a:gd name="T19" fmla="*/ 44 h 48"/>
                      <a:gd name="T20" fmla="*/ 21 w 61"/>
                      <a:gd name="T21"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52" name="Freeform 80"/>
                  <p:cNvSpPr>
                    <a:spLocks/>
                  </p:cNvSpPr>
                  <p:nvPr/>
                </p:nvSpPr>
                <p:spPr bwMode="ltGray">
                  <a:xfrm>
                    <a:off x="4664" y="593"/>
                    <a:ext cx="122" cy="61"/>
                  </a:xfrm>
                  <a:custGeom>
                    <a:avLst/>
                    <a:gdLst>
                      <a:gd name="T0" fmla="*/ 46 w 286"/>
                      <a:gd name="T1" fmla="*/ 28 h 182"/>
                      <a:gd name="T2" fmla="*/ 36 w 286"/>
                      <a:gd name="T3" fmla="*/ 14 h 182"/>
                      <a:gd name="T4" fmla="*/ 26 w 286"/>
                      <a:gd name="T5" fmla="*/ 30 h 182"/>
                      <a:gd name="T6" fmla="*/ 0 w 286"/>
                      <a:gd name="T7" fmla="*/ 24 h 182"/>
                      <a:gd name="T8" fmla="*/ 10 w 286"/>
                      <a:gd name="T9" fmla="*/ 42 h 182"/>
                      <a:gd name="T10" fmla="*/ 16 w 286"/>
                      <a:gd name="T11" fmla="*/ 62 h 182"/>
                      <a:gd name="T12" fmla="*/ 24 w 286"/>
                      <a:gd name="T13" fmla="*/ 48 h 182"/>
                      <a:gd name="T14" fmla="*/ 30 w 286"/>
                      <a:gd name="T15" fmla="*/ 44 h 182"/>
                      <a:gd name="T16" fmla="*/ 48 w 286"/>
                      <a:gd name="T17" fmla="*/ 56 h 182"/>
                      <a:gd name="T18" fmla="*/ 70 w 286"/>
                      <a:gd name="T19" fmla="*/ 62 h 182"/>
                      <a:gd name="T20" fmla="*/ 88 w 286"/>
                      <a:gd name="T21" fmla="*/ 72 h 182"/>
                      <a:gd name="T22" fmla="*/ 106 w 286"/>
                      <a:gd name="T23" fmla="*/ 102 h 182"/>
                      <a:gd name="T24" fmla="*/ 104 w 286"/>
                      <a:gd name="T25" fmla="*/ 122 h 182"/>
                      <a:gd name="T26" fmla="*/ 98 w 286"/>
                      <a:gd name="T27" fmla="*/ 134 h 182"/>
                      <a:gd name="T28" fmla="*/ 122 w 286"/>
                      <a:gd name="T29" fmla="*/ 128 h 182"/>
                      <a:gd name="T30" fmla="*/ 140 w 286"/>
                      <a:gd name="T31" fmla="*/ 140 h 182"/>
                      <a:gd name="T32" fmla="*/ 168 w 286"/>
                      <a:gd name="T33" fmla="*/ 148 h 182"/>
                      <a:gd name="T34" fmla="*/ 174 w 286"/>
                      <a:gd name="T35" fmla="*/ 146 h 182"/>
                      <a:gd name="T36" fmla="*/ 168 w 286"/>
                      <a:gd name="T37" fmla="*/ 134 h 182"/>
                      <a:gd name="T38" fmla="*/ 178 w 286"/>
                      <a:gd name="T39" fmla="*/ 136 h 182"/>
                      <a:gd name="T40" fmla="*/ 186 w 286"/>
                      <a:gd name="T41" fmla="*/ 118 h 182"/>
                      <a:gd name="T42" fmla="*/ 202 w 286"/>
                      <a:gd name="T43" fmla="*/ 122 h 182"/>
                      <a:gd name="T44" fmla="*/ 214 w 286"/>
                      <a:gd name="T45" fmla="*/ 130 h 182"/>
                      <a:gd name="T46" fmla="*/ 244 w 286"/>
                      <a:gd name="T47" fmla="*/ 168 h 182"/>
                      <a:gd name="T48" fmla="*/ 262 w 286"/>
                      <a:gd name="T49" fmla="*/ 178 h 182"/>
                      <a:gd name="T50" fmla="*/ 284 w 286"/>
                      <a:gd name="T51" fmla="*/ 170 h 182"/>
                      <a:gd name="T52" fmla="*/ 268 w 286"/>
                      <a:gd name="T53" fmla="*/ 160 h 182"/>
                      <a:gd name="T54" fmla="*/ 256 w 286"/>
                      <a:gd name="T55" fmla="*/ 138 h 182"/>
                      <a:gd name="T56" fmla="*/ 250 w 286"/>
                      <a:gd name="T57" fmla="*/ 132 h 182"/>
                      <a:gd name="T58" fmla="*/ 248 w 286"/>
                      <a:gd name="T59" fmla="*/ 122 h 182"/>
                      <a:gd name="T60" fmla="*/ 236 w 286"/>
                      <a:gd name="T61" fmla="*/ 116 h 182"/>
                      <a:gd name="T62" fmla="*/ 240 w 286"/>
                      <a:gd name="T63" fmla="*/ 96 h 182"/>
                      <a:gd name="T64" fmla="*/ 220 w 286"/>
                      <a:gd name="T65" fmla="*/ 86 h 182"/>
                      <a:gd name="T66" fmla="*/ 210 w 286"/>
                      <a:gd name="T67" fmla="*/ 70 h 182"/>
                      <a:gd name="T68" fmla="*/ 190 w 286"/>
                      <a:gd name="T69" fmla="*/ 54 h 182"/>
                      <a:gd name="T70" fmla="*/ 168 w 286"/>
                      <a:gd name="T71" fmla="*/ 38 h 182"/>
                      <a:gd name="T72" fmla="*/ 156 w 286"/>
                      <a:gd name="T73" fmla="*/ 34 h 182"/>
                      <a:gd name="T74" fmla="*/ 120 w 286"/>
                      <a:gd name="T75" fmla="*/ 16 h 182"/>
                      <a:gd name="T76" fmla="*/ 102 w 286"/>
                      <a:gd name="T77" fmla="*/ 4 h 182"/>
                      <a:gd name="T78" fmla="*/ 96 w 286"/>
                      <a:gd name="T79" fmla="*/ 0 h 182"/>
                      <a:gd name="T80" fmla="*/ 70 w 286"/>
                      <a:gd name="T81" fmla="*/ 10 h 182"/>
                      <a:gd name="T82" fmla="*/ 56 w 286"/>
                      <a:gd name="T83" fmla="*/ 32 h 182"/>
                      <a:gd name="T84" fmla="*/ 46 w 286"/>
                      <a:gd name="T85" fmla="*/ 2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53" name="Freeform 81"/>
                  <p:cNvSpPr>
                    <a:spLocks/>
                  </p:cNvSpPr>
                  <p:nvPr/>
                </p:nvSpPr>
                <p:spPr bwMode="ltGray">
                  <a:xfrm>
                    <a:off x="4770" y="599"/>
                    <a:ext cx="33" cy="26"/>
                  </a:xfrm>
                  <a:custGeom>
                    <a:avLst/>
                    <a:gdLst>
                      <a:gd name="T0" fmla="*/ 1 w 78"/>
                      <a:gd name="T1" fmla="*/ 58 h 78"/>
                      <a:gd name="T2" fmla="*/ 27 w 78"/>
                      <a:gd name="T3" fmla="*/ 60 h 78"/>
                      <a:gd name="T4" fmla="*/ 45 w 78"/>
                      <a:gd name="T5" fmla="*/ 48 h 78"/>
                      <a:gd name="T6" fmla="*/ 57 w 78"/>
                      <a:gd name="T7" fmla="*/ 30 h 78"/>
                      <a:gd name="T8" fmla="*/ 43 w 78"/>
                      <a:gd name="T9" fmla="*/ 14 h 78"/>
                      <a:gd name="T10" fmla="*/ 43 w 78"/>
                      <a:gd name="T11" fmla="*/ 4 h 78"/>
                      <a:gd name="T12" fmla="*/ 71 w 78"/>
                      <a:gd name="T13" fmla="*/ 26 h 78"/>
                      <a:gd name="T14" fmla="*/ 67 w 78"/>
                      <a:gd name="T15" fmla="*/ 54 h 78"/>
                      <a:gd name="T16" fmla="*/ 33 w 78"/>
                      <a:gd name="T17" fmla="*/ 78 h 78"/>
                      <a:gd name="T18" fmla="*/ 9 w 78"/>
                      <a:gd name="T19" fmla="*/ 66 h 78"/>
                      <a:gd name="T20" fmla="*/ 3 w 78"/>
                      <a:gd name="T21" fmla="*/ 62 h 78"/>
                      <a:gd name="T22" fmla="*/ 1 w 78"/>
                      <a:gd name="T23"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54" name="Freeform 82"/>
                  <p:cNvSpPr>
                    <a:spLocks/>
                  </p:cNvSpPr>
                  <p:nvPr/>
                </p:nvSpPr>
                <p:spPr bwMode="ltGray">
                  <a:xfrm>
                    <a:off x="4840" y="544"/>
                    <a:ext cx="8" cy="6"/>
                  </a:xfrm>
                  <a:custGeom>
                    <a:avLst/>
                    <a:gdLst>
                      <a:gd name="T0" fmla="*/ 3 w 17"/>
                      <a:gd name="T1" fmla="*/ 4 h 18"/>
                      <a:gd name="T2" fmla="*/ 3 w 17"/>
                      <a:gd name="T3" fmla="*/ 14 h 18"/>
                      <a:gd name="T4" fmla="*/ 3 w 17"/>
                      <a:gd name="T5" fmla="*/ 4 h 18"/>
                    </a:gdLst>
                    <a:ahLst/>
                    <a:cxnLst>
                      <a:cxn ang="0">
                        <a:pos x="T0" y="T1"/>
                      </a:cxn>
                      <a:cxn ang="0">
                        <a:pos x="T2" y="T3"/>
                      </a:cxn>
                      <a:cxn ang="0">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55" name="Freeform 83"/>
                  <p:cNvSpPr>
                    <a:spLocks/>
                  </p:cNvSpPr>
                  <p:nvPr/>
                </p:nvSpPr>
                <p:spPr bwMode="ltGray">
                  <a:xfrm>
                    <a:off x="4747" y="494"/>
                    <a:ext cx="8" cy="5"/>
                  </a:xfrm>
                  <a:custGeom>
                    <a:avLst/>
                    <a:gdLst>
                      <a:gd name="T0" fmla="*/ 7 w 20"/>
                      <a:gd name="T1" fmla="*/ 12 h 15"/>
                      <a:gd name="T2" fmla="*/ 17 w 20"/>
                      <a:gd name="T3" fmla="*/ 2 h 15"/>
                      <a:gd name="T4" fmla="*/ 9 w 20"/>
                      <a:gd name="T5" fmla="*/ 12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56" name="Freeform 84"/>
                  <p:cNvSpPr>
                    <a:spLocks/>
                  </p:cNvSpPr>
                  <p:nvPr/>
                </p:nvSpPr>
                <p:spPr bwMode="ltGray">
                  <a:xfrm>
                    <a:off x="4676" y="536"/>
                    <a:ext cx="8" cy="5"/>
                  </a:xfrm>
                  <a:custGeom>
                    <a:avLst/>
                    <a:gdLst>
                      <a:gd name="T0" fmla="*/ 7 w 20"/>
                      <a:gd name="T1" fmla="*/ 12 h 15"/>
                      <a:gd name="T2" fmla="*/ 15 w 20"/>
                      <a:gd name="T3" fmla="*/ 2 h 15"/>
                      <a:gd name="T4" fmla="*/ 15 w 20"/>
                      <a:gd name="T5" fmla="*/ 14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57" name="Freeform 85"/>
                  <p:cNvSpPr>
                    <a:spLocks/>
                  </p:cNvSpPr>
                  <p:nvPr/>
                </p:nvSpPr>
                <p:spPr bwMode="ltGray">
                  <a:xfrm>
                    <a:off x="4598" y="523"/>
                    <a:ext cx="34" cy="27"/>
                  </a:xfrm>
                  <a:custGeom>
                    <a:avLst/>
                    <a:gdLst>
                      <a:gd name="T0" fmla="*/ 0 w 80"/>
                      <a:gd name="T1" fmla="*/ 50 h 80"/>
                      <a:gd name="T2" fmla="*/ 14 w 80"/>
                      <a:gd name="T3" fmla="*/ 24 h 80"/>
                      <a:gd name="T4" fmla="*/ 26 w 80"/>
                      <a:gd name="T5" fmla="*/ 20 h 80"/>
                      <a:gd name="T6" fmla="*/ 48 w 80"/>
                      <a:gd name="T7" fmla="*/ 18 h 80"/>
                      <a:gd name="T8" fmla="*/ 58 w 80"/>
                      <a:gd name="T9" fmla="*/ 0 h 80"/>
                      <a:gd name="T10" fmla="*/ 80 w 80"/>
                      <a:gd name="T11" fmla="*/ 40 h 80"/>
                      <a:gd name="T12" fmla="*/ 70 w 80"/>
                      <a:gd name="T13" fmla="*/ 56 h 80"/>
                      <a:gd name="T14" fmla="*/ 54 w 80"/>
                      <a:gd name="T15" fmla="*/ 62 h 80"/>
                      <a:gd name="T16" fmla="*/ 48 w 80"/>
                      <a:gd name="T17" fmla="*/ 80 h 80"/>
                      <a:gd name="T18" fmla="*/ 32 w 80"/>
                      <a:gd name="T19" fmla="*/ 68 h 80"/>
                      <a:gd name="T20" fmla="*/ 38 w 80"/>
                      <a:gd name="T21" fmla="*/ 52 h 80"/>
                      <a:gd name="T22" fmla="*/ 30 w 80"/>
                      <a:gd name="T23" fmla="*/ 28 h 80"/>
                      <a:gd name="T24" fmla="*/ 20 w 80"/>
                      <a:gd name="T25" fmla="*/ 48 h 80"/>
                      <a:gd name="T26" fmla="*/ 8 w 80"/>
                      <a:gd name="T27" fmla="*/ 56 h 80"/>
                      <a:gd name="T28" fmla="*/ 0 w 80"/>
                      <a:gd name="T29"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58" name="Freeform 86"/>
                  <p:cNvSpPr>
                    <a:spLocks/>
                  </p:cNvSpPr>
                  <p:nvPr/>
                </p:nvSpPr>
                <p:spPr bwMode="ltGray">
                  <a:xfrm>
                    <a:off x="4587" y="466"/>
                    <a:ext cx="40" cy="58"/>
                  </a:xfrm>
                  <a:custGeom>
                    <a:avLst/>
                    <a:gdLst>
                      <a:gd name="T0" fmla="*/ 14 w 94"/>
                      <a:gd name="T1" fmla="*/ 96 h 174"/>
                      <a:gd name="T2" fmla="*/ 26 w 94"/>
                      <a:gd name="T3" fmla="*/ 128 h 174"/>
                      <a:gd name="T4" fmla="*/ 32 w 94"/>
                      <a:gd name="T5" fmla="*/ 108 h 174"/>
                      <a:gd name="T6" fmla="*/ 52 w 94"/>
                      <a:gd name="T7" fmla="*/ 100 h 174"/>
                      <a:gd name="T8" fmla="*/ 46 w 94"/>
                      <a:gd name="T9" fmla="*/ 124 h 174"/>
                      <a:gd name="T10" fmla="*/ 66 w 94"/>
                      <a:gd name="T11" fmla="*/ 126 h 174"/>
                      <a:gd name="T12" fmla="*/ 76 w 94"/>
                      <a:gd name="T13" fmla="*/ 142 h 174"/>
                      <a:gd name="T14" fmla="*/ 58 w 94"/>
                      <a:gd name="T15" fmla="*/ 148 h 174"/>
                      <a:gd name="T16" fmla="*/ 74 w 94"/>
                      <a:gd name="T17" fmla="*/ 174 h 174"/>
                      <a:gd name="T18" fmla="*/ 84 w 94"/>
                      <a:gd name="T19" fmla="*/ 154 h 174"/>
                      <a:gd name="T20" fmla="*/ 82 w 94"/>
                      <a:gd name="T21" fmla="*/ 112 h 174"/>
                      <a:gd name="T22" fmla="*/ 60 w 94"/>
                      <a:gd name="T23" fmla="*/ 106 h 174"/>
                      <a:gd name="T24" fmla="*/ 50 w 94"/>
                      <a:gd name="T25" fmla="*/ 82 h 174"/>
                      <a:gd name="T26" fmla="*/ 34 w 94"/>
                      <a:gd name="T27" fmla="*/ 82 h 174"/>
                      <a:gd name="T28" fmla="*/ 30 w 94"/>
                      <a:gd name="T29" fmla="*/ 70 h 174"/>
                      <a:gd name="T30" fmla="*/ 42 w 94"/>
                      <a:gd name="T31" fmla="*/ 42 h 174"/>
                      <a:gd name="T32" fmla="*/ 30 w 94"/>
                      <a:gd name="T33" fmla="*/ 0 h 174"/>
                      <a:gd name="T34" fmla="*/ 18 w 94"/>
                      <a:gd name="T35" fmla="*/ 22 h 174"/>
                      <a:gd name="T36" fmla="*/ 4 w 94"/>
                      <a:gd name="T37" fmla="*/ 46 h 174"/>
                      <a:gd name="T38" fmla="*/ 14 w 94"/>
                      <a:gd name="T39" fmla="*/ 76 h 174"/>
                      <a:gd name="T40" fmla="*/ 14 w 94"/>
                      <a:gd name="T41"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59" name="Freeform 87"/>
                  <p:cNvSpPr>
                    <a:spLocks/>
                  </p:cNvSpPr>
                  <p:nvPr/>
                </p:nvSpPr>
                <p:spPr bwMode="ltGray">
                  <a:xfrm>
                    <a:off x="4597" y="508"/>
                    <a:ext cx="14" cy="17"/>
                  </a:xfrm>
                  <a:custGeom>
                    <a:avLst/>
                    <a:gdLst>
                      <a:gd name="T0" fmla="*/ 6 w 32"/>
                      <a:gd name="T1" fmla="*/ 24 h 50"/>
                      <a:gd name="T2" fmla="*/ 12 w 32"/>
                      <a:gd name="T3" fmla="*/ 0 h 50"/>
                      <a:gd name="T4" fmla="*/ 20 w 32"/>
                      <a:gd name="T5" fmla="*/ 16 h 50"/>
                      <a:gd name="T6" fmla="*/ 22 w 32"/>
                      <a:gd name="T7" fmla="*/ 24 h 50"/>
                      <a:gd name="T8" fmla="*/ 28 w 32"/>
                      <a:gd name="T9" fmla="*/ 26 h 50"/>
                      <a:gd name="T10" fmla="*/ 32 w 32"/>
                      <a:gd name="T11" fmla="*/ 38 h 50"/>
                      <a:gd name="T12" fmla="*/ 18 w 32"/>
                      <a:gd name="T13" fmla="*/ 50 h 50"/>
                      <a:gd name="T14" fmla="*/ 6 w 32"/>
                      <a:gd name="T15" fmla="*/ 2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60" name="Freeform 88"/>
                  <p:cNvSpPr>
                    <a:spLocks/>
                  </p:cNvSpPr>
                  <p:nvPr/>
                </p:nvSpPr>
                <p:spPr bwMode="ltGray">
                  <a:xfrm>
                    <a:off x="4569" y="512"/>
                    <a:ext cx="19" cy="17"/>
                  </a:xfrm>
                  <a:custGeom>
                    <a:avLst/>
                    <a:gdLst>
                      <a:gd name="T0" fmla="*/ 0 w 43"/>
                      <a:gd name="T1" fmla="*/ 44 h 50"/>
                      <a:gd name="T2" fmla="*/ 22 w 43"/>
                      <a:gd name="T3" fmla="*/ 20 h 50"/>
                      <a:gd name="T4" fmla="*/ 36 w 43"/>
                      <a:gd name="T5" fmla="*/ 0 h 50"/>
                      <a:gd name="T6" fmla="*/ 24 w 43"/>
                      <a:gd name="T7" fmla="*/ 28 h 50"/>
                      <a:gd name="T8" fmla="*/ 2 w 43"/>
                      <a:gd name="T9" fmla="*/ 50 h 50"/>
                      <a:gd name="T10" fmla="*/ 0 w 43"/>
                      <a:gd name="T11" fmla="*/ 44 h 50"/>
                    </a:gdLst>
                    <a:ahLst/>
                    <a:cxnLst>
                      <a:cxn ang="0">
                        <a:pos x="T0" y="T1"/>
                      </a:cxn>
                      <a:cxn ang="0">
                        <a:pos x="T2" y="T3"/>
                      </a:cxn>
                      <a:cxn ang="0">
                        <a:pos x="T4" y="T5"/>
                      </a:cxn>
                      <a:cxn ang="0">
                        <a:pos x="T6" y="T7"/>
                      </a:cxn>
                      <a:cxn ang="0">
                        <a:pos x="T8" y="T9"/>
                      </a:cxn>
                      <a:cxn ang="0">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61" name="Freeform 89"/>
                  <p:cNvSpPr>
                    <a:spLocks/>
                  </p:cNvSpPr>
                  <p:nvPr/>
                </p:nvSpPr>
                <p:spPr bwMode="ltGray">
                  <a:xfrm>
                    <a:off x="4784" y="275"/>
                    <a:ext cx="18" cy="10"/>
                  </a:xfrm>
                  <a:custGeom>
                    <a:avLst/>
                    <a:gdLst>
                      <a:gd name="T0" fmla="*/ 0 w 41"/>
                      <a:gd name="T1" fmla="*/ 25 h 29"/>
                      <a:gd name="T2" fmla="*/ 12 w 41"/>
                      <a:gd name="T3" fmla="*/ 29 h 29"/>
                      <a:gd name="T4" fmla="*/ 0 w 41"/>
                      <a:gd name="T5" fmla="*/ 25 h 29"/>
                    </a:gdLst>
                    <a:ahLst/>
                    <a:cxnLst>
                      <a:cxn ang="0">
                        <a:pos x="T0" y="T1"/>
                      </a:cxn>
                      <a:cxn ang="0">
                        <a:pos x="T2" y="T3"/>
                      </a:cxn>
                      <a:cxn ang="0">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62" name="Freeform 90"/>
                  <p:cNvSpPr>
                    <a:spLocks/>
                  </p:cNvSpPr>
                  <p:nvPr/>
                </p:nvSpPr>
                <p:spPr bwMode="ltGray">
                  <a:xfrm>
                    <a:off x="4293" y="246"/>
                    <a:ext cx="438" cy="152"/>
                  </a:xfrm>
                  <a:custGeom>
                    <a:avLst/>
                    <a:gdLst>
                      <a:gd name="T0" fmla="*/ 73 w 438"/>
                      <a:gd name="T1" fmla="*/ 1 h 152"/>
                      <a:gd name="T2" fmla="*/ 438 w 438"/>
                      <a:gd name="T3" fmla="*/ 0 h 152"/>
                      <a:gd name="T4" fmla="*/ 416 w 438"/>
                      <a:gd name="T5" fmla="*/ 54 h 152"/>
                      <a:gd name="T6" fmla="*/ 397 w 438"/>
                      <a:gd name="T7" fmla="*/ 68 h 152"/>
                      <a:gd name="T8" fmla="*/ 392 w 438"/>
                      <a:gd name="T9" fmla="*/ 70 h 152"/>
                      <a:gd name="T10" fmla="*/ 375 w 438"/>
                      <a:gd name="T11" fmla="*/ 73 h 152"/>
                      <a:gd name="T12" fmla="*/ 361 w 438"/>
                      <a:gd name="T13" fmla="*/ 88 h 152"/>
                      <a:gd name="T14" fmla="*/ 362 w 438"/>
                      <a:gd name="T15" fmla="*/ 99 h 152"/>
                      <a:gd name="T16" fmla="*/ 364 w 438"/>
                      <a:gd name="T17" fmla="*/ 107 h 152"/>
                      <a:gd name="T18" fmla="*/ 366 w 438"/>
                      <a:gd name="T19" fmla="*/ 113 h 152"/>
                      <a:gd name="T20" fmla="*/ 362 w 438"/>
                      <a:gd name="T21" fmla="*/ 122 h 152"/>
                      <a:gd name="T22" fmla="*/ 351 w 438"/>
                      <a:gd name="T23" fmla="*/ 120 h 152"/>
                      <a:gd name="T24" fmla="*/ 342 w 438"/>
                      <a:gd name="T25" fmla="*/ 129 h 152"/>
                      <a:gd name="T26" fmla="*/ 347 w 438"/>
                      <a:gd name="T27" fmla="*/ 105 h 152"/>
                      <a:gd name="T28" fmla="*/ 338 w 438"/>
                      <a:gd name="T29" fmla="*/ 100 h 152"/>
                      <a:gd name="T30" fmla="*/ 344 w 438"/>
                      <a:gd name="T31" fmla="*/ 93 h 152"/>
                      <a:gd name="T32" fmla="*/ 342 w 438"/>
                      <a:gd name="T33" fmla="*/ 89 h 152"/>
                      <a:gd name="T34" fmla="*/ 320 w 438"/>
                      <a:gd name="T35" fmla="*/ 94 h 152"/>
                      <a:gd name="T36" fmla="*/ 317 w 438"/>
                      <a:gd name="T37" fmla="*/ 85 h 152"/>
                      <a:gd name="T38" fmla="*/ 297 w 438"/>
                      <a:gd name="T39" fmla="*/ 94 h 152"/>
                      <a:gd name="T40" fmla="*/ 320 w 438"/>
                      <a:gd name="T41" fmla="*/ 103 h 152"/>
                      <a:gd name="T42" fmla="*/ 305 w 438"/>
                      <a:gd name="T43" fmla="*/ 117 h 152"/>
                      <a:gd name="T44" fmla="*/ 311 w 438"/>
                      <a:gd name="T45" fmla="*/ 126 h 152"/>
                      <a:gd name="T46" fmla="*/ 315 w 438"/>
                      <a:gd name="T47" fmla="*/ 138 h 152"/>
                      <a:gd name="T48" fmla="*/ 309 w 438"/>
                      <a:gd name="T49" fmla="*/ 139 h 152"/>
                      <a:gd name="T50" fmla="*/ 314 w 438"/>
                      <a:gd name="T51" fmla="*/ 144 h 152"/>
                      <a:gd name="T52" fmla="*/ 307 w 438"/>
                      <a:gd name="T53" fmla="*/ 152 h 152"/>
                      <a:gd name="T54" fmla="*/ 0 w 438"/>
                      <a:gd name="T55" fmla="*/ 149 h 152"/>
                      <a:gd name="T56" fmla="*/ 73 w 438"/>
                      <a:gd name="T57"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63" name="Freeform 91"/>
                  <p:cNvSpPr>
                    <a:spLocks/>
                  </p:cNvSpPr>
                  <p:nvPr/>
                </p:nvSpPr>
                <p:spPr bwMode="ltGray">
                  <a:xfrm>
                    <a:off x="4731" y="240"/>
                    <a:ext cx="20" cy="55"/>
                  </a:xfrm>
                  <a:custGeom>
                    <a:avLst/>
                    <a:gdLst>
                      <a:gd name="T0" fmla="*/ 5 w 47"/>
                      <a:gd name="T1" fmla="*/ 156 h 165"/>
                      <a:gd name="T2" fmla="*/ 15 w 47"/>
                      <a:gd name="T3" fmla="*/ 108 h 165"/>
                      <a:gd name="T4" fmla="*/ 17 w 47"/>
                      <a:gd name="T5" fmla="*/ 68 h 165"/>
                      <a:gd name="T6" fmla="*/ 11 w 47"/>
                      <a:gd name="T7" fmla="*/ 40 h 165"/>
                      <a:gd name="T8" fmla="*/ 17 w 47"/>
                      <a:gd name="T9" fmla="*/ 12 h 165"/>
                      <a:gd name="T10" fmla="*/ 21 w 47"/>
                      <a:gd name="T11" fmla="*/ 0 h 165"/>
                      <a:gd name="T12" fmla="*/ 31 w 47"/>
                      <a:gd name="T13" fmla="*/ 30 h 165"/>
                      <a:gd name="T14" fmla="*/ 47 w 47"/>
                      <a:gd name="T15" fmla="*/ 98 h 165"/>
                      <a:gd name="T16" fmla="*/ 31 w 47"/>
                      <a:gd name="T17" fmla="*/ 108 h 165"/>
                      <a:gd name="T18" fmla="*/ 23 w 47"/>
                      <a:gd name="T19" fmla="*/ 126 h 165"/>
                      <a:gd name="T20" fmla="*/ 21 w 47"/>
                      <a:gd name="T21" fmla="*/ 132 h 165"/>
                      <a:gd name="T22" fmla="*/ 27 w 47"/>
                      <a:gd name="T23" fmla="*/ 134 h 165"/>
                      <a:gd name="T24" fmla="*/ 31 w 47"/>
                      <a:gd name="T25" fmla="*/ 146 h 165"/>
                      <a:gd name="T26" fmla="*/ 13 w 47"/>
                      <a:gd name="T27" fmla="*/ 148 h 165"/>
                      <a:gd name="T28" fmla="*/ 7 w 47"/>
                      <a:gd name="T29" fmla="*/ 160 h 165"/>
                      <a:gd name="T30" fmla="*/ 3 w 47"/>
                      <a:gd name="T31" fmla="*/ 154 h 165"/>
                      <a:gd name="T32" fmla="*/ 5 w 47"/>
                      <a:gd name="T33"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64" name="Freeform 92"/>
                  <p:cNvSpPr>
                    <a:spLocks/>
                  </p:cNvSpPr>
                  <p:nvPr/>
                </p:nvSpPr>
                <p:spPr bwMode="ltGray">
                  <a:xfrm>
                    <a:off x="4719" y="287"/>
                    <a:ext cx="59" cy="34"/>
                  </a:xfrm>
                  <a:custGeom>
                    <a:avLst/>
                    <a:gdLst>
                      <a:gd name="T0" fmla="*/ 26 w 138"/>
                      <a:gd name="T1" fmla="*/ 61 h 103"/>
                      <a:gd name="T2" fmla="*/ 30 w 138"/>
                      <a:gd name="T3" fmla="*/ 43 h 103"/>
                      <a:gd name="T4" fmla="*/ 50 w 138"/>
                      <a:gd name="T5" fmla="*/ 33 h 103"/>
                      <a:gd name="T6" fmla="*/ 54 w 138"/>
                      <a:gd name="T7" fmla="*/ 45 h 103"/>
                      <a:gd name="T8" fmla="*/ 66 w 138"/>
                      <a:gd name="T9" fmla="*/ 49 h 103"/>
                      <a:gd name="T10" fmla="*/ 80 w 138"/>
                      <a:gd name="T11" fmla="*/ 55 h 103"/>
                      <a:gd name="T12" fmla="*/ 116 w 138"/>
                      <a:gd name="T13" fmla="*/ 33 h 103"/>
                      <a:gd name="T14" fmla="*/ 130 w 138"/>
                      <a:gd name="T15" fmla="*/ 17 h 103"/>
                      <a:gd name="T16" fmla="*/ 138 w 138"/>
                      <a:gd name="T17" fmla="*/ 11 h 103"/>
                      <a:gd name="T18" fmla="*/ 106 w 138"/>
                      <a:gd name="T19" fmla="*/ 49 h 103"/>
                      <a:gd name="T20" fmla="*/ 84 w 138"/>
                      <a:gd name="T21" fmla="*/ 67 h 103"/>
                      <a:gd name="T22" fmla="*/ 66 w 138"/>
                      <a:gd name="T23" fmla="*/ 81 h 103"/>
                      <a:gd name="T24" fmla="*/ 48 w 138"/>
                      <a:gd name="T25" fmla="*/ 103 h 103"/>
                      <a:gd name="T26" fmla="*/ 26 w 138"/>
                      <a:gd name="T27" fmla="*/ 89 h 103"/>
                      <a:gd name="T28" fmla="*/ 20 w 138"/>
                      <a:gd name="T29" fmla="*/ 87 h 103"/>
                      <a:gd name="T30" fmla="*/ 22 w 138"/>
                      <a:gd name="T31" fmla="*/ 97 h 103"/>
                      <a:gd name="T32" fmla="*/ 0 w 138"/>
                      <a:gd name="T33" fmla="*/ 97 h 103"/>
                      <a:gd name="T34" fmla="*/ 10 w 138"/>
                      <a:gd name="T35" fmla="*/ 79 h 103"/>
                      <a:gd name="T36" fmla="*/ 26 w 138"/>
                      <a:gd name="T3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65" name="Freeform 93"/>
                  <p:cNvSpPr>
                    <a:spLocks/>
                  </p:cNvSpPr>
                  <p:nvPr/>
                </p:nvSpPr>
                <p:spPr bwMode="ltGray">
                  <a:xfrm>
                    <a:off x="4656" y="319"/>
                    <a:ext cx="80" cy="72"/>
                  </a:xfrm>
                  <a:custGeom>
                    <a:avLst/>
                    <a:gdLst>
                      <a:gd name="T0" fmla="*/ 158 w 188"/>
                      <a:gd name="T1" fmla="*/ 24 h 214"/>
                      <a:gd name="T2" fmla="*/ 160 w 188"/>
                      <a:gd name="T3" fmla="*/ 6 h 214"/>
                      <a:gd name="T4" fmla="*/ 170 w 188"/>
                      <a:gd name="T5" fmla="*/ 0 h 214"/>
                      <a:gd name="T6" fmla="*/ 182 w 188"/>
                      <a:gd name="T7" fmla="*/ 24 h 214"/>
                      <a:gd name="T8" fmla="*/ 188 w 188"/>
                      <a:gd name="T9" fmla="*/ 42 h 214"/>
                      <a:gd name="T10" fmla="*/ 178 w 188"/>
                      <a:gd name="T11" fmla="*/ 58 h 214"/>
                      <a:gd name="T12" fmla="*/ 170 w 188"/>
                      <a:gd name="T13" fmla="*/ 76 h 214"/>
                      <a:gd name="T14" fmla="*/ 162 w 188"/>
                      <a:gd name="T15" fmla="*/ 126 h 214"/>
                      <a:gd name="T16" fmla="*/ 144 w 188"/>
                      <a:gd name="T17" fmla="*/ 136 h 214"/>
                      <a:gd name="T18" fmla="*/ 120 w 188"/>
                      <a:gd name="T19" fmla="*/ 138 h 214"/>
                      <a:gd name="T20" fmla="*/ 112 w 188"/>
                      <a:gd name="T21" fmla="*/ 124 h 214"/>
                      <a:gd name="T22" fmla="*/ 102 w 188"/>
                      <a:gd name="T23" fmla="*/ 146 h 214"/>
                      <a:gd name="T24" fmla="*/ 90 w 188"/>
                      <a:gd name="T25" fmla="*/ 150 h 214"/>
                      <a:gd name="T26" fmla="*/ 80 w 188"/>
                      <a:gd name="T27" fmla="*/ 132 h 214"/>
                      <a:gd name="T28" fmla="*/ 58 w 188"/>
                      <a:gd name="T29" fmla="*/ 144 h 214"/>
                      <a:gd name="T30" fmla="*/ 76 w 188"/>
                      <a:gd name="T31" fmla="*/ 142 h 214"/>
                      <a:gd name="T32" fmla="*/ 78 w 188"/>
                      <a:gd name="T33" fmla="*/ 160 h 214"/>
                      <a:gd name="T34" fmla="*/ 58 w 188"/>
                      <a:gd name="T35" fmla="*/ 166 h 214"/>
                      <a:gd name="T36" fmla="*/ 34 w 188"/>
                      <a:gd name="T37" fmla="*/ 166 h 214"/>
                      <a:gd name="T38" fmla="*/ 36 w 188"/>
                      <a:gd name="T39" fmla="*/ 154 h 214"/>
                      <a:gd name="T40" fmla="*/ 46 w 188"/>
                      <a:gd name="T41" fmla="*/ 144 h 214"/>
                      <a:gd name="T42" fmla="*/ 34 w 188"/>
                      <a:gd name="T43" fmla="*/ 148 h 214"/>
                      <a:gd name="T44" fmla="*/ 26 w 188"/>
                      <a:gd name="T45" fmla="*/ 166 h 214"/>
                      <a:gd name="T46" fmla="*/ 30 w 188"/>
                      <a:gd name="T47" fmla="*/ 190 h 214"/>
                      <a:gd name="T48" fmla="*/ 14 w 188"/>
                      <a:gd name="T49" fmla="*/ 200 h 214"/>
                      <a:gd name="T50" fmla="*/ 0 w 188"/>
                      <a:gd name="T51" fmla="*/ 214 h 214"/>
                      <a:gd name="T52" fmla="*/ 8 w 188"/>
                      <a:gd name="T53" fmla="*/ 188 h 214"/>
                      <a:gd name="T54" fmla="*/ 0 w 188"/>
                      <a:gd name="T55" fmla="*/ 164 h 214"/>
                      <a:gd name="T56" fmla="*/ 14 w 188"/>
                      <a:gd name="T57" fmla="*/ 152 h 214"/>
                      <a:gd name="T58" fmla="*/ 32 w 188"/>
                      <a:gd name="T59" fmla="*/ 134 h 214"/>
                      <a:gd name="T60" fmla="*/ 44 w 188"/>
                      <a:gd name="T61" fmla="*/ 118 h 214"/>
                      <a:gd name="T62" fmla="*/ 72 w 188"/>
                      <a:gd name="T63" fmla="*/ 116 h 214"/>
                      <a:gd name="T64" fmla="*/ 84 w 188"/>
                      <a:gd name="T65" fmla="*/ 112 h 214"/>
                      <a:gd name="T66" fmla="*/ 114 w 188"/>
                      <a:gd name="T67" fmla="*/ 78 h 214"/>
                      <a:gd name="T68" fmla="*/ 120 w 188"/>
                      <a:gd name="T69" fmla="*/ 92 h 214"/>
                      <a:gd name="T70" fmla="*/ 132 w 188"/>
                      <a:gd name="T71" fmla="*/ 76 h 214"/>
                      <a:gd name="T72" fmla="*/ 150 w 188"/>
                      <a:gd name="T73" fmla="*/ 54 h 214"/>
                      <a:gd name="T74" fmla="*/ 154 w 188"/>
                      <a:gd name="T75" fmla="*/ 42 h 214"/>
                      <a:gd name="T76" fmla="*/ 148 w 188"/>
                      <a:gd name="T77" fmla="*/ 38 h 214"/>
                      <a:gd name="T78" fmla="*/ 152 w 188"/>
                      <a:gd name="T79" fmla="*/ 32 h 214"/>
                      <a:gd name="T80" fmla="*/ 158 w 188"/>
                      <a:gd name="T81" fmla="*/ 2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66" name="Freeform 94"/>
                  <p:cNvSpPr>
                    <a:spLocks/>
                  </p:cNvSpPr>
                  <p:nvPr/>
                </p:nvSpPr>
                <p:spPr bwMode="ltGray">
                  <a:xfrm>
                    <a:off x="4709" y="340"/>
                    <a:ext cx="6" cy="4"/>
                  </a:xfrm>
                  <a:custGeom>
                    <a:avLst/>
                    <a:gdLst>
                      <a:gd name="T0" fmla="*/ 0 w 13"/>
                      <a:gd name="T1" fmla="*/ 9 h 13"/>
                      <a:gd name="T2" fmla="*/ 4 w 13"/>
                      <a:gd name="T3" fmla="*/ 13 h 13"/>
                      <a:gd name="T4" fmla="*/ 0 w 13"/>
                      <a:gd name="T5" fmla="*/ 9 h 13"/>
                    </a:gdLst>
                    <a:ahLst/>
                    <a:cxnLst>
                      <a:cxn ang="0">
                        <a:pos x="T0" y="T1"/>
                      </a:cxn>
                      <a:cxn ang="0">
                        <a:pos x="T2" y="T3"/>
                      </a:cxn>
                      <a:cxn ang="0">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67" name="Freeform 95"/>
                  <p:cNvSpPr>
                    <a:spLocks/>
                  </p:cNvSpPr>
                  <p:nvPr/>
                </p:nvSpPr>
                <p:spPr bwMode="ltGray">
                  <a:xfrm>
                    <a:off x="4261" y="389"/>
                    <a:ext cx="347" cy="189"/>
                  </a:xfrm>
                  <a:custGeom>
                    <a:avLst/>
                    <a:gdLst>
                      <a:gd name="T0" fmla="*/ 812 w 812"/>
                      <a:gd name="T1" fmla="*/ 26 h 564"/>
                      <a:gd name="T2" fmla="*/ 778 w 812"/>
                      <a:gd name="T3" fmla="*/ 78 h 564"/>
                      <a:gd name="T4" fmla="*/ 748 w 812"/>
                      <a:gd name="T5" fmla="*/ 122 h 564"/>
                      <a:gd name="T6" fmla="*/ 722 w 812"/>
                      <a:gd name="T7" fmla="*/ 142 h 564"/>
                      <a:gd name="T8" fmla="*/ 634 w 812"/>
                      <a:gd name="T9" fmla="*/ 180 h 564"/>
                      <a:gd name="T10" fmla="*/ 632 w 812"/>
                      <a:gd name="T11" fmla="*/ 210 h 564"/>
                      <a:gd name="T12" fmla="*/ 604 w 812"/>
                      <a:gd name="T13" fmla="*/ 230 h 564"/>
                      <a:gd name="T14" fmla="*/ 620 w 812"/>
                      <a:gd name="T15" fmla="*/ 178 h 564"/>
                      <a:gd name="T16" fmla="*/ 576 w 812"/>
                      <a:gd name="T17" fmla="*/ 188 h 564"/>
                      <a:gd name="T18" fmla="*/ 556 w 812"/>
                      <a:gd name="T19" fmla="*/ 218 h 564"/>
                      <a:gd name="T20" fmla="*/ 596 w 812"/>
                      <a:gd name="T21" fmla="*/ 280 h 564"/>
                      <a:gd name="T22" fmla="*/ 594 w 812"/>
                      <a:gd name="T23" fmla="*/ 368 h 564"/>
                      <a:gd name="T24" fmla="*/ 542 w 812"/>
                      <a:gd name="T25" fmla="*/ 406 h 564"/>
                      <a:gd name="T26" fmla="*/ 522 w 812"/>
                      <a:gd name="T27" fmla="*/ 386 h 564"/>
                      <a:gd name="T28" fmla="*/ 482 w 812"/>
                      <a:gd name="T29" fmla="*/ 348 h 564"/>
                      <a:gd name="T30" fmla="*/ 462 w 812"/>
                      <a:gd name="T31" fmla="*/ 348 h 564"/>
                      <a:gd name="T32" fmla="*/ 450 w 812"/>
                      <a:gd name="T33" fmla="*/ 394 h 564"/>
                      <a:gd name="T34" fmla="*/ 500 w 812"/>
                      <a:gd name="T35" fmla="*/ 464 h 564"/>
                      <a:gd name="T36" fmla="*/ 510 w 812"/>
                      <a:gd name="T37" fmla="*/ 524 h 564"/>
                      <a:gd name="T38" fmla="*/ 526 w 812"/>
                      <a:gd name="T39" fmla="*/ 560 h 564"/>
                      <a:gd name="T40" fmla="*/ 492 w 812"/>
                      <a:gd name="T41" fmla="*/ 544 h 564"/>
                      <a:gd name="T42" fmla="*/ 470 w 812"/>
                      <a:gd name="T43" fmla="*/ 518 h 564"/>
                      <a:gd name="T44" fmla="*/ 422 w 812"/>
                      <a:gd name="T45" fmla="*/ 424 h 564"/>
                      <a:gd name="T46" fmla="*/ 426 w 812"/>
                      <a:gd name="T47" fmla="*/ 310 h 564"/>
                      <a:gd name="T48" fmla="*/ 422 w 812"/>
                      <a:gd name="T49" fmla="*/ 268 h 564"/>
                      <a:gd name="T50" fmla="*/ 412 w 812"/>
                      <a:gd name="T51" fmla="*/ 276 h 564"/>
                      <a:gd name="T52" fmla="*/ 386 w 812"/>
                      <a:gd name="T53" fmla="*/ 266 h 564"/>
                      <a:gd name="T54" fmla="*/ 360 w 812"/>
                      <a:gd name="T55" fmla="*/ 170 h 564"/>
                      <a:gd name="T56" fmla="*/ 330 w 812"/>
                      <a:gd name="T57" fmla="*/ 166 h 564"/>
                      <a:gd name="T58" fmla="*/ 288 w 812"/>
                      <a:gd name="T59" fmla="*/ 172 h 564"/>
                      <a:gd name="T60" fmla="*/ 242 w 812"/>
                      <a:gd name="T61" fmla="*/ 232 h 564"/>
                      <a:gd name="T62" fmla="*/ 196 w 812"/>
                      <a:gd name="T63" fmla="*/ 268 h 564"/>
                      <a:gd name="T64" fmla="*/ 184 w 812"/>
                      <a:gd name="T65" fmla="*/ 274 h 564"/>
                      <a:gd name="T66" fmla="*/ 160 w 812"/>
                      <a:gd name="T67" fmla="*/ 328 h 564"/>
                      <a:gd name="T68" fmla="*/ 152 w 812"/>
                      <a:gd name="T69" fmla="*/ 354 h 564"/>
                      <a:gd name="T70" fmla="*/ 128 w 812"/>
                      <a:gd name="T71" fmla="*/ 404 h 564"/>
                      <a:gd name="T72" fmla="*/ 94 w 812"/>
                      <a:gd name="T73" fmla="*/ 392 h 564"/>
                      <a:gd name="T74" fmla="*/ 66 w 812"/>
                      <a:gd name="T75" fmla="*/ 258 h 564"/>
                      <a:gd name="T76" fmla="*/ 72 w 812"/>
                      <a:gd name="T77" fmla="*/ 156 h 564"/>
                      <a:gd name="T78" fmla="*/ 44 w 812"/>
                      <a:gd name="T79" fmla="*/ 180 h 564"/>
                      <a:gd name="T80" fmla="*/ 20 w 812"/>
                      <a:gd name="T81" fmla="*/ 150 h 564"/>
                      <a:gd name="T82" fmla="*/ 24 w 812"/>
                      <a:gd name="T83" fmla="*/ 138 h 564"/>
                      <a:gd name="T84" fmla="*/ 0 w 812"/>
                      <a:gd name="T85" fmla="*/ 92 h 564"/>
                      <a:gd name="T86" fmla="*/ 798 w 812"/>
                      <a:gd name="T87" fmla="*/ 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68" name="Freeform 96"/>
                  <p:cNvSpPr>
                    <a:spLocks/>
                  </p:cNvSpPr>
                  <p:nvPr/>
                </p:nvSpPr>
                <p:spPr bwMode="ltGray">
                  <a:xfrm>
                    <a:off x="4322" y="519"/>
                    <a:ext cx="19" cy="29"/>
                  </a:xfrm>
                  <a:custGeom>
                    <a:avLst/>
                    <a:gdLst>
                      <a:gd name="T0" fmla="*/ 7 w 43"/>
                      <a:gd name="T1" fmla="*/ 11 h 85"/>
                      <a:gd name="T2" fmla="*/ 17 w 43"/>
                      <a:gd name="T3" fmla="*/ 3 h 85"/>
                      <a:gd name="T4" fmla="*/ 37 w 43"/>
                      <a:gd name="T5" fmla="*/ 33 h 85"/>
                      <a:gd name="T6" fmla="*/ 19 w 43"/>
                      <a:gd name="T7" fmla="*/ 85 h 85"/>
                      <a:gd name="T8" fmla="*/ 1 w 43"/>
                      <a:gd name="T9" fmla="*/ 69 h 85"/>
                      <a:gd name="T10" fmla="*/ 7 w 43"/>
                      <a:gd name="T11" fmla="*/ 11 h 85"/>
                    </a:gdLst>
                    <a:ahLst/>
                    <a:cxnLst>
                      <a:cxn ang="0">
                        <a:pos x="T0" y="T1"/>
                      </a:cxn>
                      <a:cxn ang="0">
                        <a:pos x="T2" y="T3"/>
                      </a:cxn>
                      <a:cxn ang="0">
                        <a:pos x="T4" y="T5"/>
                      </a:cxn>
                      <a:cxn ang="0">
                        <a:pos x="T6" y="T7"/>
                      </a:cxn>
                      <a:cxn ang="0">
                        <a:pos x="T8" y="T9"/>
                      </a:cxn>
                      <a:cxn ang="0">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69" name="Freeform 97"/>
                  <p:cNvSpPr>
                    <a:spLocks/>
                  </p:cNvSpPr>
                  <p:nvPr/>
                </p:nvSpPr>
                <p:spPr bwMode="ltGray">
                  <a:xfrm>
                    <a:off x="4588" y="421"/>
                    <a:ext cx="18" cy="24"/>
                  </a:xfrm>
                  <a:custGeom>
                    <a:avLst/>
                    <a:gdLst>
                      <a:gd name="T0" fmla="*/ 13 w 44"/>
                      <a:gd name="T1" fmla="*/ 28 h 74"/>
                      <a:gd name="T2" fmla="*/ 29 w 44"/>
                      <a:gd name="T3" fmla="*/ 2 h 74"/>
                      <a:gd name="T4" fmla="*/ 43 w 44"/>
                      <a:gd name="T5" fmla="*/ 4 h 74"/>
                      <a:gd name="T6" fmla="*/ 39 w 44"/>
                      <a:gd name="T7" fmla="*/ 26 h 74"/>
                      <a:gd name="T8" fmla="*/ 13 w 44"/>
                      <a:gd name="T9" fmla="*/ 74 h 74"/>
                      <a:gd name="T10" fmla="*/ 7 w 44"/>
                      <a:gd name="T11" fmla="*/ 60 h 74"/>
                      <a:gd name="T12" fmla="*/ 3 w 44"/>
                      <a:gd name="T13" fmla="*/ 36 h 74"/>
                      <a:gd name="T14" fmla="*/ 13 w 44"/>
                      <a:gd name="T15" fmla="*/ 28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70" name="Freeform 98"/>
                  <p:cNvSpPr>
                    <a:spLocks/>
                  </p:cNvSpPr>
                  <p:nvPr/>
                </p:nvSpPr>
                <p:spPr bwMode="ltGray">
                  <a:xfrm>
                    <a:off x="4639" y="409"/>
                    <a:ext cx="9" cy="10"/>
                  </a:xfrm>
                  <a:custGeom>
                    <a:avLst/>
                    <a:gdLst>
                      <a:gd name="T0" fmla="*/ 7 w 20"/>
                      <a:gd name="T1" fmla="*/ 16 h 30"/>
                      <a:gd name="T2" fmla="*/ 5 w 20"/>
                      <a:gd name="T3" fmla="*/ 30 h 30"/>
                      <a:gd name="T4" fmla="*/ 7 w 20"/>
                      <a:gd name="T5" fmla="*/ 16 h 30"/>
                    </a:gdLst>
                    <a:ahLst/>
                    <a:cxnLst>
                      <a:cxn ang="0">
                        <a:pos x="T0" y="T1"/>
                      </a:cxn>
                      <a:cxn ang="0">
                        <a:pos x="T2" y="T3"/>
                      </a:cxn>
                      <a:cxn ang="0">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71" name="Freeform 99"/>
                  <p:cNvSpPr>
                    <a:spLocks/>
                  </p:cNvSpPr>
                  <p:nvPr/>
                </p:nvSpPr>
                <p:spPr bwMode="ltGray">
                  <a:xfrm>
                    <a:off x="3709" y="315"/>
                    <a:ext cx="433" cy="354"/>
                  </a:xfrm>
                  <a:custGeom>
                    <a:avLst/>
                    <a:gdLst>
                      <a:gd name="T0" fmla="*/ 481 w 682"/>
                      <a:gd name="T1" fmla="*/ 464 h 557"/>
                      <a:gd name="T2" fmla="*/ 486 w 682"/>
                      <a:gd name="T3" fmla="*/ 451 h 557"/>
                      <a:gd name="T4" fmla="*/ 500 w 682"/>
                      <a:gd name="T5" fmla="*/ 413 h 557"/>
                      <a:gd name="T6" fmla="*/ 309 w 682"/>
                      <a:gd name="T7" fmla="*/ 287 h 557"/>
                      <a:gd name="T8" fmla="*/ 282 w 682"/>
                      <a:gd name="T9" fmla="*/ 346 h 557"/>
                      <a:gd name="T10" fmla="*/ 303 w 682"/>
                      <a:gd name="T11" fmla="*/ 556 h 557"/>
                      <a:gd name="T12" fmla="*/ 282 w 682"/>
                      <a:gd name="T13" fmla="*/ 494 h 557"/>
                      <a:gd name="T14" fmla="*/ 242 w 682"/>
                      <a:gd name="T15" fmla="*/ 439 h 557"/>
                      <a:gd name="T16" fmla="*/ 245 w 682"/>
                      <a:gd name="T17" fmla="*/ 413 h 557"/>
                      <a:gd name="T18" fmla="*/ 247 w 682"/>
                      <a:gd name="T19" fmla="*/ 394 h 557"/>
                      <a:gd name="T20" fmla="*/ 220 w 682"/>
                      <a:gd name="T21" fmla="*/ 375 h 557"/>
                      <a:gd name="T22" fmla="*/ 194 w 682"/>
                      <a:gd name="T23" fmla="*/ 346 h 557"/>
                      <a:gd name="T24" fmla="*/ 148 w 682"/>
                      <a:gd name="T25" fmla="*/ 354 h 557"/>
                      <a:gd name="T26" fmla="*/ 126 w 682"/>
                      <a:gd name="T27" fmla="*/ 365 h 557"/>
                      <a:gd name="T28" fmla="*/ 78 w 682"/>
                      <a:gd name="T29" fmla="*/ 365 h 557"/>
                      <a:gd name="T30" fmla="*/ 22 w 682"/>
                      <a:gd name="T31" fmla="*/ 312 h 557"/>
                      <a:gd name="T32" fmla="*/ 11 w 682"/>
                      <a:gd name="T33" fmla="*/ 295 h 557"/>
                      <a:gd name="T34" fmla="*/ 0 w 682"/>
                      <a:gd name="T35" fmla="*/ 264 h 557"/>
                      <a:gd name="T36" fmla="*/ 24 w 682"/>
                      <a:gd name="T37" fmla="*/ 213 h 557"/>
                      <a:gd name="T38" fmla="*/ 32 w 682"/>
                      <a:gd name="T39" fmla="*/ 181 h 557"/>
                      <a:gd name="T40" fmla="*/ 51 w 682"/>
                      <a:gd name="T41" fmla="*/ 143 h 557"/>
                      <a:gd name="T42" fmla="*/ 81 w 682"/>
                      <a:gd name="T43" fmla="*/ 116 h 557"/>
                      <a:gd name="T44" fmla="*/ 167 w 682"/>
                      <a:gd name="T45" fmla="*/ 67 h 557"/>
                      <a:gd name="T46" fmla="*/ 220 w 682"/>
                      <a:gd name="T47" fmla="*/ 30 h 557"/>
                      <a:gd name="T48" fmla="*/ 258 w 682"/>
                      <a:gd name="T49" fmla="*/ 6 h 557"/>
                      <a:gd name="T50" fmla="*/ 363 w 682"/>
                      <a:gd name="T51" fmla="*/ 2 h 557"/>
                      <a:gd name="T52" fmla="*/ 398 w 682"/>
                      <a:gd name="T53" fmla="*/ 0 h 557"/>
                      <a:gd name="T54" fmla="*/ 384 w 682"/>
                      <a:gd name="T55" fmla="*/ 34 h 557"/>
                      <a:gd name="T56" fmla="*/ 443 w 682"/>
                      <a:gd name="T57" fmla="*/ 84 h 557"/>
                      <a:gd name="T58" fmla="*/ 497 w 682"/>
                      <a:gd name="T59" fmla="*/ 74 h 557"/>
                      <a:gd name="T60" fmla="*/ 529 w 682"/>
                      <a:gd name="T61" fmla="*/ 82 h 557"/>
                      <a:gd name="T62" fmla="*/ 559 w 682"/>
                      <a:gd name="T63" fmla="*/ 97 h 557"/>
                      <a:gd name="T64" fmla="*/ 572 w 682"/>
                      <a:gd name="T65" fmla="*/ 188 h 557"/>
                      <a:gd name="T66" fmla="*/ 572 w 682"/>
                      <a:gd name="T67" fmla="*/ 240 h 557"/>
                      <a:gd name="T68" fmla="*/ 599 w 682"/>
                      <a:gd name="T69" fmla="*/ 283 h 557"/>
                      <a:gd name="T70" fmla="*/ 645 w 682"/>
                      <a:gd name="T71" fmla="*/ 300 h 557"/>
                      <a:gd name="T72" fmla="*/ 680 w 682"/>
                      <a:gd name="T73" fmla="*/ 295 h 557"/>
                      <a:gd name="T74" fmla="*/ 664 w 682"/>
                      <a:gd name="T75" fmla="*/ 340 h 557"/>
                      <a:gd name="T76" fmla="*/ 599 w 682"/>
                      <a:gd name="T77" fmla="*/ 407 h 557"/>
                      <a:gd name="T78" fmla="*/ 548 w 682"/>
                      <a:gd name="T79" fmla="*/ 485 h 557"/>
                      <a:gd name="T80" fmla="*/ 556 w 682"/>
                      <a:gd name="T81" fmla="*/ 508 h 557"/>
                      <a:gd name="T82" fmla="*/ 435 w 682"/>
                      <a:gd name="T83" fmla="*/ 55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72" name="Freeform 100"/>
                  <p:cNvSpPr>
                    <a:spLocks/>
                  </p:cNvSpPr>
                  <p:nvPr/>
                </p:nvSpPr>
                <p:spPr bwMode="ltGray">
                  <a:xfrm>
                    <a:off x="3877" y="448"/>
                    <a:ext cx="163" cy="221"/>
                  </a:xfrm>
                  <a:custGeom>
                    <a:avLst/>
                    <a:gdLst>
                      <a:gd name="T0" fmla="*/ 243 w 257"/>
                      <a:gd name="T1" fmla="*/ 347 h 347"/>
                      <a:gd name="T2" fmla="*/ 233 w 257"/>
                      <a:gd name="T3" fmla="*/ 301 h 347"/>
                      <a:gd name="T4" fmla="*/ 217 w 257"/>
                      <a:gd name="T5" fmla="*/ 288 h 347"/>
                      <a:gd name="T6" fmla="*/ 215 w 257"/>
                      <a:gd name="T7" fmla="*/ 269 h 347"/>
                      <a:gd name="T8" fmla="*/ 209 w 257"/>
                      <a:gd name="T9" fmla="*/ 254 h 347"/>
                      <a:gd name="T10" fmla="*/ 209 w 257"/>
                      <a:gd name="T11" fmla="*/ 229 h 347"/>
                      <a:gd name="T12" fmla="*/ 207 w 257"/>
                      <a:gd name="T13" fmla="*/ 214 h 347"/>
                      <a:gd name="T14" fmla="*/ 228 w 257"/>
                      <a:gd name="T15" fmla="*/ 202 h 347"/>
                      <a:gd name="T16" fmla="*/ 257 w 257"/>
                      <a:gd name="T17" fmla="*/ 197 h 347"/>
                      <a:gd name="T18" fmla="*/ 257 w 257"/>
                      <a:gd name="T19" fmla="*/ 136 h 347"/>
                      <a:gd name="T20" fmla="*/ 54 w 257"/>
                      <a:gd name="T21" fmla="*/ 96 h 347"/>
                      <a:gd name="T22" fmla="*/ 32 w 257"/>
                      <a:gd name="T23" fmla="*/ 98 h 347"/>
                      <a:gd name="T24" fmla="*/ 16 w 257"/>
                      <a:gd name="T25" fmla="*/ 102 h 347"/>
                      <a:gd name="T26" fmla="*/ 0 w 257"/>
                      <a:gd name="T27" fmla="*/ 149 h 347"/>
                      <a:gd name="T28" fmla="*/ 93 w 257"/>
                      <a:gd name="T29" fmla="*/ 346 h 347"/>
                      <a:gd name="T30" fmla="*/ 243 w 257"/>
                      <a:gd name="T31"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73" name="Freeform 101"/>
                  <p:cNvSpPr>
                    <a:spLocks/>
                  </p:cNvSpPr>
                  <p:nvPr/>
                </p:nvSpPr>
                <p:spPr bwMode="ltGray">
                  <a:xfrm>
                    <a:off x="4164" y="611"/>
                    <a:ext cx="7" cy="12"/>
                  </a:xfrm>
                  <a:custGeom>
                    <a:avLst/>
                    <a:gdLst>
                      <a:gd name="T0" fmla="*/ 7 w 19"/>
                      <a:gd name="T1" fmla="*/ 25 h 37"/>
                      <a:gd name="T2" fmla="*/ 19 w 19"/>
                      <a:gd name="T3" fmla="*/ 21 h 37"/>
                      <a:gd name="T4" fmla="*/ 7 w 19"/>
                      <a:gd name="T5" fmla="*/ 25 h 37"/>
                    </a:gdLst>
                    <a:ahLst/>
                    <a:cxnLst>
                      <a:cxn ang="0">
                        <a:pos x="T0" y="T1"/>
                      </a:cxn>
                      <a:cxn ang="0">
                        <a:pos x="T2" y="T3"/>
                      </a:cxn>
                      <a:cxn ang="0">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74" name="Freeform 102"/>
                  <p:cNvSpPr>
                    <a:spLocks/>
                  </p:cNvSpPr>
                  <p:nvPr/>
                </p:nvSpPr>
                <p:spPr bwMode="ltGray">
                  <a:xfrm>
                    <a:off x="4155" y="497"/>
                    <a:ext cx="9" cy="7"/>
                  </a:xfrm>
                  <a:custGeom>
                    <a:avLst/>
                    <a:gdLst>
                      <a:gd name="T0" fmla="*/ 12 w 22"/>
                      <a:gd name="T1" fmla="*/ 12 h 20"/>
                      <a:gd name="T2" fmla="*/ 16 w 22"/>
                      <a:gd name="T3" fmla="*/ 0 h 20"/>
                      <a:gd name="T4" fmla="*/ 20 w 22"/>
                      <a:gd name="T5" fmla="*/ 12 h 20"/>
                      <a:gd name="T6" fmla="*/ 8 w 22"/>
                      <a:gd name="T7" fmla="*/ 20 h 20"/>
                      <a:gd name="T8" fmla="*/ 12 w 22"/>
                      <a:gd name="T9" fmla="*/ 12 h 20"/>
                    </a:gdLst>
                    <a:ahLst/>
                    <a:cxnLst>
                      <a:cxn ang="0">
                        <a:pos x="T0" y="T1"/>
                      </a:cxn>
                      <a:cxn ang="0">
                        <a:pos x="T2" y="T3"/>
                      </a:cxn>
                      <a:cxn ang="0">
                        <a:pos x="T4" y="T5"/>
                      </a:cxn>
                      <a:cxn ang="0">
                        <a:pos x="T6" y="T7"/>
                      </a:cxn>
                      <a:cxn ang="0">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75" name="Freeform 103"/>
                  <p:cNvSpPr>
                    <a:spLocks/>
                  </p:cNvSpPr>
                  <p:nvPr/>
                </p:nvSpPr>
                <p:spPr bwMode="ltGray">
                  <a:xfrm>
                    <a:off x="3760" y="357"/>
                    <a:ext cx="25" cy="10"/>
                  </a:xfrm>
                  <a:custGeom>
                    <a:avLst/>
                    <a:gdLst>
                      <a:gd name="T0" fmla="*/ 24 w 57"/>
                      <a:gd name="T1" fmla="*/ 18 h 30"/>
                      <a:gd name="T2" fmla="*/ 32 w 57"/>
                      <a:gd name="T3" fmla="*/ 6 h 30"/>
                      <a:gd name="T4" fmla="*/ 36 w 57"/>
                      <a:gd name="T5" fmla="*/ 30 h 30"/>
                      <a:gd name="T6" fmla="*/ 24 w 57"/>
                      <a:gd name="T7" fmla="*/ 18 h 30"/>
                    </a:gdLst>
                    <a:ahLst/>
                    <a:cxnLst>
                      <a:cxn ang="0">
                        <a:pos x="T0" y="T1"/>
                      </a:cxn>
                      <a:cxn ang="0">
                        <a:pos x="T2" y="T3"/>
                      </a:cxn>
                      <a:cxn ang="0">
                        <a:pos x="T4" y="T5"/>
                      </a:cxn>
                      <a:cxn ang="0">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76" name="Freeform 104"/>
                  <p:cNvSpPr>
                    <a:spLocks/>
                  </p:cNvSpPr>
                  <p:nvPr/>
                </p:nvSpPr>
                <p:spPr bwMode="ltGray">
                  <a:xfrm>
                    <a:off x="4062" y="265"/>
                    <a:ext cx="295" cy="233"/>
                  </a:xfrm>
                  <a:custGeom>
                    <a:avLst/>
                    <a:gdLst>
                      <a:gd name="T0" fmla="*/ 473 w 693"/>
                      <a:gd name="T1" fmla="*/ 464 h 696"/>
                      <a:gd name="T2" fmla="*/ 393 w 693"/>
                      <a:gd name="T3" fmla="*/ 452 h 696"/>
                      <a:gd name="T4" fmla="*/ 325 w 693"/>
                      <a:gd name="T5" fmla="*/ 412 h 696"/>
                      <a:gd name="T6" fmla="*/ 265 w 693"/>
                      <a:gd name="T7" fmla="*/ 400 h 696"/>
                      <a:gd name="T8" fmla="*/ 237 w 693"/>
                      <a:gd name="T9" fmla="*/ 416 h 696"/>
                      <a:gd name="T10" fmla="*/ 261 w 693"/>
                      <a:gd name="T11" fmla="*/ 428 h 696"/>
                      <a:gd name="T12" fmla="*/ 293 w 693"/>
                      <a:gd name="T13" fmla="*/ 468 h 696"/>
                      <a:gd name="T14" fmla="*/ 321 w 693"/>
                      <a:gd name="T15" fmla="*/ 476 h 696"/>
                      <a:gd name="T16" fmla="*/ 333 w 693"/>
                      <a:gd name="T17" fmla="*/ 536 h 696"/>
                      <a:gd name="T18" fmla="*/ 313 w 693"/>
                      <a:gd name="T19" fmla="*/ 552 h 696"/>
                      <a:gd name="T20" fmla="*/ 261 w 693"/>
                      <a:gd name="T21" fmla="*/ 616 h 696"/>
                      <a:gd name="T22" fmla="*/ 225 w 693"/>
                      <a:gd name="T23" fmla="*/ 628 h 696"/>
                      <a:gd name="T24" fmla="*/ 97 w 693"/>
                      <a:gd name="T25" fmla="*/ 696 h 696"/>
                      <a:gd name="T26" fmla="*/ 77 w 693"/>
                      <a:gd name="T27" fmla="*/ 616 h 696"/>
                      <a:gd name="T28" fmla="*/ 45 w 693"/>
                      <a:gd name="T29" fmla="*/ 524 h 696"/>
                      <a:gd name="T30" fmla="*/ 33 w 693"/>
                      <a:gd name="T31" fmla="*/ 448 h 696"/>
                      <a:gd name="T32" fmla="*/ 53 w 693"/>
                      <a:gd name="T33" fmla="*/ 344 h 696"/>
                      <a:gd name="T34" fmla="*/ 17 w 693"/>
                      <a:gd name="T35" fmla="*/ 392 h 696"/>
                      <a:gd name="T36" fmla="*/ 81 w 693"/>
                      <a:gd name="T37" fmla="*/ 280 h 696"/>
                      <a:gd name="T38" fmla="*/ 113 w 693"/>
                      <a:gd name="T39" fmla="*/ 204 h 696"/>
                      <a:gd name="T40" fmla="*/ 37 w 693"/>
                      <a:gd name="T41" fmla="*/ 204 h 696"/>
                      <a:gd name="T42" fmla="*/ 1 w 693"/>
                      <a:gd name="T43" fmla="*/ 196 h 696"/>
                      <a:gd name="T44" fmla="*/ 25 w 693"/>
                      <a:gd name="T45" fmla="*/ 140 h 696"/>
                      <a:gd name="T46" fmla="*/ 97 w 693"/>
                      <a:gd name="T47" fmla="*/ 112 h 696"/>
                      <a:gd name="T48" fmla="*/ 221 w 693"/>
                      <a:gd name="T49" fmla="*/ 124 h 696"/>
                      <a:gd name="T50" fmla="*/ 229 w 693"/>
                      <a:gd name="T51" fmla="*/ 64 h 696"/>
                      <a:gd name="T52" fmla="*/ 261 w 693"/>
                      <a:gd name="T53" fmla="*/ 0 h 696"/>
                      <a:gd name="T54" fmla="*/ 357 w 693"/>
                      <a:gd name="T55" fmla="*/ 44 h 696"/>
                      <a:gd name="T56" fmla="*/ 329 w 693"/>
                      <a:gd name="T57" fmla="*/ 88 h 696"/>
                      <a:gd name="T58" fmla="*/ 301 w 693"/>
                      <a:gd name="T59" fmla="*/ 176 h 696"/>
                      <a:gd name="T60" fmla="*/ 361 w 693"/>
                      <a:gd name="T61" fmla="*/ 192 h 696"/>
                      <a:gd name="T62" fmla="*/ 373 w 693"/>
                      <a:gd name="T63" fmla="*/ 136 h 696"/>
                      <a:gd name="T64" fmla="*/ 417 w 693"/>
                      <a:gd name="T65" fmla="*/ 92 h 696"/>
                      <a:gd name="T66" fmla="*/ 497 w 693"/>
                      <a:gd name="T67" fmla="*/ 88 h 696"/>
                      <a:gd name="T68" fmla="*/ 529 w 693"/>
                      <a:gd name="T69" fmla="*/ 52 h 696"/>
                      <a:gd name="T70" fmla="*/ 541 w 693"/>
                      <a:gd name="T71" fmla="*/ 46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77" name="Freeform 105"/>
                  <p:cNvSpPr>
                    <a:spLocks/>
                  </p:cNvSpPr>
                  <p:nvPr/>
                </p:nvSpPr>
                <p:spPr bwMode="ltGray">
                  <a:xfrm>
                    <a:off x="3861" y="247"/>
                    <a:ext cx="591" cy="95"/>
                  </a:xfrm>
                  <a:custGeom>
                    <a:avLst/>
                    <a:gdLst>
                      <a:gd name="T0" fmla="*/ 825 w 931"/>
                      <a:gd name="T1" fmla="*/ 0 h 149"/>
                      <a:gd name="T2" fmla="*/ 143 w 931"/>
                      <a:gd name="T3" fmla="*/ 29 h 149"/>
                      <a:gd name="T4" fmla="*/ 91 w 931"/>
                      <a:gd name="T5" fmla="*/ 42 h 149"/>
                      <a:gd name="T6" fmla="*/ 62 w 931"/>
                      <a:gd name="T7" fmla="*/ 42 h 149"/>
                      <a:gd name="T8" fmla="*/ 22 w 931"/>
                      <a:gd name="T9" fmla="*/ 77 h 149"/>
                      <a:gd name="T10" fmla="*/ 0 w 931"/>
                      <a:gd name="T11" fmla="*/ 105 h 149"/>
                      <a:gd name="T12" fmla="*/ 59 w 931"/>
                      <a:gd name="T13" fmla="*/ 115 h 149"/>
                      <a:gd name="T14" fmla="*/ 97 w 931"/>
                      <a:gd name="T15" fmla="*/ 96 h 149"/>
                      <a:gd name="T16" fmla="*/ 108 w 931"/>
                      <a:gd name="T17" fmla="*/ 84 h 149"/>
                      <a:gd name="T18" fmla="*/ 167 w 931"/>
                      <a:gd name="T19" fmla="*/ 52 h 149"/>
                      <a:gd name="T20" fmla="*/ 215 w 931"/>
                      <a:gd name="T21" fmla="*/ 46 h 149"/>
                      <a:gd name="T22" fmla="*/ 237 w 931"/>
                      <a:gd name="T23" fmla="*/ 94 h 149"/>
                      <a:gd name="T24" fmla="*/ 188 w 931"/>
                      <a:gd name="T25" fmla="*/ 109 h 149"/>
                      <a:gd name="T26" fmla="*/ 231 w 931"/>
                      <a:gd name="T27" fmla="*/ 113 h 149"/>
                      <a:gd name="T28" fmla="*/ 250 w 931"/>
                      <a:gd name="T29" fmla="*/ 90 h 149"/>
                      <a:gd name="T30" fmla="*/ 266 w 931"/>
                      <a:gd name="T31" fmla="*/ 92 h 149"/>
                      <a:gd name="T32" fmla="*/ 253 w 931"/>
                      <a:gd name="T33" fmla="*/ 54 h 149"/>
                      <a:gd name="T34" fmla="*/ 266 w 931"/>
                      <a:gd name="T35" fmla="*/ 44 h 149"/>
                      <a:gd name="T36" fmla="*/ 277 w 931"/>
                      <a:gd name="T37" fmla="*/ 88 h 149"/>
                      <a:gd name="T38" fmla="*/ 266 w 931"/>
                      <a:gd name="T39" fmla="*/ 113 h 149"/>
                      <a:gd name="T40" fmla="*/ 296 w 931"/>
                      <a:gd name="T41" fmla="*/ 130 h 149"/>
                      <a:gd name="T42" fmla="*/ 299 w 931"/>
                      <a:gd name="T43" fmla="*/ 92 h 149"/>
                      <a:gd name="T44" fmla="*/ 331 w 931"/>
                      <a:gd name="T45" fmla="*/ 103 h 149"/>
                      <a:gd name="T46" fmla="*/ 382 w 931"/>
                      <a:gd name="T47" fmla="*/ 73 h 149"/>
                      <a:gd name="T48" fmla="*/ 409 w 931"/>
                      <a:gd name="T49" fmla="*/ 50 h 149"/>
                      <a:gd name="T50" fmla="*/ 439 w 931"/>
                      <a:gd name="T51" fmla="*/ 56 h 149"/>
                      <a:gd name="T52" fmla="*/ 455 w 931"/>
                      <a:gd name="T53" fmla="*/ 50 h 149"/>
                      <a:gd name="T54" fmla="*/ 431 w 931"/>
                      <a:gd name="T55" fmla="*/ 44 h 149"/>
                      <a:gd name="T56" fmla="*/ 474 w 931"/>
                      <a:gd name="T57" fmla="*/ 35 h 149"/>
                      <a:gd name="T58" fmla="*/ 544 w 931"/>
                      <a:gd name="T59" fmla="*/ 54 h 149"/>
                      <a:gd name="T60" fmla="*/ 581 w 931"/>
                      <a:gd name="T61" fmla="*/ 42 h 149"/>
                      <a:gd name="T62" fmla="*/ 584 w 931"/>
                      <a:gd name="T63" fmla="*/ 63 h 149"/>
                      <a:gd name="T64" fmla="*/ 568 w 931"/>
                      <a:gd name="T65" fmla="*/ 101 h 149"/>
                      <a:gd name="T66" fmla="*/ 611 w 931"/>
                      <a:gd name="T67" fmla="*/ 88 h 149"/>
                      <a:gd name="T68" fmla="*/ 624 w 931"/>
                      <a:gd name="T69" fmla="*/ 80 h 149"/>
                      <a:gd name="T70" fmla="*/ 648 w 931"/>
                      <a:gd name="T71" fmla="*/ 61 h 149"/>
                      <a:gd name="T72" fmla="*/ 794 w 931"/>
                      <a:gd name="T73" fmla="*/ 8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78" name="Freeform 106"/>
                  <p:cNvSpPr>
                    <a:spLocks/>
                  </p:cNvSpPr>
                  <p:nvPr/>
                </p:nvSpPr>
                <p:spPr bwMode="ltGray">
                  <a:xfrm>
                    <a:off x="3981" y="282"/>
                    <a:ext cx="13" cy="10"/>
                  </a:xfrm>
                  <a:custGeom>
                    <a:avLst/>
                    <a:gdLst>
                      <a:gd name="T0" fmla="*/ 3 w 31"/>
                      <a:gd name="T1" fmla="*/ 28 h 30"/>
                      <a:gd name="T2" fmla="*/ 31 w 31"/>
                      <a:gd name="T3" fmla="*/ 0 h 30"/>
                      <a:gd name="T4" fmla="*/ 19 w 31"/>
                      <a:gd name="T5" fmla="*/ 24 h 30"/>
                      <a:gd name="T6" fmla="*/ 3 w 31"/>
                      <a:gd name="T7" fmla="*/ 28 h 30"/>
                    </a:gdLst>
                    <a:ahLst/>
                    <a:cxnLst>
                      <a:cxn ang="0">
                        <a:pos x="T0" y="T1"/>
                      </a:cxn>
                      <a:cxn ang="0">
                        <a:pos x="T2" y="T3"/>
                      </a:cxn>
                      <a:cxn ang="0">
                        <a:pos x="T4" y="T5"/>
                      </a:cxn>
                      <a:cxn ang="0">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79" name="Freeform 107"/>
                  <p:cNvSpPr>
                    <a:spLocks/>
                  </p:cNvSpPr>
                  <p:nvPr/>
                </p:nvSpPr>
                <p:spPr bwMode="ltGray">
                  <a:xfrm>
                    <a:off x="3966" y="296"/>
                    <a:ext cx="19" cy="11"/>
                  </a:xfrm>
                  <a:custGeom>
                    <a:avLst/>
                    <a:gdLst>
                      <a:gd name="T0" fmla="*/ 6 w 44"/>
                      <a:gd name="T1" fmla="*/ 32 h 32"/>
                      <a:gd name="T2" fmla="*/ 22 w 44"/>
                      <a:gd name="T3" fmla="*/ 0 h 32"/>
                      <a:gd name="T4" fmla="*/ 38 w 44"/>
                      <a:gd name="T5" fmla="*/ 4 h 32"/>
                      <a:gd name="T6" fmla="*/ 6 w 44"/>
                      <a:gd name="T7" fmla="*/ 32 h 32"/>
                    </a:gdLst>
                    <a:ahLst/>
                    <a:cxnLst>
                      <a:cxn ang="0">
                        <a:pos x="T0" y="T1"/>
                      </a:cxn>
                      <a:cxn ang="0">
                        <a:pos x="T2" y="T3"/>
                      </a:cxn>
                      <a:cxn ang="0">
                        <a:pos x="T4" y="T5"/>
                      </a:cxn>
                      <a:cxn ang="0">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80" name="Freeform 108"/>
                  <p:cNvSpPr>
                    <a:spLocks/>
                  </p:cNvSpPr>
                  <p:nvPr/>
                </p:nvSpPr>
                <p:spPr bwMode="ltGray">
                  <a:xfrm>
                    <a:off x="4028" y="337"/>
                    <a:ext cx="32" cy="6"/>
                  </a:xfrm>
                  <a:custGeom>
                    <a:avLst/>
                    <a:gdLst>
                      <a:gd name="T0" fmla="*/ 37 w 76"/>
                      <a:gd name="T1" fmla="*/ 18 h 18"/>
                      <a:gd name="T2" fmla="*/ 25 w 76"/>
                      <a:gd name="T3" fmla="*/ 2 h 18"/>
                      <a:gd name="T4" fmla="*/ 37 w 76"/>
                      <a:gd name="T5" fmla="*/ 18 h 18"/>
                    </a:gdLst>
                    <a:ahLst/>
                    <a:cxnLst>
                      <a:cxn ang="0">
                        <a:pos x="T0" y="T1"/>
                      </a:cxn>
                      <a:cxn ang="0">
                        <a:pos x="T2" y="T3"/>
                      </a:cxn>
                      <a:cxn ang="0">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81" name="Freeform 109"/>
                  <p:cNvSpPr>
                    <a:spLocks/>
                  </p:cNvSpPr>
                  <p:nvPr/>
                </p:nvSpPr>
                <p:spPr bwMode="ltGray">
                  <a:xfrm>
                    <a:off x="4083" y="336"/>
                    <a:ext cx="18" cy="15"/>
                  </a:xfrm>
                  <a:custGeom>
                    <a:avLst/>
                    <a:gdLst>
                      <a:gd name="T0" fmla="*/ 0 w 42"/>
                      <a:gd name="T1" fmla="*/ 21 h 44"/>
                      <a:gd name="T2" fmla="*/ 12 w 42"/>
                      <a:gd name="T3" fmla="*/ 9 h 44"/>
                      <a:gd name="T4" fmla="*/ 0 w 42"/>
                      <a:gd name="T5" fmla="*/ 21 h 44"/>
                    </a:gdLst>
                    <a:ahLst/>
                    <a:cxnLst>
                      <a:cxn ang="0">
                        <a:pos x="T0" y="T1"/>
                      </a:cxn>
                      <a:cxn ang="0">
                        <a:pos x="T2" y="T3"/>
                      </a:cxn>
                      <a:cxn ang="0">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82" name="Freeform 110"/>
                  <p:cNvSpPr>
                    <a:spLocks/>
                  </p:cNvSpPr>
                  <p:nvPr/>
                </p:nvSpPr>
                <p:spPr bwMode="ltGray">
                  <a:xfrm>
                    <a:off x="3936" y="295"/>
                    <a:ext cx="14" cy="10"/>
                  </a:xfrm>
                  <a:custGeom>
                    <a:avLst/>
                    <a:gdLst>
                      <a:gd name="T0" fmla="*/ 7 w 31"/>
                      <a:gd name="T1" fmla="*/ 22 h 30"/>
                      <a:gd name="T2" fmla="*/ 31 w 31"/>
                      <a:gd name="T3" fmla="*/ 10 h 30"/>
                      <a:gd name="T4" fmla="*/ 7 w 31"/>
                      <a:gd name="T5" fmla="*/ 22 h 30"/>
                    </a:gdLst>
                    <a:ahLst/>
                    <a:cxnLst>
                      <a:cxn ang="0">
                        <a:pos x="T0" y="T1"/>
                      </a:cxn>
                      <a:cxn ang="0">
                        <a:pos x="T2" y="T3"/>
                      </a:cxn>
                      <a:cxn ang="0">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grpSp>
          </p:grpSp>
          <p:grpSp>
            <p:nvGrpSpPr>
              <p:cNvPr id="3183" name="Group 111"/>
              <p:cNvGrpSpPr>
                <a:grpSpLocks/>
              </p:cNvGrpSpPr>
              <p:nvPr/>
            </p:nvGrpSpPr>
            <p:grpSpPr bwMode="auto">
              <a:xfrm>
                <a:off x="798" y="111"/>
                <a:ext cx="4702" cy="418"/>
                <a:chOff x="798" y="255"/>
                <a:chExt cx="4702" cy="418"/>
              </a:xfrm>
            </p:grpSpPr>
            <p:sp>
              <p:nvSpPr>
                <p:cNvPr id="3184" name="Line 112"/>
                <p:cNvSpPr>
                  <a:spLocks noChangeShapeType="1"/>
                </p:cNvSpPr>
                <p:nvPr/>
              </p:nvSpPr>
              <p:spPr bwMode="white">
                <a:xfrm>
                  <a:off x="798" y="476"/>
                  <a:ext cx="4702"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85" name="Line 113"/>
                <p:cNvSpPr>
                  <a:spLocks noChangeShapeType="1"/>
                </p:cNvSpPr>
                <p:nvPr/>
              </p:nvSpPr>
              <p:spPr bwMode="white">
                <a:xfrm>
                  <a:off x="102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86" name="Line 114"/>
                <p:cNvSpPr>
                  <a:spLocks noChangeShapeType="1"/>
                </p:cNvSpPr>
                <p:nvPr/>
              </p:nvSpPr>
              <p:spPr bwMode="white">
                <a:xfrm>
                  <a:off x="125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87" name="Line 115"/>
                <p:cNvSpPr>
                  <a:spLocks noChangeShapeType="1"/>
                </p:cNvSpPr>
                <p:nvPr/>
              </p:nvSpPr>
              <p:spPr bwMode="white">
                <a:xfrm>
                  <a:off x="148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88" name="Line 116"/>
                <p:cNvSpPr>
                  <a:spLocks noChangeShapeType="1"/>
                </p:cNvSpPr>
                <p:nvPr/>
              </p:nvSpPr>
              <p:spPr bwMode="white">
                <a:xfrm>
                  <a:off x="171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89" name="Line 117"/>
                <p:cNvSpPr>
                  <a:spLocks noChangeShapeType="1"/>
                </p:cNvSpPr>
                <p:nvPr/>
              </p:nvSpPr>
              <p:spPr bwMode="white">
                <a:xfrm>
                  <a:off x="193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90" name="Line 118"/>
                <p:cNvSpPr>
                  <a:spLocks noChangeShapeType="1"/>
                </p:cNvSpPr>
                <p:nvPr/>
              </p:nvSpPr>
              <p:spPr bwMode="white">
                <a:xfrm>
                  <a:off x="216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91" name="Line 119"/>
                <p:cNvSpPr>
                  <a:spLocks noChangeShapeType="1"/>
                </p:cNvSpPr>
                <p:nvPr/>
              </p:nvSpPr>
              <p:spPr bwMode="white">
                <a:xfrm>
                  <a:off x="239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92" name="Line 120"/>
                <p:cNvSpPr>
                  <a:spLocks noChangeShapeType="1"/>
                </p:cNvSpPr>
                <p:nvPr/>
              </p:nvSpPr>
              <p:spPr bwMode="white">
                <a:xfrm>
                  <a:off x="262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93" name="Line 121"/>
                <p:cNvSpPr>
                  <a:spLocks noChangeShapeType="1"/>
                </p:cNvSpPr>
                <p:nvPr/>
              </p:nvSpPr>
              <p:spPr bwMode="white">
                <a:xfrm>
                  <a:off x="285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94" name="Line 122"/>
                <p:cNvSpPr>
                  <a:spLocks noChangeShapeType="1"/>
                </p:cNvSpPr>
                <p:nvPr/>
              </p:nvSpPr>
              <p:spPr bwMode="white">
                <a:xfrm>
                  <a:off x="307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95" name="Line 123"/>
                <p:cNvSpPr>
                  <a:spLocks noChangeShapeType="1"/>
                </p:cNvSpPr>
                <p:nvPr/>
              </p:nvSpPr>
              <p:spPr bwMode="white">
                <a:xfrm>
                  <a:off x="330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96" name="Line 124"/>
                <p:cNvSpPr>
                  <a:spLocks noChangeShapeType="1"/>
                </p:cNvSpPr>
                <p:nvPr/>
              </p:nvSpPr>
              <p:spPr bwMode="white">
                <a:xfrm>
                  <a:off x="353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97" name="Line 125"/>
                <p:cNvSpPr>
                  <a:spLocks noChangeShapeType="1"/>
                </p:cNvSpPr>
                <p:nvPr/>
              </p:nvSpPr>
              <p:spPr bwMode="white">
                <a:xfrm>
                  <a:off x="376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98" name="Line 126"/>
                <p:cNvSpPr>
                  <a:spLocks noChangeShapeType="1"/>
                </p:cNvSpPr>
                <p:nvPr/>
              </p:nvSpPr>
              <p:spPr bwMode="white">
                <a:xfrm>
                  <a:off x="399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199" name="Line 127"/>
                <p:cNvSpPr>
                  <a:spLocks noChangeShapeType="1"/>
                </p:cNvSpPr>
                <p:nvPr/>
              </p:nvSpPr>
              <p:spPr bwMode="white">
                <a:xfrm>
                  <a:off x="421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200" name="Line 128"/>
                <p:cNvSpPr>
                  <a:spLocks noChangeShapeType="1"/>
                </p:cNvSpPr>
                <p:nvPr/>
              </p:nvSpPr>
              <p:spPr bwMode="white">
                <a:xfrm>
                  <a:off x="444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201" name="Line 129"/>
                <p:cNvSpPr>
                  <a:spLocks noChangeShapeType="1"/>
                </p:cNvSpPr>
                <p:nvPr/>
              </p:nvSpPr>
              <p:spPr bwMode="white">
                <a:xfrm>
                  <a:off x="467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202" name="Line 130"/>
                <p:cNvSpPr>
                  <a:spLocks noChangeShapeType="1"/>
                </p:cNvSpPr>
                <p:nvPr/>
              </p:nvSpPr>
              <p:spPr bwMode="white">
                <a:xfrm>
                  <a:off x="490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203" name="Line 131"/>
                <p:cNvSpPr>
                  <a:spLocks noChangeShapeType="1"/>
                </p:cNvSpPr>
                <p:nvPr/>
              </p:nvSpPr>
              <p:spPr bwMode="white">
                <a:xfrm>
                  <a:off x="513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204" name="Line 132"/>
                <p:cNvSpPr>
                  <a:spLocks noChangeShapeType="1"/>
                </p:cNvSpPr>
                <p:nvPr/>
              </p:nvSpPr>
              <p:spPr bwMode="white">
                <a:xfrm>
                  <a:off x="535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grpSp>
          <p:grpSp>
            <p:nvGrpSpPr>
              <p:cNvPr id="3205" name="Group 133"/>
              <p:cNvGrpSpPr>
                <a:grpSpLocks/>
              </p:cNvGrpSpPr>
              <p:nvPr/>
            </p:nvGrpSpPr>
            <p:grpSpPr bwMode="auto">
              <a:xfrm>
                <a:off x="1208" y="109"/>
                <a:ext cx="3694" cy="423"/>
                <a:chOff x="1034" y="245"/>
                <a:chExt cx="3694" cy="423"/>
              </a:xfrm>
            </p:grpSpPr>
            <p:sp>
              <p:nvSpPr>
                <p:cNvPr id="3206" name="Line 134"/>
                <p:cNvSpPr>
                  <a:spLocks noChangeShapeType="1"/>
                </p:cNvSpPr>
                <p:nvPr/>
              </p:nvSpPr>
              <p:spPr bwMode="ltGray">
                <a:xfrm>
                  <a:off x="2676" y="246"/>
                  <a:ext cx="0" cy="14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207" name="Line 135"/>
                <p:cNvSpPr>
                  <a:spLocks noChangeShapeType="1"/>
                </p:cNvSpPr>
                <p:nvPr/>
              </p:nvSpPr>
              <p:spPr bwMode="ltGray">
                <a:xfrm>
                  <a:off x="2798" y="468"/>
                  <a:ext cx="7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208" name="Line 136"/>
                <p:cNvSpPr>
                  <a:spLocks noChangeShapeType="1"/>
                </p:cNvSpPr>
                <p:nvPr/>
              </p:nvSpPr>
              <p:spPr bwMode="ltGray">
                <a:xfrm>
                  <a:off x="2904" y="486"/>
                  <a:ext cx="0" cy="2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209" name="Line 137"/>
                <p:cNvSpPr>
                  <a:spLocks noChangeShapeType="1"/>
                </p:cNvSpPr>
                <p:nvPr/>
              </p:nvSpPr>
              <p:spPr bwMode="ltGray">
                <a:xfrm>
                  <a:off x="3132" y="586"/>
                  <a:ext cx="0" cy="79"/>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210" name="Line 138"/>
                <p:cNvSpPr>
                  <a:spLocks noChangeShapeType="1"/>
                </p:cNvSpPr>
                <p:nvPr/>
              </p:nvSpPr>
              <p:spPr bwMode="ltGray">
                <a:xfrm>
                  <a:off x="3816" y="358"/>
                  <a:ext cx="0" cy="18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211" name="Line 139"/>
                <p:cNvSpPr>
                  <a:spLocks noChangeShapeType="1"/>
                </p:cNvSpPr>
                <p:nvPr/>
              </p:nvSpPr>
              <p:spPr bwMode="ltGray">
                <a:xfrm>
                  <a:off x="3722" y="468"/>
                  <a:ext cx="3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212" name="Line 140"/>
                <p:cNvSpPr>
                  <a:spLocks noChangeShapeType="1"/>
                </p:cNvSpPr>
                <p:nvPr/>
              </p:nvSpPr>
              <p:spPr bwMode="ltGray">
                <a:xfrm>
                  <a:off x="4044" y="372"/>
                  <a:ext cx="0" cy="294"/>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213" name="Line 141"/>
                <p:cNvSpPr>
                  <a:spLocks noChangeShapeType="1"/>
                </p:cNvSpPr>
                <p:nvPr/>
              </p:nvSpPr>
              <p:spPr bwMode="ltGray">
                <a:xfrm flipV="1">
                  <a:off x="4046" y="248"/>
                  <a:ext cx="0" cy="5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214" name="Line 142"/>
                <p:cNvSpPr>
                  <a:spLocks noChangeShapeType="1"/>
                </p:cNvSpPr>
                <p:nvPr/>
              </p:nvSpPr>
              <p:spPr bwMode="ltGray">
                <a:xfrm flipV="1">
                  <a:off x="4272" y="246"/>
                  <a:ext cx="0" cy="18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215" name="Line 143"/>
                <p:cNvSpPr>
                  <a:spLocks noChangeShapeType="1"/>
                </p:cNvSpPr>
                <p:nvPr/>
              </p:nvSpPr>
              <p:spPr bwMode="ltGray">
                <a:xfrm flipH="1">
                  <a:off x="4422" y="468"/>
                  <a:ext cx="7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216" name="Line 144"/>
                <p:cNvSpPr>
                  <a:spLocks noChangeShapeType="1"/>
                </p:cNvSpPr>
                <p:nvPr/>
              </p:nvSpPr>
              <p:spPr bwMode="ltGray">
                <a:xfrm flipH="1">
                  <a:off x="4290" y="468"/>
                  <a:ext cx="6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217" name="Line 145"/>
                <p:cNvSpPr>
                  <a:spLocks noChangeShapeType="1"/>
                </p:cNvSpPr>
                <p:nvPr/>
              </p:nvSpPr>
              <p:spPr bwMode="ltGray">
                <a:xfrm flipV="1">
                  <a:off x="4500" y="246"/>
                  <a:ext cx="0" cy="27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218" name="Line 146"/>
                <p:cNvSpPr>
                  <a:spLocks noChangeShapeType="1"/>
                </p:cNvSpPr>
                <p:nvPr/>
              </p:nvSpPr>
              <p:spPr bwMode="ltGray">
                <a:xfrm>
                  <a:off x="4728" y="606"/>
                  <a:ext cx="0" cy="34"/>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219" name="Line 147"/>
                <p:cNvSpPr>
                  <a:spLocks noChangeShapeType="1"/>
                </p:cNvSpPr>
                <p:nvPr/>
              </p:nvSpPr>
              <p:spPr bwMode="ltGray">
                <a:xfrm>
                  <a:off x="1992" y="250"/>
                  <a:ext cx="0" cy="6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220" name="Line 148"/>
                <p:cNvSpPr>
                  <a:spLocks noChangeShapeType="1"/>
                </p:cNvSpPr>
                <p:nvPr/>
              </p:nvSpPr>
              <p:spPr bwMode="ltGray">
                <a:xfrm>
                  <a:off x="1764" y="247"/>
                  <a:ext cx="0" cy="33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221" name="Line 149"/>
                <p:cNvSpPr>
                  <a:spLocks noChangeShapeType="1"/>
                </p:cNvSpPr>
                <p:nvPr/>
              </p:nvSpPr>
              <p:spPr bwMode="ltGray">
                <a:xfrm flipH="1">
                  <a:off x="1738" y="468"/>
                  <a:ext cx="6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222" name="Line 150"/>
                <p:cNvSpPr>
                  <a:spLocks noChangeShapeType="1"/>
                </p:cNvSpPr>
                <p:nvPr/>
              </p:nvSpPr>
              <p:spPr bwMode="ltGray">
                <a:xfrm>
                  <a:off x="1604" y="468"/>
                  <a:ext cx="6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223" name="Line 151"/>
                <p:cNvSpPr>
                  <a:spLocks noChangeShapeType="1"/>
                </p:cNvSpPr>
                <p:nvPr/>
              </p:nvSpPr>
              <p:spPr bwMode="ltGray">
                <a:xfrm flipH="1">
                  <a:off x="1404" y="468"/>
                  <a:ext cx="8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224" name="Line 152"/>
                <p:cNvSpPr>
                  <a:spLocks noChangeShapeType="1"/>
                </p:cNvSpPr>
                <p:nvPr/>
              </p:nvSpPr>
              <p:spPr bwMode="ltGray">
                <a:xfrm>
                  <a:off x="1034" y="468"/>
                  <a:ext cx="3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225" name="Line 153"/>
                <p:cNvSpPr>
                  <a:spLocks noChangeShapeType="1"/>
                </p:cNvSpPr>
                <p:nvPr/>
              </p:nvSpPr>
              <p:spPr bwMode="ltGray">
                <a:xfrm>
                  <a:off x="1306" y="370"/>
                  <a:ext cx="0" cy="29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226" name="Line 154"/>
                <p:cNvSpPr>
                  <a:spLocks noChangeShapeType="1"/>
                </p:cNvSpPr>
                <p:nvPr/>
              </p:nvSpPr>
              <p:spPr bwMode="ltGray">
                <a:xfrm>
                  <a:off x="1080" y="388"/>
                  <a:ext cx="0" cy="15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227" name="Line 155"/>
                <p:cNvSpPr>
                  <a:spLocks noChangeShapeType="1"/>
                </p:cNvSpPr>
                <p:nvPr/>
              </p:nvSpPr>
              <p:spPr bwMode="ltGray">
                <a:xfrm flipH="1" flipV="1">
                  <a:off x="1308" y="245"/>
                  <a:ext cx="0" cy="2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228" name="Line 156"/>
                <p:cNvSpPr>
                  <a:spLocks noChangeShapeType="1"/>
                </p:cNvSpPr>
                <p:nvPr/>
              </p:nvSpPr>
              <p:spPr bwMode="ltGray">
                <a:xfrm>
                  <a:off x="1536" y="31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229" name="Line 157"/>
                <p:cNvSpPr>
                  <a:spLocks noChangeShapeType="1"/>
                </p:cNvSpPr>
                <p:nvPr/>
              </p:nvSpPr>
              <p:spPr bwMode="ltGray">
                <a:xfrm flipV="1">
                  <a:off x="1536" y="247"/>
                  <a:ext cx="0" cy="2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sp>
              <p:nvSpPr>
                <p:cNvPr id="3230" name="Line 158"/>
                <p:cNvSpPr>
                  <a:spLocks noChangeShapeType="1"/>
                </p:cNvSpPr>
                <p:nvPr/>
              </p:nvSpPr>
              <p:spPr bwMode="ltGray">
                <a:xfrm>
                  <a:off x="4095" y="467"/>
                  <a:ext cx="8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2400">
                    <a:solidFill>
                      <a:srgbClr val="000000"/>
                    </a:solidFill>
                    <a:latin typeface="Times New Roman" charset="0"/>
                  </a:endParaRPr>
                </a:p>
              </p:txBody>
            </p:sp>
          </p:grpSp>
        </p:grpSp>
        <p:pic>
          <p:nvPicPr>
            <p:cNvPr id="3231" name="Picture 159" descr="C:\My Documents\bits\earth.GIF"/>
            <p:cNvPicPr>
              <a:picLocks noChangeAspect="1" noChangeArrowheads="1"/>
            </p:cNvPicPr>
            <p:nvPr userDrawn="1"/>
          </p:nvPicPr>
          <p:blipFill>
            <a:blip r:embed="rId1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65" y="55"/>
              <a:ext cx="562" cy="52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33438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4400" i="1">
          <a:solidFill>
            <a:schemeClr val="tx2"/>
          </a:solidFill>
          <a:latin typeface="+mj-lt"/>
          <a:ea typeface="+mj-ea"/>
          <a:cs typeface="+mj-cs"/>
        </a:defRPr>
      </a:lvl1pPr>
      <a:lvl2pPr algn="l" rtl="0" fontAlgn="base">
        <a:spcBef>
          <a:spcPct val="0"/>
        </a:spcBef>
        <a:spcAft>
          <a:spcPct val="0"/>
        </a:spcAft>
        <a:defRPr sz="4400" i="1">
          <a:solidFill>
            <a:schemeClr val="tx2"/>
          </a:solidFill>
          <a:latin typeface="Times New Roman" charset="0"/>
        </a:defRPr>
      </a:lvl2pPr>
      <a:lvl3pPr algn="l" rtl="0" fontAlgn="base">
        <a:spcBef>
          <a:spcPct val="0"/>
        </a:spcBef>
        <a:spcAft>
          <a:spcPct val="0"/>
        </a:spcAft>
        <a:defRPr sz="4400" i="1">
          <a:solidFill>
            <a:schemeClr val="tx2"/>
          </a:solidFill>
          <a:latin typeface="Times New Roman" charset="0"/>
        </a:defRPr>
      </a:lvl3pPr>
      <a:lvl4pPr algn="l" rtl="0" fontAlgn="base">
        <a:spcBef>
          <a:spcPct val="0"/>
        </a:spcBef>
        <a:spcAft>
          <a:spcPct val="0"/>
        </a:spcAft>
        <a:defRPr sz="4400" i="1">
          <a:solidFill>
            <a:schemeClr val="tx2"/>
          </a:solidFill>
          <a:latin typeface="Times New Roman" charset="0"/>
        </a:defRPr>
      </a:lvl4pPr>
      <a:lvl5pPr algn="l" rtl="0" fontAlgn="base">
        <a:spcBef>
          <a:spcPct val="0"/>
        </a:spcBef>
        <a:spcAft>
          <a:spcPct val="0"/>
        </a:spcAft>
        <a:defRPr sz="4400" i="1">
          <a:solidFill>
            <a:schemeClr val="tx2"/>
          </a:solidFill>
          <a:latin typeface="Times New Roman" charset="0"/>
        </a:defRPr>
      </a:lvl5pPr>
      <a:lvl6pPr marL="457200" algn="l" rtl="0" fontAlgn="base">
        <a:spcBef>
          <a:spcPct val="0"/>
        </a:spcBef>
        <a:spcAft>
          <a:spcPct val="0"/>
        </a:spcAft>
        <a:defRPr sz="4400" i="1">
          <a:solidFill>
            <a:schemeClr val="tx2"/>
          </a:solidFill>
          <a:latin typeface="Times New Roman" charset="0"/>
        </a:defRPr>
      </a:lvl6pPr>
      <a:lvl7pPr marL="914400" algn="l" rtl="0" fontAlgn="base">
        <a:spcBef>
          <a:spcPct val="0"/>
        </a:spcBef>
        <a:spcAft>
          <a:spcPct val="0"/>
        </a:spcAft>
        <a:defRPr sz="4400" i="1">
          <a:solidFill>
            <a:schemeClr val="tx2"/>
          </a:solidFill>
          <a:latin typeface="Times New Roman" charset="0"/>
        </a:defRPr>
      </a:lvl7pPr>
      <a:lvl8pPr marL="1371600" algn="l" rtl="0" fontAlgn="base">
        <a:spcBef>
          <a:spcPct val="0"/>
        </a:spcBef>
        <a:spcAft>
          <a:spcPct val="0"/>
        </a:spcAft>
        <a:defRPr sz="4400" i="1">
          <a:solidFill>
            <a:schemeClr val="tx2"/>
          </a:solidFill>
          <a:latin typeface="Times New Roman" charset="0"/>
        </a:defRPr>
      </a:lvl8pPr>
      <a:lvl9pPr marL="1828800" algn="l" rtl="0" fontAlgn="base">
        <a:spcBef>
          <a:spcPct val="0"/>
        </a:spcBef>
        <a:spcAft>
          <a:spcPct val="0"/>
        </a:spcAft>
        <a:defRPr sz="4400" i="1">
          <a:solidFill>
            <a:schemeClr val="tx2"/>
          </a:solidFill>
          <a:latin typeface="Times New Roman" charset="0"/>
        </a:defRPr>
      </a:lvl9pPr>
    </p:titleStyle>
    <p:bodyStyle>
      <a:lvl1pPr marL="342900" indent="-342900" algn="l" rtl="0" fontAlgn="base">
        <a:spcBef>
          <a:spcPct val="20000"/>
        </a:spcBef>
        <a:spcAft>
          <a:spcPct val="0"/>
        </a:spcAft>
        <a:buBlip>
          <a:blip r:embed="rId14"/>
        </a:buBlip>
        <a:defRPr sz="3200">
          <a:solidFill>
            <a:schemeClr val="tx1"/>
          </a:solidFill>
          <a:latin typeface="+mn-lt"/>
          <a:ea typeface="+mn-ea"/>
          <a:cs typeface="+mn-cs"/>
        </a:defRPr>
      </a:lvl1pPr>
      <a:lvl2pPr marL="742950" indent="-285750" algn="l" rtl="0" fontAlgn="base">
        <a:spcBef>
          <a:spcPct val="20000"/>
        </a:spcBef>
        <a:spcAft>
          <a:spcPct val="0"/>
        </a:spcAft>
        <a:buSzPct val="75000"/>
        <a:buBlip>
          <a:blip r:embed="rId15"/>
        </a:buBlip>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5461AF-94B8-4CEF-B99C-B52947CDBE16}" type="datetimeFigureOut">
              <a:rPr lang="ru-RU" smtClean="0">
                <a:solidFill>
                  <a:prstClr val="black">
                    <a:tint val="75000"/>
                  </a:prstClr>
                </a:solidFill>
              </a:rPr>
              <a:pPr/>
              <a:t>09.03.2014</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98494B-0AB4-47F5-BF0F-A54F2BC76E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000284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kz/url?sa=i&amp;rct=j&amp;q=&amp;esrc=s&amp;frm=1&amp;source=images&amp;cd=&amp;cad=rja&amp;docid=gRTmj5N6ijt_2M&amp;tbnid=fM20JSe2ZgWIWM:&amp;ved=0CAUQjRw&amp;url=http://www.eturbonews.com/34749/canadian-tourist-arrested-cambodia-child-sex-charges&amp;ei=ykZWUp_mNubU4wScnoCIBw&amp;psig=AFQjCNGEjByQTBk8IoC7FcOPLubIzRRWpA&amp;ust=1381472174046008"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5400" b="1" dirty="0" smtClean="0"/>
              <a:t>The Impacts of T</a:t>
            </a:r>
            <a:r>
              <a:rPr lang="en-GB" sz="5400" b="1" dirty="0" err="1" smtClean="0"/>
              <a:t>ourism</a:t>
            </a:r>
            <a:r>
              <a:rPr lang="en-GB" sz="5400" b="1" dirty="0" smtClean="0"/>
              <a:t> in Cambodia</a:t>
            </a:r>
            <a:endParaRPr lang="en-GB" sz="5400" b="1" dirty="0"/>
          </a:p>
        </p:txBody>
      </p:sp>
      <p:sp>
        <p:nvSpPr>
          <p:cNvPr id="2051" name="Rectangle 3"/>
          <p:cNvSpPr>
            <a:spLocks noGrp="1" noChangeArrowheads="1"/>
          </p:cNvSpPr>
          <p:nvPr>
            <p:ph type="subTitle" idx="1"/>
          </p:nvPr>
        </p:nvSpPr>
        <p:spPr/>
        <p:txBody>
          <a:bodyPr/>
          <a:lstStyle/>
          <a:p>
            <a:r>
              <a:rPr lang="en-US" dirty="0" smtClean="0"/>
              <a:t>The Good, The Bad, and The Ugly!</a:t>
            </a:r>
            <a:endParaRPr lang="ru-RU" dirty="0"/>
          </a:p>
        </p:txBody>
      </p:sp>
    </p:spTree>
    <p:extLst>
      <p:ext uri="{BB962C8B-B14F-4D97-AF65-F5344CB8AC3E}">
        <p14:creationId xmlns:p14="http://schemas.microsoft.com/office/powerpoint/2010/main" val="1317114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3"/>
            <a:ext cx="9144000" cy="693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en-US" dirty="0" smtClean="0">
                <a:solidFill>
                  <a:schemeClr val="bg1"/>
                </a:solidFill>
              </a:rPr>
              <a:t>AND Cambodia … </a:t>
            </a:r>
            <a:endParaRPr lang="ru-RU" dirty="0">
              <a:solidFill>
                <a:schemeClr val="bg1"/>
              </a:solidFill>
            </a:endParaRPr>
          </a:p>
        </p:txBody>
      </p:sp>
      <p:sp>
        <p:nvSpPr>
          <p:cNvPr id="3" name="Объект 2"/>
          <p:cNvSpPr>
            <a:spLocks noGrp="1"/>
          </p:cNvSpPr>
          <p:nvPr>
            <p:ph idx="1"/>
          </p:nvPr>
        </p:nvSpPr>
        <p:spPr/>
        <p:txBody>
          <a:bodyPr/>
          <a:lstStyle/>
          <a:p>
            <a:r>
              <a:rPr lang="en-US" sz="4800" b="1" dirty="0">
                <a:solidFill>
                  <a:schemeClr val="bg1"/>
                </a:solidFill>
              </a:rPr>
              <a:t>Cambodia established police units focused on combating child sex tourism and has arrested and extradited foreign pedophiles.</a:t>
            </a:r>
          </a:p>
          <a:p>
            <a:endParaRPr lang="ru-RU" sz="4800" dirty="0"/>
          </a:p>
          <a:p>
            <a:endParaRPr lang="ru-RU" dirty="0"/>
          </a:p>
        </p:txBody>
      </p:sp>
    </p:spTree>
    <p:extLst>
      <p:ext uri="{BB962C8B-B14F-4D97-AF65-F5344CB8AC3E}">
        <p14:creationId xmlns:p14="http://schemas.microsoft.com/office/powerpoint/2010/main" val="589382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640960" cy="6425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13622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en-US" dirty="0" err="1" smtClean="0">
                <a:solidFill>
                  <a:schemeClr val="bg1"/>
                </a:solidFill>
              </a:rPr>
              <a:t>Srey’s</a:t>
            </a:r>
            <a:r>
              <a:rPr lang="en-US" dirty="0" smtClean="0">
                <a:solidFill>
                  <a:schemeClr val="bg1"/>
                </a:solidFill>
              </a:rPr>
              <a:t> Story</a:t>
            </a:r>
            <a:endParaRPr lang="ru-RU" dirty="0">
              <a:solidFill>
                <a:schemeClr val="bg1"/>
              </a:solidFill>
            </a:endParaRPr>
          </a:p>
        </p:txBody>
      </p:sp>
      <p:sp>
        <p:nvSpPr>
          <p:cNvPr id="3" name="Объект 2"/>
          <p:cNvSpPr>
            <a:spLocks noGrp="1"/>
          </p:cNvSpPr>
          <p:nvPr>
            <p:ph idx="1"/>
          </p:nvPr>
        </p:nvSpPr>
        <p:spPr/>
        <p:txBody>
          <a:bodyPr>
            <a:normAutofit fontScale="92500" lnSpcReduction="10000"/>
          </a:bodyPr>
          <a:lstStyle/>
          <a:p>
            <a:r>
              <a:rPr lang="en-US" b="1" dirty="0" smtClean="0">
                <a:solidFill>
                  <a:schemeClr val="bg1"/>
                </a:solidFill>
              </a:rPr>
              <a:t>“I </a:t>
            </a:r>
            <a:r>
              <a:rPr lang="en-US" b="1" dirty="0">
                <a:solidFill>
                  <a:schemeClr val="bg1"/>
                </a:solidFill>
              </a:rPr>
              <a:t>was tricked and sold to a brothel when I was only 14. Everyday, I would have to provide services to 10 men against my will." </a:t>
            </a:r>
            <a:endParaRPr lang="en-US" b="1" dirty="0" smtClean="0">
              <a:solidFill>
                <a:schemeClr val="bg1"/>
              </a:solidFill>
            </a:endParaRPr>
          </a:p>
          <a:p>
            <a:pPr marL="0" indent="0">
              <a:buNone/>
            </a:pPr>
            <a:r>
              <a:rPr lang="en-US" dirty="0"/>
              <a:t/>
            </a:r>
            <a:br>
              <a:rPr lang="en-US" dirty="0"/>
            </a:br>
            <a:r>
              <a:rPr lang="en-US" dirty="0" err="1" smtClean="0">
                <a:solidFill>
                  <a:schemeClr val="bg1"/>
                </a:solidFill>
              </a:rPr>
              <a:t>Srey</a:t>
            </a:r>
            <a:r>
              <a:rPr lang="en-US" dirty="0" smtClean="0">
                <a:solidFill>
                  <a:schemeClr val="bg1"/>
                </a:solidFill>
              </a:rPr>
              <a:t>, </a:t>
            </a:r>
            <a:r>
              <a:rPr lang="en-US" dirty="0">
                <a:solidFill>
                  <a:schemeClr val="bg1"/>
                </a:solidFill>
              </a:rPr>
              <a:t>a Cambodian child sex tourism survivor, spoke these words as she shared her story with an audience of </a:t>
            </a:r>
            <a:r>
              <a:rPr lang="en-US" b="1" u="sng" dirty="0">
                <a:solidFill>
                  <a:schemeClr val="bg1"/>
                </a:solidFill>
              </a:rPr>
              <a:t>high-level government representatives </a:t>
            </a:r>
            <a:endParaRPr lang="en-US" b="1" u="sng" dirty="0" smtClean="0">
              <a:solidFill>
                <a:schemeClr val="bg1"/>
              </a:solidFill>
            </a:endParaRPr>
          </a:p>
          <a:p>
            <a:pPr marL="0" indent="0">
              <a:buNone/>
            </a:pPr>
            <a:r>
              <a:rPr lang="en-US" dirty="0" smtClean="0">
                <a:solidFill>
                  <a:schemeClr val="bg1"/>
                </a:solidFill>
              </a:rPr>
              <a:t>Recently</a:t>
            </a:r>
            <a:r>
              <a:rPr lang="en-US" dirty="0">
                <a:solidFill>
                  <a:schemeClr val="bg1"/>
                </a:solidFill>
              </a:rPr>
              <a:t>, the group convened in Hanoi, Vietnam, to address the crisis of southeast Asia's sexually exploited children. </a:t>
            </a:r>
          </a:p>
          <a:p>
            <a:endParaRPr lang="ru-RU" dirty="0"/>
          </a:p>
        </p:txBody>
      </p:sp>
    </p:spTree>
    <p:extLst>
      <p:ext uri="{BB962C8B-B14F-4D97-AF65-F5344CB8AC3E}">
        <p14:creationId xmlns:p14="http://schemas.microsoft.com/office/powerpoint/2010/main" val="1380259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395536" y="476672"/>
            <a:ext cx="8229600" cy="4525963"/>
          </a:xfrm>
        </p:spPr>
        <p:txBody>
          <a:bodyPr>
            <a:normAutofit lnSpcReduction="10000"/>
          </a:bodyPr>
          <a:lstStyle/>
          <a:p>
            <a:r>
              <a:rPr lang="en-US" dirty="0" smtClean="0">
                <a:solidFill>
                  <a:schemeClr val="bg1"/>
                </a:solidFill>
              </a:rPr>
              <a:t>“On </a:t>
            </a:r>
            <a:r>
              <a:rPr lang="en-US" dirty="0">
                <a:solidFill>
                  <a:schemeClr val="bg1"/>
                </a:solidFill>
              </a:rPr>
              <a:t>the weekend, it can be as many as 20 customers; most of them are foreigners. I was sick and disgusted," the teenager added. </a:t>
            </a:r>
            <a:endParaRPr lang="en-US" dirty="0" smtClean="0">
              <a:solidFill>
                <a:schemeClr val="bg1"/>
              </a:solidFill>
            </a:endParaRPr>
          </a:p>
          <a:p>
            <a:endParaRPr lang="en-US" dirty="0">
              <a:solidFill>
                <a:schemeClr val="bg1"/>
              </a:solidFill>
            </a:endParaRPr>
          </a:p>
          <a:p>
            <a:r>
              <a:rPr lang="en-US" dirty="0" err="1" smtClean="0">
                <a:solidFill>
                  <a:schemeClr val="bg1"/>
                </a:solidFill>
              </a:rPr>
              <a:t>Srey</a:t>
            </a:r>
            <a:r>
              <a:rPr lang="en-US" dirty="0" smtClean="0">
                <a:solidFill>
                  <a:schemeClr val="bg1"/>
                </a:solidFill>
              </a:rPr>
              <a:t> </a:t>
            </a:r>
            <a:r>
              <a:rPr lang="en-US" dirty="0">
                <a:solidFill>
                  <a:schemeClr val="bg1"/>
                </a:solidFill>
              </a:rPr>
              <a:t>implored: "I would like all of you to understand that child sex tourism is a real problem, and I would like all of you to do everything you can to prevent other children from facing the same problem I did."</a:t>
            </a:r>
            <a:endParaRPr lang="ru-RU" dirty="0">
              <a:solidFill>
                <a:schemeClr val="bg1"/>
              </a:solidFill>
            </a:endParaRPr>
          </a:p>
        </p:txBody>
      </p:sp>
    </p:spTree>
    <p:extLst>
      <p:ext uri="{BB962C8B-B14F-4D97-AF65-F5344CB8AC3E}">
        <p14:creationId xmlns:p14="http://schemas.microsoft.com/office/powerpoint/2010/main" val="29982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16" y="0"/>
            <a:ext cx="91810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179512" y="116632"/>
            <a:ext cx="8435280" cy="5145435"/>
          </a:xfrm>
        </p:spPr>
        <p:txBody>
          <a:bodyPr>
            <a:noAutofit/>
          </a:bodyPr>
          <a:lstStyle/>
          <a:p>
            <a:r>
              <a:rPr lang="en-US" dirty="0">
                <a:solidFill>
                  <a:schemeClr val="bg1"/>
                </a:solidFill>
              </a:rPr>
              <a:t>Tragically, the teenager's experience is not uncommon in </a:t>
            </a:r>
            <a:r>
              <a:rPr lang="en-US" u="sng" dirty="0">
                <a:solidFill>
                  <a:schemeClr val="bg1"/>
                </a:solidFill>
              </a:rPr>
              <a:t>Cambodia</a:t>
            </a:r>
            <a:r>
              <a:rPr lang="en-US" dirty="0">
                <a:solidFill>
                  <a:schemeClr val="bg1"/>
                </a:solidFill>
              </a:rPr>
              <a:t>. </a:t>
            </a:r>
            <a:endParaRPr lang="en-US" dirty="0" smtClean="0">
              <a:solidFill>
                <a:schemeClr val="bg1"/>
              </a:solidFill>
            </a:endParaRPr>
          </a:p>
          <a:p>
            <a:endParaRPr lang="en-US" dirty="0" smtClean="0">
              <a:solidFill>
                <a:schemeClr val="bg1"/>
              </a:solidFill>
            </a:endParaRPr>
          </a:p>
          <a:p>
            <a:r>
              <a:rPr lang="en-US" dirty="0" smtClean="0">
                <a:solidFill>
                  <a:schemeClr val="bg1"/>
                </a:solidFill>
              </a:rPr>
              <a:t>In </a:t>
            </a:r>
            <a:r>
              <a:rPr lang="en-US" dirty="0">
                <a:solidFill>
                  <a:schemeClr val="bg1"/>
                </a:solidFill>
              </a:rPr>
              <a:t>2001, research conducted by World </a:t>
            </a:r>
            <a:r>
              <a:rPr lang="en-US" dirty="0" smtClean="0">
                <a:solidFill>
                  <a:schemeClr val="bg1"/>
                </a:solidFill>
              </a:rPr>
              <a:t>Vision</a:t>
            </a:r>
            <a:r>
              <a:rPr lang="en-US" dirty="0">
                <a:solidFill>
                  <a:schemeClr val="bg1"/>
                </a:solidFill>
              </a:rPr>
              <a:t> </a:t>
            </a:r>
            <a:r>
              <a:rPr lang="en-US" dirty="0" smtClean="0">
                <a:solidFill>
                  <a:schemeClr val="bg1"/>
                </a:solidFill>
              </a:rPr>
              <a:t>and </a:t>
            </a:r>
            <a:r>
              <a:rPr lang="en-US" dirty="0">
                <a:solidFill>
                  <a:schemeClr val="bg1"/>
                </a:solidFill>
              </a:rPr>
              <a:t>the Cambodian Ministry of Tourism, revealed: </a:t>
            </a:r>
            <a:r>
              <a:rPr lang="en-US" dirty="0" smtClean="0">
                <a:solidFill>
                  <a:schemeClr val="bg1"/>
                </a:solidFill>
              </a:rPr>
              <a:t>45% </a:t>
            </a:r>
            <a:r>
              <a:rPr lang="en-US" dirty="0">
                <a:solidFill>
                  <a:schemeClr val="bg1"/>
                </a:solidFill>
              </a:rPr>
              <a:t>of Cambodian travel agents interviewed said they had witnessed tour guides "supplying" children to foreign visitors. </a:t>
            </a:r>
          </a:p>
          <a:p>
            <a:endParaRPr lang="en-US" dirty="0">
              <a:solidFill>
                <a:schemeClr val="bg1"/>
              </a:solidFill>
            </a:endParaRPr>
          </a:p>
          <a:p>
            <a:r>
              <a:rPr lang="en-US" dirty="0">
                <a:solidFill>
                  <a:schemeClr val="bg1"/>
                </a:solidFill>
              </a:rPr>
              <a:t>More than 70 percent of children surveyed in the vicinity of Angkor Watt, a popular tourist destination, said tourists had approached them for sex. </a:t>
            </a:r>
          </a:p>
          <a:p>
            <a:endParaRPr lang="ru-RU" sz="2800" dirty="0"/>
          </a:p>
        </p:txBody>
      </p:sp>
    </p:spTree>
    <p:extLst>
      <p:ext uri="{BB962C8B-B14F-4D97-AF65-F5344CB8AC3E}">
        <p14:creationId xmlns:p14="http://schemas.microsoft.com/office/powerpoint/2010/main" val="2830429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 y="0"/>
            <a:ext cx="922612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6073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Ecotourism in Cambodia</a:t>
            </a:r>
            <a:endParaRPr lang="ru-RU" dirty="0"/>
          </a:p>
        </p:txBody>
      </p:sp>
      <p:sp>
        <p:nvSpPr>
          <p:cNvPr id="3" name="Объект 2"/>
          <p:cNvSpPr>
            <a:spLocks noGrp="1"/>
          </p:cNvSpPr>
          <p:nvPr>
            <p:ph idx="1"/>
          </p:nvPr>
        </p:nvSpPr>
        <p:spPr/>
        <p:txBody>
          <a:bodyPr/>
          <a:lstStyle/>
          <a:p>
            <a:r>
              <a:rPr lang="en-US" dirty="0" smtClean="0"/>
              <a:t>The Good</a:t>
            </a:r>
            <a:r>
              <a:rPr lang="en-US" dirty="0"/>
              <a:t>!</a:t>
            </a:r>
            <a:endParaRPr lang="ru-RU" dirty="0"/>
          </a:p>
        </p:txBody>
      </p:sp>
    </p:spTree>
    <p:extLst>
      <p:ext uri="{BB962C8B-B14F-4D97-AF65-F5344CB8AC3E}">
        <p14:creationId xmlns:p14="http://schemas.microsoft.com/office/powerpoint/2010/main" val="2279450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Sun and Moon Bear Sanctuary </a:t>
            </a:r>
            <a:endParaRPr lang="ru-RU" dirty="0"/>
          </a:p>
        </p:txBody>
      </p:sp>
      <p:sp>
        <p:nvSpPr>
          <p:cNvPr id="3" name="Объект 2"/>
          <p:cNvSpPr>
            <a:spLocks noGrp="1"/>
          </p:cNvSpPr>
          <p:nvPr>
            <p:ph idx="1"/>
          </p:nvPr>
        </p:nvSpPr>
        <p:spPr/>
        <p:txBody>
          <a:bodyPr/>
          <a:lstStyle/>
          <a:p>
            <a:r>
              <a:rPr lang="en-US" dirty="0"/>
              <a:t>http://www.youtube.com/watch?v=KuPNFXBsHFo</a:t>
            </a:r>
            <a:endParaRPr lang="ru-RU" dirty="0"/>
          </a:p>
        </p:txBody>
      </p:sp>
    </p:spTree>
    <p:extLst>
      <p:ext uri="{BB962C8B-B14F-4D97-AF65-F5344CB8AC3E}">
        <p14:creationId xmlns:p14="http://schemas.microsoft.com/office/powerpoint/2010/main" val="3460943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effectLst/>
                <a:latin typeface="arial"/>
              </a:rPr>
              <a:t>Our bears have been: </a:t>
            </a:r>
            <a:r>
              <a:rPr lang="en-US" dirty="0" smtClean="0">
                <a:effectLst/>
              </a:rPr>
              <a:t/>
            </a:r>
            <a:br>
              <a:rPr lang="en-US" dirty="0" smtClean="0">
                <a:effectLst/>
              </a:rPr>
            </a:br>
            <a:endParaRPr lang="ru-RU" dirty="0"/>
          </a:p>
        </p:txBody>
      </p:sp>
      <p:sp>
        <p:nvSpPr>
          <p:cNvPr id="3" name="Объект 2"/>
          <p:cNvSpPr>
            <a:spLocks noGrp="1"/>
          </p:cNvSpPr>
          <p:nvPr>
            <p:ph idx="1"/>
          </p:nvPr>
        </p:nvSpPr>
        <p:spPr>
          <a:xfrm>
            <a:off x="611560" y="1484784"/>
            <a:ext cx="7772400" cy="4114800"/>
          </a:xfrm>
        </p:spPr>
        <p:txBody>
          <a:bodyPr/>
          <a:lstStyle/>
          <a:p>
            <a:pPr lvl="0" algn="just">
              <a:spcAft>
                <a:spcPts val="0"/>
              </a:spcAft>
              <a:buFont typeface="Arial"/>
              <a:buChar char="•"/>
              <a:tabLst>
                <a:tab pos="457200" algn="l"/>
              </a:tabLst>
            </a:pPr>
            <a:r>
              <a:rPr lang="en-US" sz="2400" dirty="0" smtClean="0">
                <a:effectLst/>
                <a:latin typeface="arial"/>
              </a:rPr>
              <a:t>Rescued from restaurants where they would have been butchered and served as bear paw soup to diners.</a:t>
            </a:r>
            <a:endParaRPr lang="en-US" sz="2400" dirty="0" smtClean="0">
              <a:effectLst/>
            </a:endParaRPr>
          </a:p>
          <a:p>
            <a:pPr lvl="0" algn="just">
              <a:spcAft>
                <a:spcPts val="0"/>
              </a:spcAft>
              <a:buFont typeface="Arial"/>
              <a:buChar char="•"/>
              <a:tabLst>
                <a:tab pos="457200" algn="l"/>
              </a:tabLst>
            </a:pPr>
            <a:r>
              <a:rPr lang="en-US" sz="2400" dirty="0" smtClean="0">
                <a:effectLst/>
                <a:latin typeface="arial"/>
              </a:rPr>
              <a:t>Confiscated from hotels and restaurants where they were caged for the amusement of guests and tourists. </a:t>
            </a:r>
            <a:endParaRPr lang="en-US" sz="2400" dirty="0" smtClean="0">
              <a:effectLst/>
            </a:endParaRPr>
          </a:p>
          <a:p>
            <a:pPr algn="just">
              <a:spcAft>
                <a:spcPts val="0"/>
              </a:spcAft>
              <a:buFont typeface="Arial"/>
              <a:buChar char="•"/>
              <a:tabLst>
                <a:tab pos="457200" algn="l"/>
              </a:tabLst>
            </a:pPr>
            <a:r>
              <a:rPr lang="en-US" sz="2400" dirty="0" smtClean="0">
                <a:effectLst/>
                <a:latin typeface="arial"/>
              </a:rPr>
              <a:t>Seized from the black market and rescued from bear bile farms where their gallbladders and other parts may have been used for traditional medicines or souvenirs. </a:t>
            </a:r>
            <a:endParaRPr lang="en-US" sz="2400" dirty="0" smtClean="0">
              <a:effectLst/>
            </a:endParaRPr>
          </a:p>
          <a:p>
            <a:pPr lvl="0" algn="just">
              <a:spcAft>
                <a:spcPts val="0"/>
              </a:spcAft>
              <a:buFont typeface="Arial"/>
              <a:buChar char="•"/>
              <a:tabLst>
                <a:tab pos="457200" algn="l"/>
              </a:tabLst>
            </a:pPr>
            <a:r>
              <a:rPr lang="en-US" sz="2400" dirty="0" smtClean="0">
                <a:effectLst/>
                <a:latin typeface="arial"/>
              </a:rPr>
              <a:t>Saved from poachers selling orphaned cubs as exotic pets or as status symbol.</a:t>
            </a:r>
            <a:endParaRPr lang="en-US" sz="2400" dirty="0" smtClean="0">
              <a:effectLst/>
            </a:endParaRPr>
          </a:p>
          <a:p>
            <a:pPr lvl="0" algn="just">
              <a:spcAft>
                <a:spcPts val="0"/>
              </a:spcAft>
              <a:buFont typeface="Arial"/>
              <a:buChar char="•"/>
              <a:tabLst>
                <a:tab pos="457200" algn="l"/>
              </a:tabLst>
            </a:pPr>
            <a:r>
              <a:rPr lang="en-US" sz="2400" dirty="0" smtClean="0">
                <a:effectLst/>
                <a:latin typeface="arial"/>
              </a:rPr>
              <a:t>Freed from snare traps set in the forests to capture animals.</a:t>
            </a:r>
            <a:endParaRPr lang="en-US" sz="2400" dirty="0" smtClean="0">
              <a:effectLst/>
            </a:endParaRPr>
          </a:p>
          <a:p>
            <a:endParaRPr lang="ru-RU" dirty="0"/>
          </a:p>
        </p:txBody>
      </p:sp>
    </p:spTree>
    <p:extLst>
      <p:ext uri="{BB962C8B-B14F-4D97-AF65-F5344CB8AC3E}">
        <p14:creationId xmlns:p14="http://schemas.microsoft.com/office/powerpoint/2010/main" val="239328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Child Sex Tourism (CST)</a:t>
            </a:r>
            <a:endParaRPr lang="ru-RU" dirty="0"/>
          </a:p>
        </p:txBody>
      </p:sp>
      <p:sp>
        <p:nvSpPr>
          <p:cNvPr id="3" name="Объект 2"/>
          <p:cNvSpPr>
            <a:spLocks noGrp="1"/>
          </p:cNvSpPr>
          <p:nvPr>
            <p:ph idx="1"/>
          </p:nvPr>
        </p:nvSpPr>
        <p:spPr/>
        <p:txBody>
          <a:bodyPr/>
          <a:lstStyle/>
          <a:p>
            <a:r>
              <a:rPr lang="en-US" dirty="0" smtClean="0"/>
              <a:t>The Ugly!</a:t>
            </a:r>
            <a:endParaRPr lang="ru-RU" dirty="0"/>
          </a:p>
        </p:txBody>
      </p:sp>
    </p:spTree>
    <p:extLst>
      <p:ext uri="{BB962C8B-B14F-4D97-AF65-F5344CB8AC3E}">
        <p14:creationId xmlns:p14="http://schemas.microsoft.com/office/powerpoint/2010/main" val="2085665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27" y="0"/>
            <a:ext cx="918532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en-US" dirty="0" smtClean="0">
                <a:solidFill>
                  <a:schemeClr val="bg1"/>
                </a:solidFill>
              </a:rPr>
              <a:t>Children in Cambodia</a:t>
            </a:r>
            <a:endParaRPr lang="ru-RU" dirty="0">
              <a:solidFill>
                <a:schemeClr val="bg1"/>
              </a:solidFill>
            </a:endParaRPr>
          </a:p>
        </p:txBody>
      </p:sp>
      <p:sp>
        <p:nvSpPr>
          <p:cNvPr id="3" name="Объект 2"/>
          <p:cNvSpPr>
            <a:spLocks noGrp="1"/>
          </p:cNvSpPr>
          <p:nvPr>
            <p:ph idx="1"/>
          </p:nvPr>
        </p:nvSpPr>
        <p:spPr>
          <a:xfrm>
            <a:off x="436536" y="1166018"/>
            <a:ext cx="8229600" cy="4525963"/>
          </a:xfrm>
        </p:spPr>
        <p:txBody>
          <a:bodyPr>
            <a:normAutofit fontScale="25000" lnSpcReduction="20000"/>
          </a:bodyPr>
          <a:lstStyle/>
          <a:p>
            <a:endParaRPr lang="en-US" dirty="0"/>
          </a:p>
          <a:p>
            <a:endParaRPr lang="en-US" dirty="0" smtClean="0"/>
          </a:p>
          <a:p>
            <a:r>
              <a:rPr lang="en-US" sz="6200" b="1" dirty="0" smtClean="0">
                <a:solidFill>
                  <a:schemeClr val="bg1"/>
                </a:solidFill>
              </a:rPr>
              <a:t>More </a:t>
            </a:r>
            <a:r>
              <a:rPr lang="en-US" sz="6200" b="1" dirty="0">
                <a:solidFill>
                  <a:schemeClr val="bg1"/>
                </a:solidFill>
              </a:rPr>
              <a:t>than 50% of people in Cambodia are under 21 years </a:t>
            </a:r>
            <a:r>
              <a:rPr lang="en-US" sz="6200" b="1" dirty="0" smtClean="0">
                <a:solidFill>
                  <a:schemeClr val="bg1"/>
                </a:solidFill>
              </a:rPr>
              <a:t>old.</a:t>
            </a:r>
          </a:p>
          <a:p>
            <a:pPr marL="0" indent="0">
              <a:buNone/>
            </a:pPr>
            <a:endParaRPr lang="en-US" sz="6200" b="1" dirty="0">
              <a:solidFill>
                <a:schemeClr val="bg1"/>
              </a:solidFill>
            </a:endParaRPr>
          </a:p>
          <a:p>
            <a:r>
              <a:rPr lang="en-US" sz="6200" b="1" dirty="0">
                <a:solidFill>
                  <a:schemeClr val="bg1"/>
                </a:solidFill>
              </a:rPr>
              <a:t>Over one third of the population lives below the poverty </a:t>
            </a:r>
            <a:r>
              <a:rPr lang="en-US" sz="6200" b="1" dirty="0" smtClean="0">
                <a:solidFill>
                  <a:schemeClr val="bg1"/>
                </a:solidFill>
              </a:rPr>
              <a:t>line.</a:t>
            </a:r>
          </a:p>
          <a:p>
            <a:endParaRPr lang="en-US" sz="6200" b="1" dirty="0">
              <a:solidFill>
                <a:schemeClr val="bg1"/>
              </a:solidFill>
            </a:endParaRPr>
          </a:p>
          <a:p>
            <a:r>
              <a:rPr lang="en-US" sz="6200" b="1" dirty="0" smtClean="0">
                <a:solidFill>
                  <a:schemeClr val="bg1"/>
                </a:solidFill>
              </a:rPr>
              <a:t>Cambodia </a:t>
            </a:r>
            <a:r>
              <a:rPr lang="en-US" sz="6200" b="1" dirty="0">
                <a:solidFill>
                  <a:schemeClr val="bg1"/>
                </a:solidFill>
              </a:rPr>
              <a:t>is ranked as 154th out of 178 countries in terms of corruption, whereby the powerful are able to further exploit those with less influence. Children inevitably fall victim to these power plays. Corruption acts as a major obstacle in the effective prosecution and punishment of child abusers</a:t>
            </a:r>
            <a:r>
              <a:rPr lang="en-US" sz="6200" b="1" dirty="0" smtClean="0">
                <a:solidFill>
                  <a:schemeClr val="bg1"/>
                </a:solidFill>
              </a:rPr>
              <a:t>.</a:t>
            </a:r>
          </a:p>
          <a:p>
            <a:endParaRPr lang="en-US" sz="6200" b="1" dirty="0">
              <a:solidFill>
                <a:schemeClr val="bg1"/>
              </a:solidFill>
            </a:endParaRPr>
          </a:p>
          <a:p>
            <a:r>
              <a:rPr lang="en-US" sz="6200" b="1" dirty="0" smtClean="0">
                <a:solidFill>
                  <a:schemeClr val="bg1"/>
                </a:solidFill>
              </a:rPr>
              <a:t>The </a:t>
            </a:r>
            <a:r>
              <a:rPr lang="en-US" sz="6200" b="1" dirty="0">
                <a:solidFill>
                  <a:schemeClr val="bg1"/>
                </a:solidFill>
              </a:rPr>
              <a:t>number of street children (estimated at 10,000 to 20,000) is increasing at a rate of 20 per cent per year. Factors as to why children are on the streets include poverty, domestic violence, rapid population growth, and rural-urban migration. Weaknesses in the education system encourage the supply of child </a:t>
            </a:r>
            <a:r>
              <a:rPr lang="en-US" sz="6200" b="1" dirty="0" err="1">
                <a:solidFill>
                  <a:schemeClr val="bg1"/>
                </a:solidFill>
              </a:rPr>
              <a:t>labour</a:t>
            </a:r>
            <a:r>
              <a:rPr lang="en-US" sz="6200" b="1" dirty="0">
                <a:solidFill>
                  <a:schemeClr val="bg1"/>
                </a:solidFill>
              </a:rPr>
              <a:t> and incidence of street children. Additionally, in 2009 there were 27 forced evictions of slums (involving 23,000 people) in Cambodia, inevitably contributing to the population of street families, and children without adequate shelter</a:t>
            </a:r>
            <a:r>
              <a:rPr lang="en-US" sz="6200" b="1" dirty="0" smtClean="0">
                <a:solidFill>
                  <a:schemeClr val="bg1"/>
                </a:solidFill>
              </a:rPr>
              <a:t>.</a:t>
            </a:r>
          </a:p>
          <a:p>
            <a:endParaRPr lang="en-US" sz="6200" b="1" dirty="0">
              <a:solidFill>
                <a:schemeClr val="bg1"/>
              </a:solidFill>
            </a:endParaRPr>
          </a:p>
          <a:p>
            <a:r>
              <a:rPr lang="en-US" sz="6200" b="1" dirty="0" smtClean="0">
                <a:solidFill>
                  <a:schemeClr val="bg1"/>
                </a:solidFill>
              </a:rPr>
              <a:t>According </a:t>
            </a:r>
            <a:r>
              <a:rPr lang="en-US" sz="6200" b="1" dirty="0">
                <a:solidFill>
                  <a:schemeClr val="bg1"/>
                </a:solidFill>
              </a:rPr>
              <a:t>to the National AIDS Authority (NAA), there are 80,000 orphans and vulnerable children living in Cambodia as a result of the AIDS epidemic</a:t>
            </a:r>
            <a:r>
              <a:rPr lang="en-US" sz="6200" b="1" dirty="0" smtClean="0">
                <a:solidFill>
                  <a:schemeClr val="bg1"/>
                </a:solidFill>
              </a:rPr>
              <a:t>.</a:t>
            </a:r>
          </a:p>
          <a:p>
            <a:endParaRPr lang="en-US" sz="6200" b="1" dirty="0">
              <a:solidFill>
                <a:schemeClr val="bg1"/>
              </a:solidFill>
            </a:endParaRPr>
          </a:p>
          <a:p>
            <a:r>
              <a:rPr lang="en-US" sz="6200" b="1" dirty="0" smtClean="0">
                <a:solidFill>
                  <a:schemeClr val="bg1"/>
                </a:solidFill>
              </a:rPr>
              <a:t>UNESCO </a:t>
            </a:r>
            <a:r>
              <a:rPr lang="en-US" sz="6200" b="1" dirty="0">
                <a:solidFill>
                  <a:schemeClr val="bg1"/>
                </a:solidFill>
              </a:rPr>
              <a:t>estimates that there are 700,000 economically active children between the ages of 5 and 17 in the country. Nearly three quarters of these children have dropped out of school.</a:t>
            </a:r>
          </a:p>
          <a:p>
            <a:endParaRPr lang="ru-RU" sz="6200" b="1" dirty="0">
              <a:solidFill>
                <a:schemeClr val="bg1"/>
              </a:solidFill>
            </a:endParaRPr>
          </a:p>
        </p:txBody>
      </p:sp>
    </p:spTree>
    <p:extLst>
      <p:ext uri="{BB962C8B-B14F-4D97-AF65-F5344CB8AC3E}">
        <p14:creationId xmlns:p14="http://schemas.microsoft.com/office/powerpoint/2010/main" val="2100467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Child </a:t>
            </a:r>
            <a:r>
              <a:rPr lang="en-US" dirty="0"/>
              <a:t>S</a:t>
            </a:r>
            <a:r>
              <a:rPr lang="en-US" dirty="0" smtClean="0"/>
              <a:t>ex Tourism</a:t>
            </a:r>
            <a:endParaRPr lang="ru-RU" dirty="0"/>
          </a:p>
        </p:txBody>
      </p:sp>
      <p:sp>
        <p:nvSpPr>
          <p:cNvPr id="3" name="Объект 2"/>
          <p:cNvSpPr>
            <a:spLocks noGrp="1"/>
          </p:cNvSpPr>
          <p:nvPr>
            <p:ph idx="1"/>
          </p:nvPr>
        </p:nvSpPr>
        <p:spPr/>
        <p:txBody>
          <a:bodyPr>
            <a:normAutofit fontScale="85000" lnSpcReduction="10000"/>
          </a:bodyPr>
          <a:lstStyle/>
          <a:p>
            <a:r>
              <a:rPr lang="en-US" dirty="0"/>
              <a:t>The commercial sexual exploitation of children affects </a:t>
            </a:r>
            <a:r>
              <a:rPr lang="en-US" dirty="0" smtClean="0"/>
              <a:t>millions </a:t>
            </a:r>
            <a:r>
              <a:rPr lang="en-US" dirty="0"/>
              <a:t>each </a:t>
            </a:r>
            <a:r>
              <a:rPr lang="en-US" dirty="0" smtClean="0"/>
              <a:t>year. </a:t>
            </a:r>
          </a:p>
          <a:p>
            <a:r>
              <a:rPr lang="en-US" dirty="0" smtClean="0"/>
              <a:t>One </a:t>
            </a:r>
            <a:r>
              <a:rPr lang="en-US" dirty="0"/>
              <a:t>form of this exploitation is the growing phenomenon of Child Sex Tourism (CST). </a:t>
            </a:r>
          </a:p>
          <a:p>
            <a:r>
              <a:rPr lang="en-US" dirty="0" smtClean="0"/>
              <a:t>People who </a:t>
            </a:r>
            <a:r>
              <a:rPr lang="en-US" dirty="0"/>
              <a:t>travel from their own country to a foreign country to engage in a commercial sex act with a child commit CST. </a:t>
            </a:r>
            <a:endParaRPr lang="en-US" dirty="0" smtClean="0"/>
          </a:p>
          <a:p>
            <a:r>
              <a:rPr lang="en-US" dirty="0" smtClean="0"/>
              <a:t>The </a:t>
            </a:r>
            <a:r>
              <a:rPr lang="en-US" dirty="0"/>
              <a:t>crime is fueled by weak law enforcement, the Internet, ease of travel, and poverty. </a:t>
            </a:r>
            <a:endParaRPr lang="ru-RU" dirty="0"/>
          </a:p>
        </p:txBody>
      </p:sp>
    </p:spTree>
    <p:extLst>
      <p:ext uri="{BB962C8B-B14F-4D97-AF65-F5344CB8AC3E}">
        <p14:creationId xmlns:p14="http://schemas.microsoft.com/office/powerpoint/2010/main" val="3694561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a:t>Global Efforts Made to Address the CST Phenomenon</a:t>
            </a:r>
            <a:endParaRPr lang="ru-RU" dirty="0"/>
          </a:p>
        </p:txBody>
      </p:sp>
      <p:sp>
        <p:nvSpPr>
          <p:cNvPr id="3" name="Объект 2"/>
          <p:cNvSpPr>
            <a:spLocks noGrp="1"/>
          </p:cNvSpPr>
          <p:nvPr>
            <p:ph idx="1"/>
          </p:nvPr>
        </p:nvSpPr>
        <p:spPr/>
        <p:txBody>
          <a:bodyPr>
            <a:normAutofit fontScale="55000" lnSpcReduction="20000"/>
          </a:bodyPr>
          <a:lstStyle/>
          <a:p>
            <a:r>
              <a:rPr lang="en-US" dirty="0"/>
              <a:t>In response to the growing phenomenon of CST, intergovernmental organizations, the tourism industry, and governments have begun to address the issue. World Congresses Against Commercial Sexual Exploitation convened in Stockholm and Yokohama in 1996 and 2001, drawing significant international attention to the issue</a:t>
            </a:r>
            <a:r>
              <a:rPr lang="en-US" dirty="0" smtClean="0"/>
              <a:t>.</a:t>
            </a:r>
            <a:endParaRPr lang="kk-KZ" dirty="0" smtClean="0"/>
          </a:p>
          <a:p>
            <a:pPr marL="0" indent="0">
              <a:buNone/>
            </a:pPr>
            <a:endParaRPr lang="en-US" dirty="0"/>
          </a:p>
          <a:p>
            <a:r>
              <a:rPr lang="en-US" dirty="0"/>
              <a:t>The World Tourism Organization established a task force to combat CST and promulgated a Global Code of Conduct for Tourism in 1999</a:t>
            </a:r>
            <a:r>
              <a:rPr lang="en-US" dirty="0" smtClean="0"/>
              <a:t>.</a:t>
            </a:r>
            <a:endParaRPr lang="kk-KZ" dirty="0" smtClean="0"/>
          </a:p>
          <a:p>
            <a:pPr marL="0" indent="0">
              <a:buNone/>
            </a:pPr>
            <a:endParaRPr lang="en-US" dirty="0"/>
          </a:p>
          <a:p>
            <a:r>
              <a:rPr lang="en-US" dirty="0"/>
              <a:t>Over the last five years, there has been a worldwide increase in the prosecution of child sex tourism offenses. Today, 32 countries have extraterritorial laws that allow the prosecution of their nationals for crimes committed abroad, regardless of whether the offense is punishable in the country where it occurred. </a:t>
            </a:r>
            <a:endParaRPr lang="en-US" dirty="0">
              <a:effectLst/>
            </a:endParaRPr>
          </a:p>
        </p:txBody>
      </p:sp>
    </p:spTree>
    <p:extLst>
      <p:ext uri="{BB962C8B-B14F-4D97-AF65-F5344CB8AC3E}">
        <p14:creationId xmlns:p14="http://schemas.microsoft.com/office/powerpoint/2010/main" val="3178605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https://encrypted-tbn0.gstatic.com/images?q=tbn:ANd9GcRp35blqYkNGY1S4-WOQ5RnxURYYekOclgRpsk8wtg4nXjD2rJ36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3674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en-US" b="1" dirty="0">
                <a:solidFill>
                  <a:schemeClr val="bg1"/>
                </a:solidFill>
              </a:rPr>
              <a:t>Combating Child Sex Tourism</a:t>
            </a:r>
            <a:endParaRPr lang="ru-RU" dirty="0">
              <a:solidFill>
                <a:schemeClr val="bg1"/>
              </a:solidFill>
            </a:endParaRPr>
          </a:p>
        </p:txBody>
      </p:sp>
      <p:sp>
        <p:nvSpPr>
          <p:cNvPr id="3" name="Объект 2"/>
          <p:cNvSpPr>
            <a:spLocks noGrp="1"/>
          </p:cNvSpPr>
          <p:nvPr>
            <p:ph idx="1"/>
          </p:nvPr>
        </p:nvSpPr>
        <p:spPr>
          <a:xfrm>
            <a:off x="457200" y="1340768"/>
            <a:ext cx="8229600" cy="5517232"/>
          </a:xfrm>
        </p:spPr>
        <p:txBody>
          <a:bodyPr>
            <a:normAutofit fontScale="92500"/>
          </a:bodyPr>
          <a:lstStyle/>
          <a:p>
            <a:r>
              <a:rPr lang="en-US" dirty="0">
                <a:solidFill>
                  <a:schemeClr val="bg1"/>
                </a:solidFill>
              </a:rPr>
              <a:t>Several countries have taken commendable steps to combat child sex tourism: </a:t>
            </a:r>
            <a:endParaRPr lang="en-US" dirty="0" smtClean="0">
              <a:solidFill>
                <a:schemeClr val="bg1"/>
              </a:solidFill>
            </a:endParaRPr>
          </a:p>
          <a:p>
            <a:r>
              <a:rPr lang="en-US" b="1" u="sng" dirty="0" smtClean="0">
                <a:solidFill>
                  <a:schemeClr val="bg1"/>
                </a:solidFill>
              </a:rPr>
              <a:t>Brazil </a:t>
            </a:r>
            <a:r>
              <a:rPr lang="en-US" b="1" dirty="0">
                <a:solidFill>
                  <a:schemeClr val="bg1"/>
                </a:solidFill>
              </a:rPr>
              <a:t>i</a:t>
            </a:r>
            <a:r>
              <a:rPr lang="en-US" dirty="0">
                <a:solidFill>
                  <a:schemeClr val="bg1"/>
                </a:solidFill>
              </a:rPr>
              <a:t>mplemented a national and international awareness campaign on sex tourism.</a:t>
            </a:r>
          </a:p>
          <a:p>
            <a:r>
              <a:rPr lang="en-US" b="1" u="sng" dirty="0">
                <a:solidFill>
                  <a:schemeClr val="bg1"/>
                </a:solidFill>
              </a:rPr>
              <a:t>Italy</a:t>
            </a:r>
            <a:r>
              <a:rPr lang="en-US" dirty="0">
                <a:solidFill>
                  <a:schemeClr val="bg1"/>
                </a:solidFill>
              </a:rPr>
              <a:t> requires tour operators to provide information regarding its extraterritorial law on child sex offenses.</a:t>
            </a:r>
          </a:p>
          <a:p>
            <a:r>
              <a:rPr lang="en-US" b="1" u="sng" dirty="0">
                <a:solidFill>
                  <a:schemeClr val="bg1"/>
                </a:solidFill>
              </a:rPr>
              <a:t>Swedish</a:t>
            </a:r>
            <a:r>
              <a:rPr lang="en-US" dirty="0">
                <a:solidFill>
                  <a:schemeClr val="bg1"/>
                </a:solidFill>
              </a:rPr>
              <a:t> tour operators have signed a code of conduct agreeing to educate its staff about CST.</a:t>
            </a:r>
          </a:p>
          <a:p>
            <a:r>
              <a:rPr lang="en-US" b="1" u="sng" dirty="0" smtClean="0">
                <a:solidFill>
                  <a:schemeClr val="bg1"/>
                </a:solidFill>
              </a:rPr>
              <a:t>Japan</a:t>
            </a:r>
            <a:r>
              <a:rPr lang="en-US" dirty="0" smtClean="0">
                <a:solidFill>
                  <a:schemeClr val="bg1"/>
                </a:solidFill>
              </a:rPr>
              <a:t> </a:t>
            </a:r>
            <a:r>
              <a:rPr lang="en-US" dirty="0">
                <a:solidFill>
                  <a:schemeClr val="bg1"/>
                </a:solidFill>
              </a:rPr>
              <a:t>prosecutes its citizens caught having sex with children in other countries.</a:t>
            </a:r>
            <a:endParaRPr lang="en-US" dirty="0">
              <a:solidFill>
                <a:schemeClr val="bg1"/>
              </a:solidFill>
              <a:effectLst/>
            </a:endParaRPr>
          </a:p>
        </p:txBody>
      </p:sp>
    </p:spTree>
    <p:extLst>
      <p:ext uri="{BB962C8B-B14F-4D97-AF65-F5344CB8AC3E}">
        <p14:creationId xmlns:p14="http://schemas.microsoft.com/office/powerpoint/2010/main" val="2824570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Global">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Times New Roman"/>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856</Words>
  <Application>Microsoft Office PowerPoint</Application>
  <PresentationFormat>On-screen Show (4:3)</PresentationFormat>
  <Paragraphs>59</Paragraphs>
  <Slides>15</Slides>
  <Notes>0</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Global</vt:lpstr>
      <vt:lpstr>Тема Office</vt:lpstr>
      <vt:lpstr>The Impacts of Tourism in Cambodia</vt:lpstr>
      <vt:lpstr>Ecotourism in Cambodia</vt:lpstr>
      <vt:lpstr>Sun and Moon Bear Sanctuary </vt:lpstr>
      <vt:lpstr>Our bears have been:  </vt:lpstr>
      <vt:lpstr>Child Sex Tourism (CST)</vt:lpstr>
      <vt:lpstr>Children in Cambodia</vt:lpstr>
      <vt:lpstr>Child Sex Tourism</vt:lpstr>
      <vt:lpstr>Global Efforts Made to Address the CST Phenomenon</vt:lpstr>
      <vt:lpstr>Combating Child Sex Tourism</vt:lpstr>
      <vt:lpstr>AND Cambodia … </vt:lpstr>
      <vt:lpstr>PowerPoint Presentation</vt:lpstr>
      <vt:lpstr>Srey’s Story</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Impacts of Tourism in Cambodia</dc:title>
  <dc:creator>Jen Wood</dc:creator>
  <cp:lastModifiedBy>Jen Wood</cp:lastModifiedBy>
  <cp:revision>1</cp:revision>
  <dcterms:created xsi:type="dcterms:W3CDTF">2014-03-09T07:30:20Z</dcterms:created>
  <dcterms:modified xsi:type="dcterms:W3CDTF">2014-03-09T07:30:49Z</dcterms:modified>
</cp:coreProperties>
</file>