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71" r:id="rId3"/>
    <p:sldId id="265" r:id="rId4"/>
    <p:sldId id="260" r:id="rId5"/>
    <p:sldId id="261" r:id="rId6"/>
    <p:sldId id="262" r:id="rId7"/>
    <p:sldId id="263" r:id="rId8"/>
    <p:sldId id="257" r:id="rId9"/>
    <p:sldId id="258" r:id="rId10"/>
    <p:sldId id="268" r:id="rId11"/>
    <p:sldId id="269" r:id="rId12"/>
    <p:sldId id="267"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B9CEF-CE30-4A39-A7E8-3602B62167F6}" type="datetimeFigureOut">
              <a:rPr lang="ru-RU" smtClean="0"/>
              <a:t>09.04.2014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FC189-6108-4E43-BC67-88ED746BA45A}" type="slidenum">
              <a:rPr lang="ru-RU" smtClean="0"/>
              <a:t>‹#›</a:t>
            </a:fld>
            <a:endParaRPr lang="ru-RU"/>
          </a:p>
        </p:txBody>
      </p:sp>
    </p:spTree>
    <p:extLst>
      <p:ext uri="{BB962C8B-B14F-4D97-AF65-F5344CB8AC3E}">
        <p14:creationId xmlns:p14="http://schemas.microsoft.com/office/powerpoint/2010/main" val="325683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8FC189-6108-4E43-BC67-88ED746BA45A}" type="slidenum">
              <a:rPr lang="ru-RU">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48841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59F699-E76C-4922-8DBA-B6FB0009495B}"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163096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59F699-E76C-4922-8DBA-B6FB0009495B}"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316953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59F699-E76C-4922-8DBA-B6FB0009495B}"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275010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59F699-E76C-4922-8DBA-B6FB0009495B}"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403670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59F699-E76C-4922-8DBA-B6FB0009495B}"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121945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59F699-E76C-4922-8DBA-B6FB0009495B}" type="datetimeFigureOut">
              <a:rPr lang="ru-RU" smtClean="0"/>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284686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59F699-E76C-4922-8DBA-B6FB0009495B}" type="datetimeFigureOut">
              <a:rPr lang="ru-RU" smtClean="0"/>
              <a:t>09.04.2014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51152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59F699-E76C-4922-8DBA-B6FB0009495B}" type="datetimeFigureOut">
              <a:rPr lang="ru-RU" smtClean="0"/>
              <a:t>09.04.2014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204415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59F699-E76C-4922-8DBA-B6FB0009495B}" type="datetimeFigureOut">
              <a:rPr lang="ru-RU" smtClean="0"/>
              <a:t>09.04.2014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313747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59F699-E76C-4922-8DBA-B6FB0009495B}" type="datetimeFigureOut">
              <a:rPr lang="ru-RU" smtClean="0"/>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55141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59F699-E76C-4922-8DBA-B6FB0009495B}" type="datetimeFigureOut">
              <a:rPr lang="ru-RU" smtClean="0"/>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39DE69-5405-48FB-AA4D-2532F552C023}" type="slidenum">
              <a:rPr lang="ru-RU" smtClean="0"/>
              <a:t>‹#›</a:t>
            </a:fld>
            <a:endParaRPr lang="ru-RU"/>
          </a:p>
        </p:txBody>
      </p:sp>
    </p:spTree>
    <p:extLst>
      <p:ext uri="{BB962C8B-B14F-4D97-AF65-F5344CB8AC3E}">
        <p14:creationId xmlns:p14="http://schemas.microsoft.com/office/powerpoint/2010/main" val="32224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9F699-E76C-4922-8DBA-B6FB0009495B}" type="datetimeFigureOut">
              <a:rPr lang="ru-RU" smtClean="0"/>
              <a:t>09.04.2014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9DE69-5405-48FB-AA4D-2532F552C023}" type="slidenum">
              <a:rPr lang="ru-RU" smtClean="0"/>
              <a:t>‹#›</a:t>
            </a:fld>
            <a:endParaRPr lang="ru-RU"/>
          </a:p>
        </p:txBody>
      </p:sp>
    </p:spTree>
    <p:extLst>
      <p:ext uri="{BB962C8B-B14F-4D97-AF65-F5344CB8AC3E}">
        <p14:creationId xmlns:p14="http://schemas.microsoft.com/office/powerpoint/2010/main" val="258928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Ultraviolet_light" TargetMode="External"/><Relationship Id="rId2" Type="http://schemas.openxmlformats.org/officeDocument/2006/relationships/hyperlink" Target="http://en.wikipedia.org/wiki/Ozone_layer" TargetMode="External"/><Relationship Id="rId1" Type="http://schemas.openxmlformats.org/officeDocument/2006/relationships/slideLayout" Target="../slideLayouts/slideLayout4.xml"/><Relationship Id="rId4" Type="http://schemas.openxmlformats.org/officeDocument/2006/relationships/hyperlink" Target="http://en.wikipedia.org/wiki/Eart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GHGs</a:t>
            </a:r>
            <a:endParaRPr lang="ru-RU" dirty="0"/>
          </a:p>
        </p:txBody>
      </p:sp>
      <p:sp>
        <p:nvSpPr>
          <p:cNvPr id="3" name="Объект 2"/>
          <p:cNvSpPr>
            <a:spLocks noGrp="1"/>
          </p:cNvSpPr>
          <p:nvPr>
            <p:ph sz="half" idx="1"/>
          </p:nvPr>
        </p:nvSpPr>
        <p:spPr/>
        <p:txBody>
          <a:bodyPr/>
          <a:lstStyle/>
          <a:p>
            <a:pPr marL="0" indent="0">
              <a:buNone/>
            </a:pPr>
            <a:endParaRPr lang="ru-RU" dirty="0"/>
          </a:p>
        </p:txBody>
      </p:sp>
      <p:sp>
        <p:nvSpPr>
          <p:cNvPr id="4" name="Объект 3"/>
          <p:cNvSpPr>
            <a:spLocks noGrp="1"/>
          </p:cNvSpPr>
          <p:nvPr>
            <p:ph sz="half" idx="2"/>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24000"/>
            <a:ext cx="666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750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Ozone</a:t>
            </a:r>
            <a:endParaRPr lang="ru-RU" dirty="0"/>
          </a:p>
        </p:txBody>
      </p:sp>
      <p:sp>
        <p:nvSpPr>
          <p:cNvPr id="3" name="Объект 2"/>
          <p:cNvSpPr>
            <a:spLocks noGrp="1"/>
          </p:cNvSpPr>
          <p:nvPr>
            <p:ph sz="half" idx="1"/>
          </p:nvPr>
        </p:nvSpPr>
        <p:spPr/>
        <p:txBody>
          <a:bodyPr>
            <a:normAutofit fontScale="70000" lnSpcReduction="20000"/>
          </a:bodyPr>
          <a:lstStyle/>
          <a:p>
            <a:r>
              <a:rPr lang="en-US" dirty="0" smtClean="0"/>
              <a:t>Ozone (O3) is a molecule made up of three oxygen atoms. It is formed from </a:t>
            </a:r>
            <a:r>
              <a:rPr lang="en-US" dirty="0" err="1" smtClean="0"/>
              <a:t>dioxygen</a:t>
            </a:r>
            <a:r>
              <a:rPr lang="en-US" dirty="0" smtClean="0"/>
              <a:t> (O2) molecules by the action of ultraviolet light and atmospheric electrical discharges. </a:t>
            </a:r>
          </a:p>
          <a:p>
            <a:endParaRPr lang="en-US" dirty="0"/>
          </a:p>
          <a:p>
            <a:r>
              <a:rPr lang="en-US" dirty="0" smtClean="0"/>
              <a:t>Ozone is always present in the Earth's atmosphere in low concentrations. </a:t>
            </a:r>
          </a:p>
          <a:p>
            <a:pPr marL="0" indent="0">
              <a:buNone/>
            </a:pPr>
            <a:endParaRPr lang="en-US" dirty="0" smtClean="0"/>
          </a:p>
          <a:p>
            <a:r>
              <a:rPr lang="en-US" dirty="0" smtClean="0"/>
              <a:t>It makes up 0.6 parts per million of the atmosphere. This presence of ozone in the Earth’s atmosphere is referred to as the ozone layer.</a:t>
            </a:r>
            <a:endParaRPr lang="en-US" dirty="0"/>
          </a:p>
          <a:p>
            <a:pPr marL="0" indent="0">
              <a:buNone/>
            </a:pPr>
            <a:endParaRPr lang="en-US" dirty="0"/>
          </a:p>
          <a:p>
            <a:endParaRPr lang="en-US" dirty="0" smtClean="0"/>
          </a:p>
          <a:p>
            <a:endParaRPr lang="en-US" dirty="0" smtClean="0"/>
          </a:p>
        </p:txBody>
      </p:sp>
      <p:sp>
        <p:nvSpPr>
          <p:cNvPr id="4" name="Объект 3"/>
          <p:cNvSpPr>
            <a:spLocks noGrp="1"/>
          </p:cNvSpPr>
          <p:nvPr>
            <p:ph sz="half" idx="2"/>
          </p:nvPr>
        </p:nvSpPr>
        <p:spPr/>
        <p:txBody>
          <a:bodyPr>
            <a:normAutofit fontScale="70000" lnSpcReduction="20000"/>
          </a:bodyPr>
          <a:lstStyle/>
          <a:p>
            <a:r>
              <a:rPr lang="en-US" dirty="0" smtClean="0"/>
              <a:t>It is a pale blue gas with a distinctively pungent smell like chlorine.</a:t>
            </a:r>
          </a:p>
          <a:p>
            <a:endParaRPr lang="en-US" dirty="0" smtClean="0"/>
          </a:p>
          <a:p>
            <a:endParaRPr lang="en-US" dirty="0"/>
          </a:p>
          <a:p>
            <a:r>
              <a:rPr lang="en-US" dirty="0" smtClean="0"/>
              <a:t>Ozone is a potent respiratory hazard and pollutant near ground level. However, the </a:t>
            </a:r>
            <a:r>
              <a:rPr lang="en-US" dirty="0" smtClean="0">
                <a:hlinkClick r:id="rId2" tooltip="Ozone layer"/>
              </a:rPr>
              <a:t>ozone layer</a:t>
            </a:r>
            <a:r>
              <a:rPr lang="en-US" dirty="0" smtClean="0"/>
              <a:t> (a portion of the stratosphere with a higher concentration of ozone, from two to eight ppm) is beneficial, preventing damaging </a:t>
            </a:r>
            <a:r>
              <a:rPr lang="en-US" dirty="0" smtClean="0">
                <a:hlinkClick r:id="rId3" tooltip="Ultraviolet light"/>
              </a:rPr>
              <a:t>ultraviolet light</a:t>
            </a:r>
            <a:r>
              <a:rPr lang="en-US" dirty="0" smtClean="0"/>
              <a:t> from reaching the </a:t>
            </a:r>
            <a:r>
              <a:rPr lang="en-US" dirty="0" smtClean="0">
                <a:hlinkClick r:id="rId4" tooltip="Earth"/>
              </a:rPr>
              <a:t>Earth</a:t>
            </a:r>
            <a:r>
              <a:rPr lang="en-US" dirty="0" smtClean="0"/>
              <a:t>'s surface, to the benefit of both plants and animals.</a:t>
            </a:r>
            <a:endParaRPr lang="ru-RU" dirty="0" smtClean="0"/>
          </a:p>
          <a:p>
            <a:endParaRPr lang="ru-RU" dirty="0"/>
          </a:p>
        </p:txBody>
      </p:sp>
    </p:spTree>
    <p:extLst>
      <p:ext uri="{BB962C8B-B14F-4D97-AF65-F5344CB8AC3E}">
        <p14:creationId xmlns:p14="http://schemas.microsoft.com/office/powerpoint/2010/main" val="3648775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9344"/>
            <a:ext cx="5400600" cy="673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19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Nitrous Oxide (N</a:t>
            </a:r>
            <a:r>
              <a:rPr lang="en-US" baseline="-25000" dirty="0" smtClean="0"/>
              <a:t>2</a:t>
            </a:r>
            <a:r>
              <a:rPr lang="en-US" dirty="0" smtClean="0"/>
              <a:t>O)</a:t>
            </a:r>
            <a:endParaRPr lang="ru-RU" dirty="0"/>
          </a:p>
        </p:txBody>
      </p:sp>
      <p:sp>
        <p:nvSpPr>
          <p:cNvPr id="3" name="Объект 2"/>
          <p:cNvSpPr>
            <a:spLocks noGrp="1"/>
          </p:cNvSpPr>
          <p:nvPr>
            <p:ph sz="half" idx="1"/>
          </p:nvPr>
        </p:nvSpPr>
        <p:spPr/>
        <p:txBody>
          <a:bodyPr>
            <a:normAutofit fontScale="62500" lnSpcReduction="20000"/>
          </a:bodyPr>
          <a:lstStyle/>
          <a:p>
            <a:r>
              <a:rPr lang="en-US" dirty="0" smtClean="0"/>
              <a:t>Nitrous oxide is naturally present in the atmosphere as part of the Earth's nitrogen cycle, and has a variety of natural sources. However, human activities such as agriculture, fossil fuel combustion, wastewater management, and industrial processes are increasing the amount of N</a:t>
            </a:r>
            <a:r>
              <a:rPr lang="en-US" baseline="-25000" dirty="0" smtClean="0"/>
              <a:t>2</a:t>
            </a:r>
            <a:r>
              <a:rPr lang="en-US" dirty="0" smtClean="0"/>
              <a:t>O in the atmosphere. Nitrous oxide molecules stay in the atmosphere for an average of 120 years before being removed by a sink or destroyed through chemical reactions. The impact of 1 pound of N</a:t>
            </a:r>
            <a:r>
              <a:rPr lang="en-US" baseline="-25000" dirty="0" smtClean="0"/>
              <a:t>2</a:t>
            </a:r>
            <a:r>
              <a:rPr lang="en-US" dirty="0" smtClean="0"/>
              <a:t>O on warming the atmosphere is over 300 times that of 1 pound of carbon dioxide.</a:t>
            </a:r>
            <a:endParaRPr lang="ru-RU" dirty="0"/>
          </a:p>
        </p:txBody>
      </p:sp>
      <p:sp>
        <p:nvSpPr>
          <p:cNvPr id="4" name="Объект 3"/>
          <p:cNvSpPr>
            <a:spLocks noGrp="1"/>
          </p:cNvSpPr>
          <p:nvPr>
            <p:ph sz="half" idx="2"/>
          </p:nvPr>
        </p:nvSpPr>
        <p:spPr/>
        <p:txBody>
          <a:bodyPr>
            <a:normAutofit fontScale="62500" lnSpcReduction="20000"/>
          </a:bodyPr>
          <a:lstStyle/>
          <a:p>
            <a:r>
              <a:rPr lang="en-US" dirty="0" smtClean="0"/>
              <a:t>Globally, about 40% of total N</a:t>
            </a:r>
            <a:r>
              <a:rPr lang="en-US" baseline="-25000" dirty="0" smtClean="0"/>
              <a:t>2</a:t>
            </a:r>
            <a:r>
              <a:rPr lang="en-US" dirty="0" smtClean="0"/>
              <a:t>O emissions come from human activities.</a:t>
            </a:r>
            <a:r>
              <a:rPr lang="en-US" baseline="30000" dirty="0" smtClean="0"/>
              <a:t> </a:t>
            </a:r>
            <a:r>
              <a:rPr lang="en-US" baseline="30000" dirty="0"/>
              <a:t> </a:t>
            </a:r>
            <a:r>
              <a:rPr lang="en-US" dirty="0" smtClean="0"/>
              <a:t> Nitrous oxide is emitted from agriculture, transportation, and industry activities</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24944"/>
            <a:ext cx="486727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25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7319"/>
            <a:ext cx="6984776" cy="647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12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Exam Question</a:t>
            </a:r>
            <a:endParaRPr lang="en-GB" u="sng" dirty="0"/>
          </a:p>
        </p:txBody>
      </p:sp>
      <p:sp>
        <p:nvSpPr>
          <p:cNvPr id="3" name="Content Placeholder 2"/>
          <p:cNvSpPr>
            <a:spLocks noGrp="1"/>
          </p:cNvSpPr>
          <p:nvPr>
            <p:ph sz="half" idx="1"/>
          </p:nvPr>
        </p:nvSpPr>
        <p:spPr/>
        <p:txBody>
          <a:bodyPr>
            <a:noAutofit/>
          </a:bodyPr>
          <a:lstStyle/>
          <a:p>
            <a:r>
              <a:rPr lang="en-GB" sz="3200" dirty="0" smtClean="0"/>
              <a:t>Draw a labelled diagram to show the radiation inputs and outputs in the atmosphere which result in global warming (the enhanced greenhouse effect) </a:t>
            </a:r>
          </a:p>
          <a:p>
            <a:pPr marL="0" indent="0">
              <a:buNone/>
            </a:pPr>
            <a:r>
              <a:rPr lang="en-GB" sz="3200" dirty="0" smtClean="0"/>
              <a:t>(6 marks)</a:t>
            </a:r>
            <a:endParaRPr lang="en-GB" sz="3200" dirty="0"/>
          </a:p>
        </p:txBody>
      </p:sp>
      <p:sp>
        <p:nvSpPr>
          <p:cNvPr id="4" name="Content Placeholder 3"/>
          <p:cNvSpPr>
            <a:spLocks noGrp="1"/>
          </p:cNvSpPr>
          <p:nvPr>
            <p:ph sz="half" idx="2"/>
          </p:nvPr>
        </p:nvSpPr>
        <p:spPr/>
        <p:txBody>
          <a:bodyPr>
            <a:normAutofit fontScale="85000" lnSpcReduction="20000"/>
          </a:bodyPr>
          <a:lstStyle/>
          <a:p>
            <a:pPr marL="0" indent="0">
              <a:buNone/>
            </a:pPr>
            <a:r>
              <a:rPr lang="en-GB" u="sng" dirty="0" smtClean="0"/>
              <a:t>Mark scheme</a:t>
            </a:r>
          </a:p>
          <a:p>
            <a:r>
              <a:rPr lang="en-GB" dirty="0" smtClean="0"/>
              <a:t>Show incoming short-wave (1 mark)</a:t>
            </a:r>
          </a:p>
          <a:p>
            <a:r>
              <a:rPr lang="en-GB" dirty="0" smtClean="0"/>
              <a:t>Show outgoing long-wave radiation returning to space (1 mark)</a:t>
            </a:r>
          </a:p>
          <a:p>
            <a:r>
              <a:rPr lang="en-GB" dirty="0" smtClean="0"/>
              <a:t>Show some of the radiation being reflected and absorbed (1 mark) </a:t>
            </a:r>
          </a:p>
          <a:p>
            <a:r>
              <a:rPr lang="en-GB" dirty="0" smtClean="0"/>
              <a:t>Show a layer of greenhouse gases (1 mark)</a:t>
            </a:r>
          </a:p>
          <a:p>
            <a:r>
              <a:rPr lang="en-GB" dirty="0" smtClean="0"/>
              <a:t>Further detail and accuracy (2 marks).</a:t>
            </a:r>
          </a:p>
        </p:txBody>
      </p:sp>
    </p:spTree>
    <p:extLst>
      <p:ext uri="{BB962C8B-B14F-4D97-AF65-F5344CB8AC3E}">
        <p14:creationId xmlns:p14="http://schemas.microsoft.com/office/powerpoint/2010/main" val="227053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Carbon Emissions Atlas</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4" y="1262903"/>
            <a:ext cx="9036496" cy="559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732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What Is the Keeling Curve?</a:t>
            </a:r>
            <a:br>
              <a:rPr lang="en-US" b="1" dirty="0" smtClean="0"/>
            </a:br>
            <a:endParaRPr lang="ru-RU" dirty="0"/>
          </a:p>
        </p:txBody>
      </p:sp>
      <p:sp>
        <p:nvSpPr>
          <p:cNvPr id="3" name="Объект 2"/>
          <p:cNvSpPr>
            <a:spLocks noGrp="1"/>
          </p:cNvSpPr>
          <p:nvPr>
            <p:ph sz="half" idx="1"/>
          </p:nvPr>
        </p:nvSpPr>
        <p:spPr/>
        <p:txBody>
          <a:bodyPr/>
          <a:lstStyle/>
          <a:p>
            <a:endParaRPr lang="en-US" dirty="0" smtClean="0">
              <a:effectLst/>
            </a:endParaRPr>
          </a:p>
          <a:p>
            <a:endParaRPr lang="en-US" dirty="0"/>
          </a:p>
          <a:p>
            <a:r>
              <a:rPr lang="en-US" dirty="0" smtClean="0">
                <a:effectLst/>
              </a:rPr>
              <a:t>The Keeling Curve shows that atmospheric carbon dioxide levels are increasing, and at a faster rate each year.</a:t>
            </a:r>
            <a:endParaRPr lang="ru-RU" dirty="0"/>
          </a:p>
        </p:txBody>
      </p:sp>
      <p:sp>
        <p:nvSpPr>
          <p:cNvPr id="4" name="Объект 3"/>
          <p:cNvSpPr>
            <a:spLocks noGrp="1"/>
          </p:cNvSpPr>
          <p:nvPr>
            <p:ph sz="half" idx="2"/>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132856"/>
            <a:ext cx="4599320" cy="329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59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Charles David Keeling’s discovery</a:t>
            </a:r>
            <a:endParaRPr lang="ru-RU" dirty="0"/>
          </a:p>
        </p:txBody>
      </p:sp>
      <p:sp>
        <p:nvSpPr>
          <p:cNvPr id="3" name="Объект 2"/>
          <p:cNvSpPr>
            <a:spLocks noGrp="1"/>
          </p:cNvSpPr>
          <p:nvPr>
            <p:ph sz="half" idx="1"/>
          </p:nvPr>
        </p:nvSpPr>
        <p:spPr/>
        <p:txBody>
          <a:bodyPr>
            <a:normAutofit fontScale="92500"/>
          </a:bodyPr>
          <a:lstStyle/>
          <a:p>
            <a:r>
              <a:rPr lang="en-US" dirty="0" smtClean="0"/>
              <a:t>In 1953 Keeling observed that there were higher concentrations of CO2 at night due to localized respiration of plants</a:t>
            </a:r>
          </a:p>
          <a:p>
            <a:endParaRPr lang="en-US" dirty="0"/>
          </a:p>
          <a:p>
            <a:r>
              <a:rPr lang="en-US" dirty="0" smtClean="0"/>
              <a:t>He further discovered that CO2 levels peaked in May and dropped in October. </a:t>
            </a:r>
          </a:p>
          <a:p>
            <a:endParaRPr lang="ru-RU" dirty="0"/>
          </a:p>
        </p:txBody>
      </p:sp>
      <p:sp>
        <p:nvSpPr>
          <p:cNvPr id="4" name="Объект 3"/>
          <p:cNvSpPr>
            <a:spLocks noGrp="1"/>
          </p:cNvSpPr>
          <p:nvPr>
            <p:ph sz="half" idx="2"/>
          </p:nvPr>
        </p:nvSpPr>
        <p:spPr/>
        <p:txBody>
          <a:bodyPr>
            <a:normAutofit fontScale="92500"/>
          </a:bodyPr>
          <a:lstStyle/>
          <a:p>
            <a:r>
              <a:rPr lang="en-US" dirty="0" smtClean="0"/>
              <a:t>"We were witnessing for the first time nature's withdrawing CO2 from the air for plant growth during summer and returning it each succeeding winter</a:t>
            </a:r>
            <a:r>
              <a:rPr lang="en-US" dirty="0"/>
              <a:t>.</a:t>
            </a:r>
            <a:r>
              <a:rPr lang="en-US" dirty="0" smtClean="0"/>
              <a:t>" </a:t>
            </a:r>
          </a:p>
          <a:p>
            <a:pPr marL="0" indent="0">
              <a:buNone/>
            </a:pPr>
            <a:endParaRPr lang="en-US" dirty="0"/>
          </a:p>
          <a:p>
            <a:pPr marL="0" indent="0">
              <a:buNone/>
            </a:pPr>
            <a:r>
              <a:rPr lang="en-US" dirty="0" smtClean="0"/>
              <a:t>(Keeling, </a:t>
            </a:r>
            <a:r>
              <a:rPr lang="en-US" dirty="0" smtClean="0">
                <a:effectLst/>
              </a:rPr>
              <a:t>Scripps Institution of Oceanography)</a:t>
            </a:r>
            <a:endParaRPr lang="ru-RU" dirty="0" smtClean="0"/>
          </a:p>
          <a:p>
            <a:endParaRPr lang="ru-RU" dirty="0"/>
          </a:p>
        </p:txBody>
      </p:sp>
    </p:spTree>
    <p:extLst>
      <p:ext uri="{BB962C8B-B14F-4D97-AF65-F5344CB8AC3E}">
        <p14:creationId xmlns:p14="http://schemas.microsoft.com/office/powerpoint/2010/main" val="286312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Unprecedented CO2 Levels</a:t>
            </a:r>
            <a:endParaRPr lang="ru-RU" dirty="0"/>
          </a:p>
        </p:txBody>
      </p:sp>
      <p:sp>
        <p:nvSpPr>
          <p:cNvPr id="3" name="Объект 2"/>
          <p:cNvSpPr>
            <a:spLocks noGrp="1"/>
          </p:cNvSpPr>
          <p:nvPr>
            <p:ph sz="half" idx="1"/>
          </p:nvPr>
        </p:nvSpPr>
        <p:spPr/>
        <p:txBody>
          <a:bodyPr>
            <a:normAutofit fontScale="62500" lnSpcReduction="20000"/>
          </a:bodyPr>
          <a:lstStyle/>
          <a:p>
            <a:r>
              <a:rPr lang="en-US" dirty="0" smtClean="0"/>
              <a:t>But Keeling also discovered something more profound: Year after year, the amount of CO2 in the atmosphere was gradually increasing due to the combustion of fossil fuels.</a:t>
            </a:r>
          </a:p>
          <a:p>
            <a:r>
              <a:rPr lang="en-US" dirty="0" smtClean="0"/>
              <a:t>Of even greater concern to Keeling was his discovery that the rate of increase was sharper each successive year, giving Keeling's CO2 chart a distinctive upward curve, now called the "Keeling Curve."</a:t>
            </a:r>
          </a:p>
          <a:p>
            <a:r>
              <a:rPr lang="en-US" dirty="0" smtClean="0"/>
              <a:t>Keeling's record of data from Mauna Loa is considered one of the best and most consistent climate records anywhere, though scientists also use other sources for atmospheric data, including samples of air trapped in polar ice, to analyze CO2 levels in past millennia.</a:t>
            </a:r>
            <a:endParaRPr lang="en-US" dirty="0"/>
          </a:p>
        </p:txBody>
      </p:sp>
      <p:sp>
        <p:nvSpPr>
          <p:cNvPr id="4" name="Объект 3"/>
          <p:cNvSpPr>
            <a:spLocks noGrp="1"/>
          </p:cNvSpPr>
          <p:nvPr>
            <p:ph sz="half" idx="2"/>
          </p:nvPr>
        </p:nvSpPr>
        <p:spPr/>
        <p:txBody>
          <a:bodyPr>
            <a:normAutofit fontScale="62500" lnSpcReduction="20000"/>
          </a:bodyPr>
          <a:lstStyle/>
          <a:p>
            <a:r>
              <a:rPr lang="en-US" dirty="0" smtClean="0"/>
              <a:t>The rate at which atmospheric carbon dioxide levels are increasing is unprecedented.</a:t>
            </a:r>
          </a:p>
          <a:p>
            <a:r>
              <a:rPr lang="en-US" dirty="0" smtClean="0"/>
              <a:t/>
            </a:r>
            <a:br>
              <a:rPr lang="en-US" dirty="0" smtClean="0"/>
            </a:br>
            <a:r>
              <a:rPr lang="en-US" dirty="0" smtClean="0"/>
              <a:t>Source</a:t>
            </a:r>
            <a:r>
              <a:rPr lang="en-US" dirty="0" smtClean="0">
                <a:effectLst/>
              </a:rPr>
              <a:t>: Scripps Institution of Oceanography</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501008"/>
            <a:ext cx="3743722" cy="292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401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12939952" cy="855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бъект 5"/>
          <p:cNvSpPr>
            <a:spLocks noGrp="1"/>
          </p:cNvSpPr>
          <p:nvPr>
            <p:ph sz="half" idx="2"/>
          </p:nvPr>
        </p:nvSpPr>
        <p:spPr/>
        <p:txBody>
          <a:bodyPr>
            <a:normAutofit lnSpcReduction="10000"/>
          </a:bodyPr>
          <a:lstStyle/>
          <a:p>
            <a:endParaRPr lang="ru-RU" dirty="0"/>
          </a:p>
        </p:txBody>
      </p:sp>
      <p:sp>
        <p:nvSpPr>
          <p:cNvPr id="5" name="Объект 4"/>
          <p:cNvSpPr>
            <a:spLocks noGrp="1"/>
          </p:cNvSpPr>
          <p:nvPr>
            <p:ph sz="half" idx="1"/>
          </p:nvPr>
        </p:nvSpPr>
        <p:spPr/>
        <p:txBody>
          <a:bodyPr>
            <a:normAutofit lnSpcReduction="10000"/>
          </a:bodyPr>
          <a:lstStyle/>
          <a:p>
            <a:r>
              <a:rPr lang="en-US" dirty="0" smtClean="0"/>
              <a:t>Natural wetlands and paddy fields are a source of Methane emitting 150 million </a:t>
            </a:r>
            <a:r>
              <a:rPr lang="en-US" dirty="0" err="1" smtClean="0"/>
              <a:t>tonnes</a:t>
            </a:r>
            <a:r>
              <a:rPr lang="en-US" dirty="0" smtClean="0"/>
              <a:t> annually </a:t>
            </a:r>
          </a:p>
          <a:p>
            <a:endParaRPr lang="en-US" dirty="0" smtClean="0"/>
          </a:p>
          <a:p>
            <a:r>
              <a:rPr lang="en-US" dirty="0" smtClean="0"/>
              <a:t>As global warming increases, bogs trapped in permafrost  will melt and release vast quantities of methane.</a:t>
            </a:r>
          </a:p>
        </p:txBody>
      </p:sp>
      <p:sp>
        <p:nvSpPr>
          <p:cNvPr id="4" name="Заголовок 3"/>
          <p:cNvSpPr>
            <a:spLocks noGrp="1"/>
          </p:cNvSpPr>
          <p:nvPr>
            <p:ph type="title"/>
          </p:nvPr>
        </p:nvSpPr>
        <p:spPr/>
        <p:txBody>
          <a:bodyPr/>
          <a:lstStyle/>
          <a:p>
            <a:r>
              <a:rPr lang="en-US" dirty="0" smtClean="0"/>
              <a:t>Methane (CH4)</a:t>
            </a:r>
            <a:endParaRPr lang="ru-RU" dirty="0"/>
          </a:p>
        </p:txBody>
      </p:sp>
    </p:spTree>
    <p:extLst>
      <p:ext uri="{BB962C8B-B14F-4D97-AF65-F5344CB8AC3E}">
        <p14:creationId xmlns:p14="http://schemas.microsoft.com/office/powerpoint/2010/main" val="1251004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36904" cy="475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en-US" dirty="0" smtClean="0"/>
              <a:t>Methane is the second largest contributor to global warming</a:t>
            </a:r>
            <a:endParaRPr lang="ru-RU" dirty="0"/>
          </a:p>
        </p:txBody>
      </p:sp>
      <p:sp>
        <p:nvSpPr>
          <p:cNvPr id="3" name="Объект 2"/>
          <p:cNvSpPr>
            <a:spLocks noGrp="1"/>
          </p:cNvSpPr>
          <p:nvPr>
            <p:ph sz="half" idx="1"/>
          </p:nvPr>
        </p:nvSpPr>
        <p:spPr/>
        <p:txBody>
          <a:bodyPr>
            <a:normAutofit lnSpcReduction="10000"/>
          </a:bodyPr>
          <a:lstStyle/>
          <a:p>
            <a:r>
              <a:rPr lang="en-US" dirty="0" smtClean="0">
                <a:solidFill>
                  <a:schemeClr val="bg1"/>
                </a:solidFill>
              </a:rPr>
              <a:t>It is estimated that cattle convert up to 10% of the food they eat into methane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 They emit 100 </a:t>
            </a:r>
            <a:r>
              <a:rPr lang="en-US" dirty="0" err="1" smtClean="0">
                <a:solidFill>
                  <a:schemeClr val="bg1"/>
                </a:solidFill>
              </a:rPr>
              <a:t>tonnes</a:t>
            </a:r>
            <a:r>
              <a:rPr lang="en-US" dirty="0" smtClean="0">
                <a:solidFill>
                  <a:schemeClr val="bg1"/>
                </a:solidFill>
              </a:rPr>
              <a:t> of methane into the atmosphere each year.</a:t>
            </a:r>
            <a:endParaRPr lang="ru-RU" dirty="0">
              <a:solidFill>
                <a:schemeClr val="bg1"/>
              </a:solidFill>
            </a:endParaRPr>
          </a:p>
        </p:txBody>
      </p:sp>
      <p:sp>
        <p:nvSpPr>
          <p:cNvPr id="4" name="Объект 3"/>
          <p:cNvSpPr>
            <a:spLocks noGrp="1"/>
          </p:cNvSpPr>
          <p:nvPr>
            <p:ph sz="half" idx="2"/>
          </p:nvPr>
        </p:nvSpPr>
        <p:spPr/>
        <p:txBody>
          <a:bodyPr>
            <a:normAutofit lnSpcReduction="10000"/>
          </a:bodyPr>
          <a:lstStyle/>
          <a:p>
            <a:r>
              <a:rPr lang="en-US" dirty="0" smtClean="0">
                <a:solidFill>
                  <a:schemeClr val="bg1"/>
                </a:solidFill>
              </a:rPr>
              <a:t>Factory farms and the demand for meat is increasing</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Methane emissions are increasing at a rate of 1% per year</a:t>
            </a:r>
            <a:endParaRPr lang="ru-RU" dirty="0">
              <a:solidFill>
                <a:schemeClr val="bg1"/>
              </a:solidFill>
            </a:endParaRPr>
          </a:p>
        </p:txBody>
      </p:sp>
    </p:spTree>
    <p:extLst>
      <p:ext uri="{BB962C8B-B14F-4D97-AF65-F5344CB8AC3E}">
        <p14:creationId xmlns:p14="http://schemas.microsoft.com/office/powerpoint/2010/main" val="402751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Chlorofluorocarbons (CFCs)</a:t>
            </a:r>
            <a:endParaRPr lang="ru-RU" dirty="0"/>
          </a:p>
        </p:txBody>
      </p:sp>
      <p:sp>
        <p:nvSpPr>
          <p:cNvPr id="3" name="Объект 2"/>
          <p:cNvSpPr>
            <a:spLocks noGrp="1"/>
          </p:cNvSpPr>
          <p:nvPr>
            <p:ph sz="half" idx="1"/>
          </p:nvPr>
        </p:nvSpPr>
        <p:spPr/>
        <p:txBody>
          <a:bodyPr>
            <a:normAutofit lnSpcReduction="10000"/>
          </a:bodyPr>
          <a:lstStyle/>
          <a:p>
            <a:r>
              <a:rPr lang="en-US" dirty="0" smtClean="0"/>
              <a:t>CFCs are synthetic chemicals that destroy the Ozone as well as absorb long-wave radiation.</a:t>
            </a:r>
          </a:p>
          <a:p>
            <a:endParaRPr lang="en-US" dirty="0"/>
          </a:p>
          <a:p>
            <a:r>
              <a:rPr lang="en-US" dirty="0" smtClean="0"/>
              <a:t>CFCs are increasing at a rate of 6% per annum and are up to 10,000 times more efficient at trapping heat than CO2</a:t>
            </a:r>
            <a:endParaRPr lang="ru-RU" dirty="0"/>
          </a:p>
        </p:txBody>
      </p:sp>
      <p:sp>
        <p:nvSpPr>
          <p:cNvPr id="4" name="Объект 3"/>
          <p:cNvSpPr>
            <a:spLocks noGrp="1"/>
          </p:cNvSpPr>
          <p:nvPr>
            <p:ph sz="half" idx="2"/>
          </p:nvPr>
        </p:nvSpPr>
        <p:spPr/>
        <p:txBody>
          <a:bodyPr>
            <a:normAutofit lnSpcReduction="10000"/>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315" y="1484784"/>
            <a:ext cx="33432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076" y="3608715"/>
            <a:ext cx="4633754" cy="288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398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731</Words>
  <Application>Microsoft Office PowerPoint</Application>
  <PresentationFormat>On-screen Show (4:3)</PresentationFormat>
  <Paragraphs>63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Тема Office</vt:lpstr>
      <vt:lpstr>The GHGs</vt:lpstr>
      <vt:lpstr>Exam Question</vt:lpstr>
      <vt:lpstr>Carbon Emissions Atlas</vt:lpstr>
      <vt:lpstr>What Is the Keeling Curve? </vt:lpstr>
      <vt:lpstr>Charles David Keeling’s discovery</vt:lpstr>
      <vt:lpstr>Unprecedented CO2 Levels</vt:lpstr>
      <vt:lpstr>Methane (CH4)</vt:lpstr>
      <vt:lpstr>Methane is the second largest contributor to global warming</vt:lpstr>
      <vt:lpstr>Chlorofluorocarbons (CFCs)</vt:lpstr>
      <vt:lpstr>Ozone</vt:lpstr>
      <vt:lpstr>PowerPoint Presentation</vt:lpstr>
      <vt:lpstr>Nitrous Oxide (N2O)</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Jennifer Wood</dc:creator>
  <cp:lastModifiedBy>Jen Wood</cp:lastModifiedBy>
  <cp:revision>11</cp:revision>
  <dcterms:created xsi:type="dcterms:W3CDTF">2014-04-03T07:00:19Z</dcterms:created>
  <dcterms:modified xsi:type="dcterms:W3CDTF">2014-04-09T12:57:27Z</dcterms:modified>
</cp:coreProperties>
</file>