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666056-F5B2-4905-BA97-BF8F0D171FEB}" type="datetimeFigureOut">
              <a:rPr lang="en-GB" smtClean="0"/>
              <a:t>09/03/2014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00DC3-2720-4BE7-8551-99D5892F0292}" type="slidenum">
              <a:rPr lang="en-GB" smtClean="0"/>
              <a:t>‹#›</a:t>
            </a:fld>
            <a:endParaRPr lang="en-GB"/>
          </a:p>
        </p:txBody>
      </p:sp>
    </p:spTree>
    <p:extLst>
      <p:ext uri="{BB962C8B-B14F-4D97-AF65-F5344CB8AC3E}">
        <p14:creationId xmlns:p14="http://schemas.microsoft.com/office/powerpoint/2010/main" val="3502221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p:nvPr>
        </p:nvSpPr>
        <p:spPr>
          <a:noFill/>
        </p:spPr>
        <p:txBody>
          <a:bodyPr/>
          <a:lstStyle>
            <a:lvl1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1pPr>
            <a:lvl2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2pPr>
            <a:lvl3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3pPr>
            <a:lvl4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4pPr>
            <a:lvl5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9pPr>
          </a:lstStyle>
          <a:p>
            <a:pPr eaLnBrk="1" hangingPunct="1"/>
            <a:fld id="{D5D042CF-C5A5-4D58-A3C6-09AA55549AF6}" type="slidenum">
              <a:rPr lang="en-GB" altLang="en-US">
                <a:solidFill>
                  <a:srgbClr val="000000"/>
                </a:solidFill>
              </a:rPr>
              <a:pPr eaLnBrk="1" hangingPunct="1"/>
              <a:t>9</a:t>
            </a:fld>
            <a:endParaRPr lang="en-GB" altLang="en-US">
              <a:solidFill>
                <a:srgbClr val="000000"/>
              </a:solidFill>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p:nvPr>
        </p:nvSpPr>
        <p:spPr>
          <a:noFill/>
        </p:spPr>
        <p:txBody>
          <a:bodyPr/>
          <a:lstStyle>
            <a:lvl1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1pPr>
            <a:lvl2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2pPr>
            <a:lvl3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3pPr>
            <a:lvl4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4pPr>
            <a:lvl5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9pPr>
          </a:lstStyle>
          <a:p>
            <a:pPr eaLnBrk="1" hangingPunct="1"/>
            <a:fld id="{0F914F00-7222-4BDE-9D57-5B75EC144D88}" type="slidenum">
              <a:rPr lang="en-GB" altLang="en-US">
                <a:solidFill>
                  <a:srgbClr val="000000"/>
                </a:solidFill>
              </a:rPr>
              <a:pPr eaLnBrk="1" hangingPunct="1"/>
              <a:t>10</a:t>
            </a:fld>
            <a:endParaRPr lang="en-GB" altLang="en-US">
              <a:solidFill>
                <a:srgbClr val="000000"/>
              </a:solidFill>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p:nvPr>
        </p:nvSpPr>
        <p:spPr>
          <a:noFill/>
        </p:spPr>
        <p:txBody>
          <a:bodyPr/>
          <a:lstStyle>
            <a:lvl1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1pPr>
            <a:lvl2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2pPr>
            <a:lvl3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3pPr>
            <a:lvl4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4pPr>
            <a:lvl5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9pPr>
          </a:lstStyle>
          <a:p>
            <a:pPr eaLnBrk="1" hangingPunct="1"/>
            <a:fld id="{AD09DBA1-CD1D-4098-AB30-F6E681143660}" type="slidenum">
              <a:rPr lang="en-GB" altLang="en-US">
                <a:solidFill>
                  <a:srgbClr val="000000"/>
                </a:solidFill>
              </a:rPr>
              <a:pPr eaLnBrk="1" hangingPunct="1"/>
              <a:t>11</a:t>
            </a:fld>
            <a:endParaRPr lang="en-GB"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p:nvPr>
        </p:nvSpPr>
        <p:spPr>
          <a:noFill/>
        </p:spPr>
        <p:txBody>
          <a:bodyPr/>
          <a:lstStyle>
            <a:lvl1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1pPr>
            <a:lvl2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2pPr>
            <a:lvl3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3pPr>
            <a:lvl4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4pPr>
            <a:lvl5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9pPr>
          </a:lstStyle>
          <a:p>
            <a:pPr eaLnBrk="1" hangingPunct="1"/>
            <a:fld id="{238B71FE-D60F-4966-8F9C-3C88BD956FFE}" type="slidenum">
              <a:rPr lang="en-GB" altLang="en-US">
                <a:solidFill>
                  <a:srgbClr val="000000"/>
                </a:solidFill>
              </a:rPr>
              <a:pPr eaLnBrk="1" hangingPunct="1"/>
              <a:t>12</a:t>
            </a:fld>
            <a:endParaRPr lang="en-GB" altLang="en-US">
              <a:solidFill>
                <a:srgbClr val="000000"/>
              </a:solidFill>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p:nvPr>
        </p:nvSpPr>
        <p:spPr>
          <a:noFill/>
        </p:spPr>
        <p:txBody>
          <a:bodyPr/>
          <a:lstStyle>
            <a:lvl1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1pPr>
            <a:lvl2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2pPr>
            <a:lvl3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3pPr>
            <a:lvl4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4pPr>
            <a:lvl5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9pPr>
          </a:lstStyle>
          <a:p>
            <a:pPr eaLnBrk="1" hangingPunct="1"/>
            <a:fld id="{476A8BA6-E0ED-4B5B-A221-6E8451C292D1}" type="slidenum">
              <a:rPr lang="en-GB" altLang="en-US">
                <a:solidFill>
                  <a:srgbClr val="000000"/>
                </a:solidFill>
              </a:rPr>
              <a:pPr eaLnBrk="1" hangingPunct="1"/>
              <a:t>13</a:t>
            </a:fld>
            <a:endParaRPr lang="en-GB" altLang="en-US">
              <a:solidFill>
                <a:srgbClr val="000000"/>
              </a:solidFill>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p:nvPr>
        </p:nvSpPr>
        <p:spPr>
          <a:noFill/>
        </p:spPr>
        <p:txBody>
          <a:bodyPr/>
          <a:lstStyle>
            <a:lvl1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1pPr>
            <a:lvl2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2pPr>
            <a:lvl3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3pPr>
            <a:lvl4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4pPr>
            <a:lvl5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9pPr>
          </a:lstStyle>
          <a:p>
            <a:pPr eaLnBrk="1" hangingPunct="1"/>
            <a:fld id="{5A705FD8-53CF-44C1-AFD9-D226CE20DAF6}" type="slidenum">
              <a:rPr lang="en-GB" altLang="en-US">
                <a:solidFill>
                  <a:srgbClr val="000000"/>
                </a:solidFill>
              </a:rPr>
              <a:pPr eaLnBrk="1" hangingPunct="1"/>
              <a:t>14</a:t>
            </a:fld>
            <a:endParaRPr lang="en-GB" altLang="en-US">
              <a:solidFill>
                <a:srgbClr val="000000"/>
              </a:solidFill>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p:nvPr>
        </p:nvSpPr>
        <p:spPr>
          <a:noFill/>
        </p:spPr>
        <p:txBody>
          <a:bodyPr/>
          <a:lstStyle>
            <a:lvl1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1pPr>
            <a:lvl2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2pPr>
            <a:lvl3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3pPr>
            <a:lvl4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4pPr>
            <a:lvl5pPr eaLnBrk="0" hangingPunc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47738" algn="l"/>
                <a:tab pos="1895475" algn="l"/>
                <a:tab pos="2844800" algn="l"/>
                <a:tab pos="3792538" algn="l"/>
                <a:tab pos="4740275" algn="l"/>
                <a:tab pos="5689600" algn="l"/>
                <a:tab pos="6637338" algn="l"/>
                <a:tab pos="7585075" algn="l"/>
                <a:tab pos="8534400" algn="l"/>
                <a:tab pos="9482138" algn="l"/>
                <a:tab pos="10429875" algn="l"/>
              </a:tabLst>
              <a:defRPr>
                <a:solidFill>
                  <a:schemeClr val="bg1"/>
                </a:solidFill>
                <a:latin typeface="Arial" pitchFamily="34" charset="0"/>
                <a:cs typeface="Arial" pitchFamily="34" charset="0"/>
              </a:defRPr>
            </a:lvl9pPr>
          </a:lstStyle>
          <a:p>
            <a:pPr eaLnBrk="1" hangingPunct="1"/>
            <a:fld id="{DC5F5AF6-E662-4B06-8C0D-A81A2630CEF9}" type="slidenum">
              <a:rPr lang="en-GB" altLang="en-US">
                <a:solidFill>
                  <a:srgbClr val="000000"/>
                </a:solidFill>
              </a:rPr>
              <a:pPr eaLnBrk="1" hangingPunct="1"/>
              <a:t>15</a:t>
            </a:fld>
            <a:endParaRPr lang="en-GB" altLang="en-US">
              <a:solidFill>
                <a:srgbClr val="000000"/>
              </a:solidFill>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8A610D5D-192B-44AE-A98F-DF1AE1B79394}" type="slidenum">
              <a:rPr lang="en-GB"/>
              <a:pPr>
                <a:defRPr/>
              </a:pPr>
              <a:t>‹#›</a:t>
            </a:fld>
            <a:endParaRPr lang="en-GB"/>
          </a:p>
        </p:txBody>
      </p:sp>
    </p:spTree>
    <p:extLst>
      <p:ext uri="{BB962C8B-B14F-4D97-AF65-F5344CB8AC3E}">
        <p14:creationId xmlns:p14="http://schemas.microsoft.com/office/powerpoint/2010/main" val="16902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D592B753-9164-4BEE-A50D-DDA8B5373593}" type="slidenum">
              <a:rPr lang="en-GB"/>
              <a:pPr>
                <a:defRPr/>
              </a:pPr>
              <a:t>‹#›</a:t>
            </a:fld>
            <a:endParaRPr lang="en-GB"/>
          </a:p>
        </p:txBody>
      </p:sp>
    </p:spTree>
    <p:extLst>
      <p:ext uri="{BB962C8B-B14F-4D97-AF65-F5344CB8AC3E}">
        <p14:creationId xmlns:p14="http://schemas.microsoft.com/office/powerpoint/2010/main" val="380885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6EF77AFB-0103-49BB-A751-3C67C8194F08}" type="slidenum">
              <a:rPr lang="en-GB"/>
              <a:pPr>
                <a:defRPr/>
              </a:pPr>
              <a:t>‹#›</a:t>
            </a:fld>
            <a:endParaRPr lang="en-GB"/>
          </a:p>
        </p:txBody>
      </p:sp>
    </p:spTree>
    <p:extLst>
      <p:ext uri="{BB962C8B-B14F-4D97-AF65-F5344CB8AC3E}">
        <p14:creationId xmlns:p14="http://schemas.microsoft.com/office/powerpoint/2010/main" val="2918801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114141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8013" cy="4524375"/>
          </a:xfrm>
        </p:spPr>
        <p:txBody>
          <a:bodyPr/>
          <a:lstStyle/>
          <a:p>
            <a:pPr lvl="0"/>
            <a:endParaRPr lang="en-GB" noProof="0" smtClean="0"/>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A3CF62F4-784F-4777-9A71-89D3835CF7A1}" type="slidenum">
              <a:rPr lang="en-GB"/>
              <a:pPr>
                <a:defRPr/>
              </a:pPr>
              <a:t>‹#›</a:t>
            </a:fld>
            <a:endParaRPr lang="en-GB"/>
          </a:p>
        </p:txBody>
      </p:sp>
    </p:spTree>
    <p:extLst>
      <p:ext uri="{BB962C8B-B14F-4D97-AF65-F5344CB8AC3E}">
        <p14:creationId xmlns:p14="http://schemas.microsoft.com/office/powerpoint/2010/main" val="176416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72FE4BD5-6D3A-497E-BABF-DF05BF19D573}" type="slidenum">
              <a:rPr lang="en-GB"/>
              <a:pPr>
                <a:defRPr/>
              </a:pPr>
              <a:t>‹#›</a:t>
            </a:fld>
            <a:endParaRPr lang="en-GB"/>
          </a:p>
        </p:txBody>
      </p:sp>
    </p:spTree>
    <p:extLst>
      <p:ext uri="{BB962C8B-B14F-4D97-AF65-F5344CB8AC3E}">
        <p14:creationId xmlns:p14="http://schemas.microsoft.com/office/powerpoint/2010/main" val="671034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1FE980F2-9FE0-4C4B-9794-9CE719315526}" type="slidenum">
              <a:rPr lang="en-GB"/>
              <a:pPr>
                <a:defRPr/>
              </a:pPr>
              <a:t>‹#›</a:t>
            </a:fld>
            <a:endParaRPr lang="en-GB"/>
          </a:p>
        </p:txBody>
      </p:sp>
    </p:spTree>
    <p:extLst>
      <p:ext uri="{BB962C8B-B14F-4D97-AF65-F5344CB8AC3E}">
        <p14:creationId xmlns:p14="http://schemas.microsoft.com/office/powerpoint/2010/main" val="361602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3024DBB9-CDC5-4968-8381-1275568549C8}" type="slidenum">
              <a:rPr lang="en-GB"/>
              <a:pPr>
                <a:defRPr/>
              </a:pPr>
              <a:t>‹#›</a:t>
            </a:fld>
            <a:endParaRPr lang="en-GB"/>
          </a:p>
        </p:txBody>
      </p:sp>
    </p:spTree>
    <p:extLst>
      <p:ext uri="{BB962C8B-B14F-4D97-AF65-F5344CB8AC3E}">
        <p14:creationId xmlns:p14="http://schemas.microsoft.com/office/powerpoint/2010/main" val="241546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9C035FD1-5D58-4541-ADAD-0DDA31E883EF}" type="slidenum">
              <a:rPr lang="en-GB"/>
              <a:pPr>
                <a:defRPr/>
              </a:pPr>
              <a:t>‹#›</a:t>
            </a:fld>
            <a:endParaRPr lang="en-GB"/>
          </a:p>
        </p:txBody>
      </p:sp>
    </p:spTree>
    <p:extLst>
      <p:ext uri="{BB962C8B-B14F-4D97-AF65-F5344CB8AC3E}">
        <p14:creationId xmlns:p14="http://schemas.microsoft.com/office/powerpoint/2010/main" val="375078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8DE1870E-404D-4833-8328-74D57608E7D1}" type="slidenum">
              <a:rPr lang="en-GB"/>
              <a:pPr>
                <a:defRPr/>
              </a:pPr>
              <a:t>‹#›</a:t>
            </a:fld>
            <a:endParaRPr lang="en-GB"/>
          </a:p>
        </p:txBody>
      </p:sp>
    </p:spTree>
    <p:extLst>
      <p:ext uri="{BB962C8B-B14F-4D97-AF65-F5344CB8AC3E}">
        <p14:creationId xmlns:p14="http://schemas.microsoft.com/office/powerpoint/2010/main" val="144627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37EECC01-FF6D-41F2-B976-7BD3EF45540F}" type="slidenum">
              <a:rPr lang="en-GB"/>
              <a:pPr>
                <a:defRPr/>
              </a:pPr>
              <a:t>‹#›</a:t>
            </a:fld>
            <a:endParaRPr lang="en-GB"/>
          </a:p>
        </p:txBody>
      </p:sp>
    </p:spTree>
    <p:extLst>
      <p:ext uri="{BB962C8B-B14F-4D97-AF65-F5344CB8AC3E}">
        <p14:creationId xmlns:p14="http://schemas.microsoft.com/office/powerpoint/2010/main" val="168573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FDE1CBC3-A47A-4C22-8E67-CC2546CD6335}" type="slidenum">
              <a:rPr lang="en-GB"/>
              <a:pPr>
                <a:defRPr/>
              </a:pPr>
              <a:t>‹#›</a:t>
            </a:fld>
            <a:endParaRPr lang="en-GB"/>
          </a:p>
        </p:txBody>
      </p:sp>
    </p:spTree>
    <p:extLst>
      <p:ext uri="{BB962C8B-B14F-4D97-AF65-F5344CB8AC3E}">
        <p14:creationId xmlns:p14="http://schemas.microsoft.com/office/powerpoint/2010/main" val="123194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5DCF402A-173C-4F92-B19D-68E8CEF54352}" type="slidenum">
              <a:rPr lang="en-GB"/>
              <a:pPr>
                <a:defRPr/>
              </a:pPr>
              <a:t>‹#›</a:t>
            </a:fld>
            <a:endParaRPr lang="en-GB"/>
          </a:p>
        </p:txBody>
      </p:sp>
    </p:spTree>
    <p:extLst>
      <p:ext uri="{BB962C8B-B14F-4D97-AF65-F5344CB8AC3E}">
        <p14:creationId xmlns:p14="http://schemas.microsoft.com/office/powerpoint/2010/main" val="1289663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3"/>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Arial" charset="0"/>
              </a:defRPr>
            </a:lvl1pPr>
          </a:lstStyle>
          <a:p>
            <a:pPr defTabSz="449263" fontAlgn="base">
              <a:spcBef>
                <a:spcPct val="0"/>
              </a:spcBef>
              <a:spcAft>
                <a:spcPct val="0"/>
              </a:spcAft>
              <a:buClr>
                <a:srgbClr val="000000"/>
              </a:buClr>
              <a:buSzPct val="100000"/>
              <a:defRPr/>
            </a:pPr>
            <a:endParaRPr lang="en-GB"/>
          </a:p>
        </p:txBody>
      </p:sp>
      <p:sp>
        <p:nvSpPr>
          <p:cNvPr id="1028" name="Rectangle 4"/>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Arial" charset="0"/>
              </a:defRPr>
            </a:lvl1pPr>
          </a:lstStyle>
          <a:p>
            <a:pPr defTabSz="449263" fontAlgn="base">
              <a:spcBef>
                <a:spcPct val="0"/>
              </a:spcBef>
              <a:spcAft>
                <a:spcPct val="0"/>
              </a:spcAft>
              <a:buClr>
                <a:srgbClr val="000000"/>
              </a:buClr>
              <a:buSzPct val="100000"/>
              <a:defRPr/>
            </a:pPr>
            <a:endParaRPr lang="en-GB"/>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Arial" charset="0"/>
              </a:defRPr>
            </a:lvl1pPr>
          </a:lstStyle>
          <a:p>
            <a:pPr defTabSz="449263" fontAlgn="base">
              <a:spcBef>
                <a:spcPct val="0"/>
              </a:spcBef>
              <a:spcAft>
                <a:spcPct val="0"/>
              </a:spcAft>
              <a:buClr>
                <a:srgbClr val="000000"/>
              </a:buClr>
              <a:buSzPct val="100000"/>
              <a:defRPr/>
            </a:pPr>
            <a:fld id="{FD0BB448-CC7C-4C6F-8DF2-47D95BEC6E44}" type="slidenum">
              <a:rPr lang="en-GB"/>
              <a:pPr defTabSz="449263" fontAlgn="base">
                <a:spcBef>
                  <a:spcPct val="0"/>
                </a:spcBef>
                <a:spcAft>
                  <a:spcPct val="0"/>
                </a:spcAft>
                <a:buClr>
                  <a:srgbClr val="000000"/>
                </a:buClr>
                <a:buSzPct val="100000"/>
                <a:defRPr/>
              </a:pPr>
              <a:t>‹#›</a:t>
            </a:fld>
            <a:endParaRPr lang="en-GB"/>
          </a:p>
        </p:txBody>
      </p:sp>
    </p:spTree>
    <p:extLst>
      <p:ext uri="{BB962C8B-B14F-4D97-AF65-F5344CB8AC3E}">
        <p14:creationId xmlns:p14="http://schemas.microsoft.com/office/powerpoint/2010/main" val="2821437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WordArt 4"/>
          <p:cNvSpPr>
            <a:spLocks noChangeArrowheads="1" noChangeShapeType="1" noTextEdit="1"/>
          </p:cNvSpPr>
          <p:nvPr/>
        </p:nvSpPr>
        <p:spPr bwMode="auto">
          <a:xfrm rot="574258">
            <a:off x="1690688" y="935038"/>
            <a:ext cx="5761037" cy="3022600"/>
          </a:xfrm>
          <a:prstGeom prst="rect">
            <a:avLst/>
          </a:prstGeom>
        </p:spPr>
        <p:txBody>
          <a:bodyPr wrap="none" fromWordArt="1">
            <a:prstTxWarp prst="textSlantUp">
              <a:avLst>
                <a:gd name="adj" fmla="val 32056"/>
              </a:avLst>
            </a:prstTxWarp>
          </a:bodyPr>
          <a:lstStyle/>
          <a:p>
            <a:pPr algn="ctr" defTabSz="449263" fontAlgn="base">
              <a:spcBef>
                <a:spcPct val="0"/>
              </a:spcBef>
              <a:spcAft>
                <a:spcPct val="0"/>
              </a:spcAft>
              <a:buClr>
                <a:srgbClr val="000000"/>
              </a:buClr>
              <a:buSzPct val="100000"/>
              <a:buFont typeface="Times New Roman" pitchFamily="18" charset="0"/>
              <a:buNone/>
            </a:pPr>
            <a:r>
              <a:rPr lang="en-GB" sz="3600" kern="10">
                <a:ln w="9525">
                  <a:solidFill>
                    <a:srgbClr val="CC99FF"/>
                  </a:solidFill>
                  <a:round/>
                  <a:headEnd/>
                  <a:tailEnd/>
                </a:ln>
                <a:gradFill rotWithShape="1">
                  <a:gsLst>
                    <a:gs pos="0">
                      <a:srgbClr val="6600CC"/>
                    </a:gs>
                    <a:gs pos="100000">
                      <a:srgbClr val="CC00CC"/>
                    </a:gs>
                  </a:gsLst>
                  <a:lin ang="4800000" scaled="1"/>
                </a:gradFill>
                <a:effectLst>
                  <a:outerShdw dist="53882" dir="2700000" algn="ctr" rotWithShape="0">
                    <a:srgbClr val="9999FF">
                      <a:alpha val="79999"/>
                    </a:srgbClr>
                  </a:outerShdw>
                </a:effectLst>
                <a:latin typeface="Impact"/>
              </a:rPr>
              <a:t>For or Against ?</a:t>
            </a:r>
          </a:p>
        </p:txBody>
      </p:sp>
      <p:sp>
        <p:nvSpPr>
          <p:cNvPr id="69635" name="WordArt 17"/>
          <p:cNvSpPr>
            <a:spLocks noChangeArrowheads="1" noChangeShapeType="1" noTextEdit="1"/>
          </p:cNvSpPr>
          <p:nvPr/>
        </p:nvSpPr>
        <p:spPr bwMode="auto">
          <a:xfrm rot="348547">
            <a:off x="2033588" y="4356100"/>
            <a:ext cx="4152900" cy="1285875"/>
          </a:xfrm>
          <a:prstGeom prst="rect">
            <a:avLst/>
          </a:prstGeom>
        </p:spPr>
        <p:txBody>
          <a:bodyPr wrap="none" fromWordArt="1">
            <a:prstTxWarp prst="textSlantUp">
              <a:avLst>
                <a:gd name="adj" fmla="val 32056"/>
              </a:avLst>
            </a:prstTxWarp>
          </a:bodyPr>
          <a:lstStyle/>
          <a:p>
            <a:pPr algn="ctr" defTabSz="449263" fontAlgn="base">
              <a:spcBef>
                <a:spcPct val="0"/>
              </a:spcBef>
              <a:spcAft>
                <a:spcPct val="0"/>
              </a:spcAft>
              <a:buClr>
                <a:srgbClr val="000000"/>
              </a:buClr>
              <a:buSzPct val="100000"/>
              <a:buFont typeface="Times New Roman" pitchFamily="18" charset="0"/>
              <a:buNone/>
            </a:pPr>
            <a:r>
              <a:rPr lang="en-GB" sz="3600" kern="1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Impact"/>
              </a:rPr>
              <a:t>Sweatshops</a:t>
            </a:r>
          </a:p>
        </p:txBody>
      </p:sp>
    </p:spTree>
    <p:extLst>
      <p:ext uri="{BB962C8B-B14F-4D97-AF65-F5344CB8AC3E}">
        <p14:creationId xmlns:p14="http://schemas.microsoft.com/office/powerpoint/2010/main" val="2241963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ChangeArrowheads="1"/>
          </p:cNvSpPr>
          <p:nvPr/>
        </p:nvSpPr>
        <p:spPr bwMode="auto">
          <a:xfrm>
            <a:off x="304800" y="3429000"/>
            <a:ext cx="12954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What are the problems </a:t>
            </a:r>
            <a:r>
              <a:rPr lang="en-GB" altLang="en-US" b="1">
                <a:solidFill>
                  <a:srgbClr val="000000"/>
                </a:solidFill>
                <a:latin typeface="Helvetica" pitchFamily="34" charset="0"/>
              </a:rPr>
              <a:t>(cons)</a:t>
            </a:r>
            <a:r>
              <a:rPr lang="en-GB" altLang="en-US">
                <a:solidFill>
                  <a:srgbClr val="000000"/>
                </a:solidFill>
                <a:latin typeface="Helvetica" pitchFamily="34" charset="0"/>
              </a:rPr>
              <a:t> of doing this?</a:t>
            </a:r>
          </a:p>
        </p:txBody>
      </p:sp>
      <p:sp>
        <p:nvSpPr>
          <p:cNvPr id="78851" name="Rectangle 4"/>
          <p:cNvSpPr>
            <a:spLocks noChangeArrowheads="1"/>
          </p:cNvSpPr>
          <p:nvPr/>
        </p:nvSpPr>
        <p:spPr bwMode="auto">
          <a:xfrm>
            <a:off x="304800" y="1797050"/>
            <a:ext cx="13716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What are the benefits </a:t>
            </a:r>
            <a:r>
              <a:rPr lang="en-GB" altLang="en-US" b="1">
                <a:solidFill>
                  <a:srgbClr val="000000"/>
                </a:solidFill>
                <a:latin typeface="Helvetica" pitchFamily="34" charset="0"/>
              </a:rPr>
              <a:t>(pros)</a:t>
            </a:r>
            <a:r>
              <a:rPr lang="en-GB" altLang="en-US">
                <a:solidFill>
                  <a:srgbClr val="000000"/>
                </a:solidFill>
                <a:latin typeface="Helvetica" pitchFamily="34" charset="0"/>
              </a:rPr>
              <a:t> of doing this?</a:t>
            </a:r>
          </a:p>
        </p:txBody>
      </p:sp>
      <p:sp>
        <p:nvSpPr>
          <p:cNvPr id="78852" name="Text Box 6"/>
          <p:cNvSpPr txBox="1">
            <a:spLocks noChangeArrowheads="1"/>
          </p:cNvSpPr>
          <p:nvPr/>
        </p:nvSpPr>
        <p:spPr bwMode="auto">
          <a:xfrm>
            <a:off x="228600" y="5157788"/>
            <a:ext cx="213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3200" b="1">
                <a:solidFill>
                  <a:srgbClr val="9900CC"/>
                </a:solidFill>
                <a:latin typeface="Helvetica" pitchFamily="34" charset="0"/>
              </a:rPr>
              <a:t>Utilitarian</a:t>
            </a:r>
          </a:p>
        </p:txBody>
      </p:sp>
      <p:sp>
        <p:nvSpPr>
          <p:cNvPr id="78853" name="Text Box 7"/>
          <p:cNvSpPr txBox="1">
            <a:spLocks noChangeArrowheads="1"/>
          </p:cNvSpPr>
          <p:nvPr/>
        </p:nvSpPr>
        <p:spPr bwMode="auto">
          <a:xfrm>
            <a:off x="304800" y="350838"/>
            <a:ext cx="442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2400" b="1">
                <a:solidFill>
                  <a:srgbClr val="FF6600"/>
                </a:solidFill>
                <a:latin typeface="Helvetica" pitchFamily="34" charset="0"/>
              </a:rPr>
              <a:t>What must I decide about?</a:t>
            </a:r>
            <a:r>
              <a:rPr lang="en-GB" altLang="en-US" sz="2400">
                <a:solidFill>
                  <a:srgbClr val="FF6600"/>
                </a:solidFill>
                <a:latin typeface="Times New Roman" pitchFamily="18" charset="0"/>
              </a:rPr>
              <a:t> </a:t>
            </a:r>
          </a:p>
        </p:txBody>
      </p:sp>
      <p:sp>
        <p:nvSpPr>
          <p:cNvPr id="78854" name="Text Box 8"/>
          <p:cNvSpPr txBox="1">
            <a:spLocks noChangeArrowheads="1"/>
          </p:cNvSpPr>
          <p:nvPr/>
        </p:nvSpPr>
        <p:spPr bwMode="auto">
          <a:xfrm>
            <a:off x="304800" y="6338888"/>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Conclusion</a:t>
            </a:r>
            <a:endParaRPr lang="en-GB" altLang="en-US" sz="2400">
              <a:solidFill>
                <a:srgbClr val="000000"/>
              </a:solidFill>
              <a:latin typeface="Times New Roman" pitchFamily="18" charset="0"/>
            </a:endParaRPr>
          </a:p>
        </p:txBody>
      </p:sp>
      <p:sp>
        <p:nvSpPr>
          <p:cNvPr id="78855" name="Line 9"/>
          <p:cNvSpPr>
            <a:spLocks noChangeShapeType="1"/>
          </p:cNvSpPr>
          <p:nvPr/>
        </p:nvSpPr>
        <p:spPr bwMode="auto">
          <a:xfrm>
            <a:off x="1600200" y="6629400"/>
            <a:ext cx="6096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56" name="Rectangle 10"/>
          <p:cNvSpPr>
            <a:spLocks noChangeArrowheads="1"/>
          </p:cNvSpPr>
          <p:nvPr/>
        </p:nvSpPr>
        <p:spPr bwMode="auto">
          <a:xfrm>
            <a:off x="304800" y="838200"/>
            <a:ext cx="6138863" cy="4267200"/>
          </a:xfrm>
          <a:prstGeom prst="rect">
            <a:avLst/>
          </a:prstGeom>
          <a:noFill/>
          <a:ln w="3810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ltLang="en-US">
              <a:solidFill>
                <a:srgbClr val="000000"/>
              </a:solidFill>
            </a:endParaRPr>
          </a:p>
        </p:txBody>
      </p:sp>
      <p:sp>
        <p:nvSpPr>
          <p:cNvPr id="78857" name="Line 11"/>
          <p:cNvSpPr>
            <a:spLocks noChangeShapeType="1"/>
          </p:cNvSpPr>
          <p:nvPr/>
        </p:nvSpPr>
        <p:spPr bwMode="auto">
          <a:xfrm>
            <a:off x="323850" y="1484313"/>
            <a:ext cx="6048375" cy="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58" name="Line 12"/>
          <p:cNvSpPr>
            <a:spLocks noChangeShapeType="1"/>
          </p:cNvSpPr>
          <p:nvPr/>
        </p:nvSpPr>
        <p:spPr bwMode="auto">
          <a:xfrm>
            <a:off x="304800" y="3200400"/>
            <a:ext cx="6138863" cy="127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59" name="Line 13"/>
          <p:cNvSpPr>
            <a:spLocks noChangeShapeType="1"/>
          </p:cNvSpPr>
          <p:nvPr/>
        </p:nvSpPr>
        <p:spPr bwMode="auto">
          <a:xfrm>
            <a:off x="1676400" y="838200"/>
            <a:ext cx="0" cy="42672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60" name="Line 14"/>
          <p:cNvSpPr>
            <a:spLocks noChangeShapeType="1"/>
          </p:cNvSpPr>
          <p:nvPr/>
        </p:nvSpPr>
        <p:spPr bwMode="auto">
          <a:xfrm>
            <a:off x="4038600" y="842963"/>
            <a:ext cx="0" cy="42672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61" name="Line 15"/>
          <p:cNvSpPr>
            <a:spLocks noChangeShapeType="1"/>
          </p:cNvSpPr>
          <p:nvPr/>
        </p:nvSpPr>
        <p:spPr bwMode="auto">
          <a:xfrm>
            <a:off x="6477000" y="838200"/>
            <a:ext cx="0" cy="42672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62" name="Line 16"/>
          <p:cNvSpPr>
            <a:spLocks noChangeShapeType="1"/>
          </p:cNvSpPr>
          <p:nvPr/>
        </p:nvSpPr>
        <p:spPr bwMode="auto">
          <a:xfrm>
            <a:off x="8915400" y="3962400"/>
            <a:ext cx="0" cy="914400"/>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63" name="Line 17"/>
          <p:cNvSpPr>
            <a:spLocks noChangeShapeType="1"/>
          </p:cNvSpPr>
          <p:nvPr/>
        </p:nvSpPr>
        <p:spPr bwMode="auto">
          <a:xfrm>
            <a:off x="7762875" y="5108575"/>
            <a:ext cx="457200" cy="0"/>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8864" name="Line 20"/>
          <p:cNvSpPr>
            <a:spLocks noChangeShapeType="1"/>
          </p:cNvSpPr>
          <p:nvPr/>
        </p:nvSpPr>
        <p:spPr bwMode="auto">
          <a:xfrm>
            <a:off x="4343400" y="685800"/>
            <a:ext cx="457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pic>
        <p:nvPicPr>
          <p:cNvPr id="78865" name="Picture 21" descr="1568210127_099de1c399_o"/>
          <p:cNvPicPr>
            <a:picLocks noChangeAspect="1" noChangeArrowheads="1"/>
          </p:cNvPicPr>
          <p:nvPr/>
        </p:nvPicPr>
        <p:blipFill>
          <a:blip r:embed="rId3">
            <a:extLst>
              <a:ext uri="{28A0092B-C50C-407E-A947-70E740481C1C}">
                <a14:useLocalDpi xmlns:a14="http://schemas.microsoft.com/office/drawing/2010/main" val="0"/>
              </a:ext>
            </a:extLst>
          </a:blip>
          <a:srcRect l="30234" r="25934" b="37154"/>
          <a:stretch>
            <a:fillRect/>
          </a:stretch>
        </p:blipFill>
        <p:spPr bwMode="auto">
          <a:xfrm>
            <a:off x="7489825" y="3789363"/>
            <a:ext cx="1654175"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66" name="AutoShape 18"/>
          <p:cNvSpPr>
            <a:spLocks noChangeArrowheads="1"/>
          </p:cNvSpPr>
          <p:nvPr/>
        </p:nvSpPr>
        <p:spPr bwMode="auto">
          <a:xfrm>
            <a:off x="2667000" y="4868863"/>
            <a:ext cx="5370513" cy="936625"/>
          </a:xfrm>
          <a:prstGeom prst="wedgeEllipseCallout">
            <a:avLst>
              <a:gd name="adj1" fmla="val 54671"/>
              <a:gd name="adj2" fmla="val -72713"/>
            </a:avLst>
          </a:prstGeom>
          <a:solidFill>
            <a:schemeClr val="bg1"/>
          </a:solidFill>
          <a:ln w="28575">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78867" name="Text Box 19"/>
          <p:cNvSpPr txBox="1">
            <a:spLocks noChangeArrowheads="1"/>
          </p:cNvSpPr>
          <p:nvPr/>
        </p:nvSpPr>
        <p:spPr bwMode="auto">
          <a:xfrm>
            <a:off x="2843213" y="4941888"/>
            <a:ext cx="50292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1400" b="1">
                <a:solidFill>
                  <a:srgbClr val="000000"/>
                </a:solidFill>
                <a:latin typeface="Helvetica" pitchFamily="34" charset="0"/>
              </a:rPr>
              <a:t>My approach to ethical decisions:</a:t>
            </a:r>
            <a:r>
              <a:rPr lang="en-GB" altLang="en-US" sz="1400">
                <a:solidFill>
                  <a:srgbClr val="000000"/>
                </a:solidFill>
                <a:latin typeface="Helvetica" pitchFamily="34" charset="0"/>
              </a:rPr>
              <a:t> </a:t>
            </a:r>
            <a:br>
              <a:rPr lang="en-GB" altLang="en-US" sz="1400">
                <a:solidFill>
                  <a:srgbClr val="000000"/>
                </a:solidFill>
                <a:latin typeface="Helvetica" pitchFamily="34" charset="0"/>
              </a:rPr>
            </a:br>
            <a:r>
              <a:rPr lang="en-GB" altLang="en-US" sz="1400">
                <a:solidFill>
                  <a:srgbClr val="000000"/>
                </a:solidFill>
                <a:latin typeface="Helvetica" pitchFamily="34" charset="0"/>
              </a:rPr>
              <a:t>Weigh up the benefits and costs and choose the option that makes most people happy.</a:t>
            </a:r>
          </a:p>
        </p:txBody>
      </p:sp>
      <p:sp>
        <p:nvSpPr>
          <p:cNvPr id="78868" name="Text Box 22"/>
          <p:cNvSpPr txBox="1">
            <a:spLocks noChangeArrowheads="1"/>
          </p:cNvSpPr>
          <p:nvPr/>
        </p:nvSpPr>
        <p:spPr bwMode="auto">
          <a:xfrm>
            <a:off x="4427538" y="11588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For or against</a:t>
            </a:r>
          </a:p>
        </p:txBody>
      </p:sp>
      <p:sp>
        <p:nvSpPr>
          <p:cNvPr id="78869" name="Rectangle 23"/>
          <p:cNvSpPr>
            <a:spLocks noChangeArrowheads="1"/>
          </p:cNvSpPr>
          <p:nvPr/>
        </p:nvSpPr>
        <p:spPr bwMode="auto">
          <a:xfrm>
            <a:off x="2051050"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For </a:t>
            </a:r>
          </a:p>
        </p:txBody>
      </p:sp>
      <p:sp>
        <p:nvSpPr>
          <p:cNvPr id="78870" name="Rectangle 24"/>
          <p:cNvSpPr>
            <a:spLocks noChangeArrowheads="1"/>
          </p:cNvSpPr>
          <p:nvPr/>
        </p:nvSpPr>
        <p:spPr bwMode="auto">
          <a:xfrm>
            <a:off x="4427538"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Against </a:t>
            </a:r>
          </a:p>
        </p:txBody>
      </p:sp>
    </p:spTree>
    <p:extLst>
      <p:ext uri="{BB962C8B-B14F-4D97-AF65-F5344CB8AC3E}">
        <p14:creationId xmlns:p14="http://schemas.microsoft.com/office/powerpoint/2010/main" val="908236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304800" y="3276600"/>
            <a:ext cx="1447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Will the decision violate </a:t>
            </a:r>
            <a:br>
              <a:rPr lang="en-GB" altLang="en-US">
                <a:solidFill>
                  <a:srgbClr val="000000"/>
                </a:solidFill>
                <a:latin typeface="Helvetica" pitchFamily="34" charset="0"/>
              </a:rPr>
            </a:br>
            <a:r>
              <a:rPr lang="en-GB" altLang="en-US">
                <a:solidFill>
                  <a:srgbClr val="000000"/>
                </a:solidFill>
                <a:latin typeface="Helvetica" pitchFamily="34" charset="0"/>
              </a:rPr>
              <a:t>(go against) any rights? How?</a:t>
            </a:r>
          </a:p>
          <a:p>
            <a:pPr defTabSz="449263" fontAlgn="base">
              <a:spcBef>
                <a:spcPct val="20000"/>
              </a:spcBef>
              <a:spcAft>
                <a:spcPct val="0"/>
              </a:spcAft>
              <a:buClr>
                <a:srgbClr val="000000"/>
              </a:buClr>
              <a:buSzPct val="100000"/>
              <a:buFont typeface="Times New Roman" pitchFamily="18" charset="0"/>
              <a:buNone/>
            </a:pPr>
            <a:endParaRPr lang="en-GB" altLang="en-US">
              <a:solidFill>
                <a:srgbClr val="000000"/>
              </a:solidFill>
              <a:latin typeface="Helvetica" pitchFamily="34" charset="0"/>
            </a:endParaRPr>
          </a:p>
        </p:txBody>
      </p:sp>
      <p:sp>
        <p:nvSpPr>
          <p:cNvPr id="79875" name="Rectangle 3"/>
          <p:cNvSpPr>
            <a:spLocks noChangeArrowheads="1"/>
          </p:cNvSpPr>
          <p:nvPr/>
        </p:nvSpPr>
        <p:spPr bwMode="auto">
          <a:xfrm>
            <a:off x="266700" y="1689100"/>
            <a:ext cx="15240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What rights do we want to protect? (e.g. choice, freedom, life)</a:t>
            </a:r>
          </a:p>
        </p:txBody>
      </p:sp>
      <p:sp>
        <p:nvSpPr>
          <p:cNvPr id="79876" name="Text Box 5"/>
          <p:cNvSpPr txBox="1">
            <a:spLocks noChangeArrowheads="1"/>
          </p:cNvSpPr>
          <p:nvPr/>
        </p:nvSpPr>
        <p:spPr bwMode="auto">
          <a:xfrm>
            <a:off x="228600" y="5211763"/>
            <a:ext cx="3048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3200" b="1">
                <a:solidFill>
                  <a:srgbClr val="009900"/>
                </a:solidFill>
                <a:latin typeface="Helvetica" pitchFamily="34" charset="0"/>
              </a:rPr>
              <a:t>Rights-based</a:t>
            </a:r>
          </a:p>
        </p:txBody>
      </p:sp>
      <p:sp>
        <p:nvSpPr>
          <p:cNvPr id="79877" name="Text Box 6"/>
          <p:cNvSpPr txBox="1">
            <a:spLocks noChangeArrowheads="1"/>
          </p:cNvSpPr>
          <p:nvPr/>
        </p:nvSpPr>
        <p:spPr bwMode="auto">
          <a:xfrm>
            <a:off x="304800" y="6338888"/>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Conclusion</a:t>
            </a:r>
            <a:endParaRPr lang="en-GB" altLang="en-US" sz="2400">
              <a:solidFill>
                <a:srgbClr val="000000"/>
              </a:solidFill>
              <a:latin typeface="Times New Roman" pitchFamily="18" charset="0"/>
            </a:endParaRPr>
          </a:p>
        </p:txBody>
      </p:sp>
      <p:sp>
        <p:nvSpPr>
          <p:cNvPr id="79878" name="Rectangle 7"/>
          <p:cNvSpPr>
            <a:spLocks noChangeArrowheads="1"/>
          </p:cNvSpPr>
          <p:nvPr/>
        </p:nvSpPr>
        <p:spPr bwMode="auto">
          <a:xfrm>
            <a:off x="304800" y="838200"/>
            <a:ext cx="6138863" cy="4267200"/>
          </a:xfrm>
          <a:prstGeom prst="rect">
            <a:avLst/>
          </a:prstGeom>
          <a:noFill/>
          <a:ln w="38100">
            <a:solidFill>
              <a:srgbClr val="00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ltLang="en-US">
              <a:solidFill>
                <a:srgbClr val="000000"/>
              </a:solidFill>
            </a:endParaRPr>
          </a:p>
        </p:txBody>
      </p:sp>
      <p:sp>
        <p:nvSpPr>
          <p:cNvPr id="79879" name="Line 8"/>
          <p:cNvSpPr>
            <a:spLocks noChangeShapeType="1"/>
          </p:cNvSpPr>
          <p:nvPr/>
        </p:nvSpPr>
        <p:spPr bwMode="auto">
          <a:xfrm>
            <a:off x="304800" y="1524000"/>
            <a:ext cx="6067425" cy="33338"/>
          </a:xfrm>
          <a:prstGeom prst="line">
            <a:avLst/>
          </a:prstGeom>
          <a:noFill/>
          <a:ln w="952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0" name="Line 9"/>
          <p:cNvSpPr>
            <a:spLocks noChangeShapeType="1"/>
          </p:cNvSpPr>
          <p:nvPr/>
        </p:nvSpPr>
        <p:spPr bwMode="auto">
          <a:xfrm>
            <a:off x="304800" y="3200400"/>
            <a:ext cx="6138863" cy="12700"/>
          </a:xfrm>
          <a:prstGeom prst="line">
            <a:avLst/>
          </a:prstGeom>
          <a:noFill/>
          <a:ln w="952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1" name="Line 10"/>
          <p:cNvSpPr>
            <a:spLocks noChangeShapeType="1"/>
          </p:cNvSpPr>
          <p:nvPr/>
        </p:nvSpPr>
        <p:spPr bwMode="auto">
          <a:xfrm>
            <a:off x="1752600" y="838200"/>
            <a:ext cx="0" cy="4267200"/>
          </a:xfrm>
          <a:prstGeom prst="line">
            <a:avLst/>
          </a:prstGeom>
          <a:noFill/>
          <a:ln w="952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2" name="Line 11"/>
          <p:cNvSpPr>
            <a:spLocks noChangeShapeType="1"/>
          </p:cNvSpPr>
          <p:nvPr/>
        </p:nvSpPr>
        <p:spPr bwMode="auto">
          <a:xfrm>
            <a:off x="4038600" y="842963"/>
            <a:ext cx="0" cy="4267200"/>
          </a:xfrm>
          <a:prstGeom prst="line">
            <a:avLst/>
          </a:prstGeom>
          <a:noFill/>
          <a:ln w="952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3" name="Line 12"/>
          <p:cNvSpPr>
            <a:spLocks noChangeShapeType="1"/>
          </p:cNvSpPr>
          <p:nvPr/>
        </p:nvSpPr>
        <p:spPr bwMode="auto">
          <a:xfrm>
            <a:off x="6477000" y="838200"/>
            <a:ext cx="0" cy="4267200"/>
          </a:xfrm>
          <a:prstGeom prst="line">
            <a:avLst/>
          </a:prstGeom>
          <a:noFill/>
          <a:ln w="952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4" name="Text Box 13"/>
          <p:cNvSpPr txBox="1">
            <a:spLocks noChangeArrowheads="1"/>
          </p:cNvSpPr>
          <p:nvPr/>
        </p:nvSpPr>
        <p:spPr bwMode="auto">
          <a:xfrm>
            <a:off x="304800" y="350838"/>
            <a:ext cx="442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2400" b="1">
                <a:solidFill>
                  <a:srgbClr val="FF6600"/>
                </a:solidFill>
                <a:latin typeface="Helvetica" pitchFamily="34" charset="0"/>
              </a:rPr>
              <a:t>What must I decide about?</a:t>
            </a:r>
            <a:r>
              <a:rPr lang="en-GB" altLang="en-US" sz="2400">
                <a:solidFill>
                  <a:srgbClr val="FF6600"/>
                </a:solidFill>
                <a:latin typeface="Times New Roman" pitchFamily="18" charset="0"/>
              </a:rPr>
              <a:t> </a:t>
            </a:r>
          </a:p>
        </p:txBody>
      </p:sp>
      <p:sp>
        <p:nvSpPr>
          <p:cNvPr id="79885" name="Line 17"/>
          <p:cNvSpPr>
            <a:spLocks noChangeShapeType="1"/>
          </p:cNvSpPr>
          <p:nvPr/>
        </p:nvSpPr>
        <p:spPr bwMode="auto">
          <a:xfrm>
            <a:off x="8915400" y="3962400"/>
            <a:ext cx="0" cy="91440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6" name="Line 18"/>
          <p:cNvSpPr>
            <a:spLocks noChangeShapeType="1"/>
          </p:cNvSpPr>
          <p:nvPr/>
        </p:nvSpPr>
        <p:spPr bwMode="auto">
          <a:xfrm>
            <a:off x="7762875" y="5108575"/>
            <a:ext cx="457200" cy="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7" name="Line 19"/>
          <p:cNvSpPr>
            <a:spLocks noChangeShapeType="1"/>
          </p:cNvSpPr>
          <p:nvPr/>
        </p:nvSpPr>
        <p:spPr bwMode="auto">
          <a:xfrm>
            <a:off x="1600200" y="6629400"/>
            <a:ext cx="655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8" name="Line 20"/>
          <p:cNvSpPr>
            <a:spLocks noChangeShapeType="1"/>
          </p:cNvSpPr>
          <p:nvPr/>
        </p:nvSpPr>
        <p:spPr bwMode="auto">
          <a:xfrm>
            <a:off x="4343400" y="685800"/>
            <a:ext cx="457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9889" name="AutoShape 15"/>
          <p:cNvSpPr>
            <a:spLocks noChangeArrowheads="1"/>
          </p:cNvSpPr>
          <p:nvPr/>
        </p:nvSpPr>
        <p:spPr bwMode="auto">
          <a:xfrm>
            <a:off x="3276600" y="5229225"/>
            <a:ext cx="4608513" cy="1066800"/>
          </a:xfrm>
          <a:prstGeom prst="wedgeEllipseCallout">
            <a:avLst>
              <a:gd name="adj1" fmla="val 58370"/>
              <a:gd name="adj2" fmla="val -50745"/>
            </a:avLst>
          </a:prstGeom>
          <a:solidFill>
            <a:schemeClr val="bg1"/>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79890" name="Text Box 16"/>
          <p:cNvSpPr txBox="1">
            <a:spLocks noChangeArrowheads="1"/>
          </p:cNvSpPr>
          <p:nvPr/>
        </p:nvSpPr>
        <p:spPr bwMode="auto">
          <a:xfrm>
            <a:off x="3581400" y="5334000"/>
            <a:ext cx="43434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1600" b="1">
                <a:solidFill>
                  <a:srgbClr val="000000"/>
                </a:solidFill>
                <a:latin typeface="Helvetica" pitchFamily="34" charset="0"/>
              </a:rPr>
              <a:t>My approach to ethical decisions:</a:t>
            </a:r>
            <a:r>
              <a:rPr lang="en-GB" altLang="en-US" sz="1600">
                <a:solidFill>
                  <a:srgbClr val="000000"/>
                </a:solidFill>
                <a:latin typeface="Helvetica" pitchFamily="34" charset="0"/>
              </a:rPr>
              <a:t> </a:t>
            </a:r>
            <a:br>
              <a:rPr lang="en-GB" altLang="en-US" sz="1600">
                <a:solidFill>
                  <a:srgbClr val="000000"/>
                </a:solidFill>
                <a:latin typeface="Helvetica" pitchFamily="34" charset="0"/>
              </a:rPr>
            </a:br>
            <a:r>
              <a:rPr lang="en-GB" altLang="en-US" sz="1600">
                <a:solidFill>
                  <a:srgbClr val="000000"/>
                </a:solidFill>
                <a:latin typeface="Helvetica" pitchFamily="34" charset="0"/>
              </a:rPr>
              <a:t>Before I do anything, I make sure it does not violate other people’s rights.</a:t>
            </a:r>
          </a:p>
          <a:p>
            <a:pPr algn="ctr" defTabSz="449263" fontAlgn="base">
              <a:spcBef>
                <a:spcPct val="50000"/>
              </a:spcBef>
              <a:spcAft>
                <a:spcPct val="0"/>
              </a:spcAft>
              <a:buClr>
                <a:srgbClr val="000000"/>
              </a:buClr>
              <a:buSzPct val="100000"/>
              <a:buFont typeface="Times New Roman" pitchFamily="18" charset="0"/>
              <a:buNone/>
            </a:pPr>
            <a:endParaRPr lang="en-GB" altLang="en-US" sz="1600">
              <a:solidFill>
                <a:srgbClr val="000000"/>
              </a:solidFill>
              <a:latin typeface="Helvetica" pitchFamily="34" charset="0"/>
            </a:endParaRPr>
          </a:p>
        </p:txBody>
      </p:sp>
      <p:sp>
        <p:nvSpPr>
          <p:cNvPr id="79891" name="Text Box 22"/>
          <p:cNvSpPr txBox="1">
            <a:spLocks noChangeArrowheads="1"/>
          </p:cNvSpPr>
          <p:nvPr/>
        </p:nvSpPr>
        <p:spPr bwMode="auto">
          <a:xfrm>
            <a:off x="4427538" y="11588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For or against </a:t>
            </a:r>
          </a:p>
        </p:txBody>
      </p:sp>
      <p:sp>
        <p:nvSpPr>
          <p:cNvPr id="79892" name="Rectangle 23"/>
          <p:cNvSpPr>
            <a:spLocks noChangeArrowheads="1"/>
          </p:cNvSpPr>
          <p:nvPr/>
        </p:nvSpPr>
        <p:spPr bwMode="auto">
          <a:xfrm>
            <a:off x="2051050"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For </a:t>
            </a:r>
          </a:p>
        </p:txBody>
      </p:sp>
      <p:sp>
        <p:nvSpPr>
          <p:cNvPr id="79893" name="Rectangle 24"/>
          <p:cNvSpPr>
            <a:spLocks noChangeArrowheads="1"/>
          </p:cNvSpPr>
          <p:nvPr/>
        </p:nvSpPr>
        <p:spPr bwMode="auto">
          <a:xfrm>
            <a:off x="4427538"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Against </a:t>
            </a:r>
          </a:p>
        </p:txBody>
      </p:sp>
      <p:pic>
        <p:nvPicPr>
          <p:cNvPr id="79894" name="Picture 8" descr="http://www.globalpost.com/sites/default/files/imagecache/gp3_slideshow_large/myanmar-factory-worker-2012-09-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0" y="3775075"/>
            <a:ext cx="17526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703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04800" y="3581400"/>
            <a:ext cx="1447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How will doing this make their life worse?</a:t>
            </a:r>
          </a:p>
        </p:txBody>
      </p:sp>
      <p:sp>
        <p:nvSpPr>
          <p:cNvPr id="80899" name="Rectangle 3"/>
          <p:cNvSpPr>
            <a:spLocks noChangeArrowheads="1"/>
          </p:cNvSpPr>
          <p:nvPr/>
        </p:nvSpPr>
        <p:spPr bwMode="auto">
          <a:xfrm>
            <a:off x="266700" y="1720850"/>
            <a:ext cx="15240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How will doing this make their life better?</a:t>
            </a:r>
          </a:p>
        </p:txBody>
      </p:sp>
      <p:sp>
        <p:nvSpPr>
          <p:cNvPr id="80900" name="Text Box 5"/>
          <p:cNvSpPr txBox="1">
            <a:spLocks noChangeArrowheads="1"/>
          </p:cNvSpPr>
          <p:nvPr/>
        </p:nvSpPr>
        <p:spPr bwMode="auto">
          <a:xfrm>
            <a:off x="228600" y="5211763"/>
            <a:ext cx="3048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3200" b="1">
                <a:solidFill>
                  <a:srgbClr val="FF6600"/>
                </a:solidFill>
                <a:latin typeface="Helvetica" pitchFamily="34" charset="0"/>
              </a:rPr>
              <a:t>Care-based</a:t>
            </a:r>
          </a:p>
        </p:txBody>
      </p:sp>
      <p:sp>
        <p:nvSpPr>
          <p:cNvPr id="80901" name="Text Box 6"/>
          <p:cNvSpPr txBox="1">
            <a:spLocks noChangeArrowheads="1"/>
          </p:cNvSpPr>
          <p:nvPr/>
        </p:nvSpPr>
        <p:spPr bwMode="auto">
          <a:xfrm>
            <a:off x="304800" y="6338888"/>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Conclusion</a:t>
            </a:r>
            <a:endParaRPr lang="en-GB" altLang="en-US" sz="2400">
              <a:solidFill>
                <a:srgbClr val="000000"/>
              </a:solidFill>
              <a:latin typeface="Times New Roman" pitchFamily="18" charset="0"/>
            </a:endParaRPr>
          </a:p>
        </p:txBody>
      </p:sp>
      <p:sp>
        <p:nvSpPr>
          <p:cNvPr id="80902" name="Rectangle 7"/>
          <p:cNvSpPr>
            <a:spLocks noChangeArrowheads="1"/>
          </p:cNvSpPr>
          <p:nvPr/>
        </p:nvSpPr>
        <p:spPr bwMode="auto">
          <a:xfrm>
            <a:off x="304800" y="838200"/>
            <a:ext cx="6211888" cy="4267200"/>
          </a:xfrm>
          <a:prstGeom prst="rect">
            <a:avLst/>
          </a:prstGeom>
          <a:noFill/>
          <a:ln w="381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ltLang="en-US">
              <a:solidFill>
                <a:srgbClr val="000000"/>
              </a:solidFill>
            </a:endParaRPr>
          </a:p>
        </p:txBody>
      </p:sp>
      <p:sp>
        <p:nvSpPr>
          <p:cNvPr id="80903" name="Line 8"/>
          <p:cNvSpPr>
            <a:spLocks noChangeShapeType="1"/>
          </p:cNvSpPr>
          <p:nvPr/>
        </p:nvSpPr>
        <p:spPr bwMode="auto">
          <a:xfrm>
            <a:off x="304800" y="1524000"/>
            <a:ext cx="6211888" cy="33338"/>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04" name="Line 9"/>
          <p:cNvSpPr>
            <a:spLocks noChangeShapeType="1"/>
          </p:cNvSpPr>
          <p:nvPr/>
        </p:nvSpPr>
        <p:spPr bwMode="auto">
          <a:xfrm>
            <a:off x="304800" y="3200400"/>
            <a:ext cx="6138863" cy="127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05" name="Line 10"/>
          <p:cNvSpPr>
            <a:spLocks noChangeShapeType="1"/>
          </p:cNvSpPr>
          <p:nvPr/>
        </p:nvSpPr>
        <p:spPr bwMode="auto">
          <a:xfrm>
            <a:off x="1752600" y="838200"/>
            <a:ext cx="0" cy="42672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06" name="Line 11"/>
          <p:cNvSpPr>
            <a:spLocks noChangeShapeType="1"/>
          </p:cNvSpPr>
          <p:nvPr/>
        </p:nvSpPr>
        <p:spPr bwMode="auto">
          <a:xfrm>
            <a:off x="4038600" y="842963"/>
            <a:ext cx="0" cy="42672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07" name="Line 12"/>
          <p:cNvSpPr>
            <a:spLocks noChangeShapeType="1"/>
          </p:cNvSpPr>
          <p:nvPr/>
        </p:nvSpPr>
        <p:spPr bwMode="auto">
          <a:xfrm>
            <a:off x="6477000" y="838200"/>
            <a:ext cx="0" cy="42672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08" name="Text Box 13"/>
          <p:cNvSpPr txBox="1">
            <a:spLocks noChangeArrowheads="1"/>
          </p:cNvSpPr>
          <p:nvPr/>
        </p:nvSpPr>
        <p:spPr bwMode="auto">
          <a:xfrm>
            <a:off x="304800" y="350838"/>
            <a:ext cx="442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2400" b="1">
                <a:solidFill>
                  <a:srgbClr val="FF6600"/>
                </a:solidFill>
                <a:latin typeface="Helvetica" pitchFamily="34" charset="0"/>
              </a:rPr>
              <a:t>What must I decide about?</a:t>
            </a:r>
            <a:r>
              <a:rPr lang="en-GB" altLang="en-US" sz="2400">
                <a:solidFill>
                  <a:srgbClr val="FF6600"/>
                </a:solidFill>
                <a:latin typeface="Times New Roman" pitchFamily="18" charset="0"/>
              </a:rPr>
              <a:t> </a:t>
            </a:r>
          </a:p>
        </p:txBody>
      </p:sp>
      <p:sp>
        <p:nvSpPr>
          <p:cNvPr id="80909" name="Line 14"/>
          <p:cNvSpPr>
            <a:spLocks noChangeShapeType="1"/>
          </p:cNvSpPr>
          <p:nvPr/>
        </p:nvSpPr>
        <p:spPr bwMode="auto">
          <a:xfrm>
            <a:off x="1600200" y="6629400"/>
            <a:ext cx="655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10" name="Line 16"/>
          <p:cNvSpPr>
            <a:spLocks noChangeShapeType="1"/>
          </p:cNvSpPr>
          <p:nvPr/>
        </p:nvSpPr>
        <p:spPr bwMode="auto">
          <a:xfrm>
            <a:off x="8915400" y="3886200"/>
            <a:ext cx="0" cy="11430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11" name="Line 17"/>
          <p:cNvSpPr>
            <a:spLocks noChangeShapeType="1"/>
          </p:cNvSpPr>
          <p:nvPr/>
        </p:nvSpPr>
        <p:spPr bwMode="auto">
          <a:xfrm>
            <a:off x="7762875" y="5108575"/>
            <a:ext cx="542925"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pic>
        <p:nvPicPr>
          <p:cNvPr id="80912" name="Picture 21" descr="kamini"/>
          <p:cNvPicPr>
            <a:picLocks noChangeAspect="1" noChangeArrowheads="1"/>
          </p:cNvPicPr>
          <p:nvPr/>
        </p:nvPicPr>
        <p:blipFill>
          <a:blip r:embed="rId3">
            <a:extLst>
              <a:ext uri="{28A0092B-C50C-407E-A947-70E740481C1C}">
                <a14:useLocalDpi xmlns:a14="http://schemas.microsoft.com/office/drawing/2010/main" val="0"/>
              </a:ext>
            </a:extLst>
          </a:blip>
          <a:srcRect l="48921" r="11029" b="35858"/>
          <a:stretch>
            <a:fillRect/>
          </a:stretch>
        </p:blipFill>
        <p:spPr bwMode="auto">
          <a:xfrm>
            <a:off x="7615238" y="3860800"/>
            <a:ext cx="15287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13" name="Line 20"/>
          <p:cNvSpPr>
            <a:spLocks noChangeShapeType="1"/>
          </p:cNvSpPr>
          <p:nvPr/>
        </p:nvSpPr>
        <p:spPr bwMode="auto">
          <a:xfrm>
            <a:off x="4343400" y="685800"/>
            <a:ext cx="457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0914" name="AutoShape 18"/>
          <p:cNvSpPr>
            <a:spLocks noChangeArrowheads="1"/>
          </p:cNvSpPr>
          <p:nvPr/>
        </p:nvSpPr>
        <p:spPr bwMode="auto">
          <a:xfrm>
            <a:off x="3851275" y="5229225"/>
            <a:ext cx="4227513" cy="1066800"/>
          </a:xfrm>
          <a:prstGeom prst="wedgeEllipseCallout">
            <a:avLst>
              <a:gd name="adj1" fmla="val 56532"/>
              <a:gd name="adj2" fmla="val -45236"/>
            </a:avLst>
          </a:prstGeom>
          <a:solidFill>
            <a:schemeClr val="bg1"/>
          </a:solidFill>
          <a:ln w="2857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80915" name="Text Box 19"/>
          <p:cNvSpPr txBox="1">
            <a:spLocks noChangeArrowheads="1"/>
          </p:cNvSpPr>
          <p:nvPr/>
        </p:nvSpPr>
        <p:spPr bwMode="auto">
          <a:xfrm>
            <a:off x="4191000" y="5334000"/>
            <a:ext cx="3657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1600" b="1">
                <a:solidFill>
                  <a:srgbClr val="000000"/>
                </a:solidFill>
                <a:latin typeface="Helvetica" pitchFamily="34" charset="0"/>
              </a:rPr>
              <a:t>My approach to ethical decisions:</a:t>
            </a:r>
            <a:r>
              <a:rPr lang="en-GB" altLang="en-US" sz="1600">
                <a:solidFill>
                  <a:srgbClr val="000000"/>
                </a:solidFill>
                <a:latin typeface="Helvetica" pitchFamily="34" charset="0"/>
              </a:rPr>
              <a:t> </a:t>
            </a:r>
            <a:br>
              <a:rPr lang="en-GB" altLang="en-US" sz="1600">
                <a:solidFill>
                  <a:srgbClr val="000000"/>
                </a:solidFill>
                <a:latin typeface="Helvetica" pitchFamily="34" charset="0"/>
              </a:rPr>
            </a:br>
            <a:r>
              <a:rPr lang="en-GB" altLang="en-US" sz="1600">
                <a:solidFill>
                  <a:srgbClr val="000000"/>
                </a:solidFill>
                <a:latin typeface="Helvetica" pitchFamily="34" charset="0"/>
              </a:rPr>
              <a:t>Be caring and compassionate about </a:t>
            </a:r>
            <a:br>
              <a:rPr lang="en-GB" altLang="en-US" sz="1600">
                <a:solidFill>
                  <a:srgbClr val="000000"/>
                </a:solidFill>
                <a:latin typeface="Helvetica" pitchFamily="34" charset="0"/>
              </a:rPr>
            </a:br>
            <a:r>
              <a:rPr lang="en-GB" altLang="en-US" sz="1600">
                <a:solidFill>
                  <a:srgbClr val="000000"/>
                </a:solidFill>
                <a:latin typeface="Helvetica" pitchFamily="34" charset="0"/>
              </a:rPr>
              <a:t>people and relationships.</a:t>
            </a:r>
          </a:p>
        </p:txBody>
      </p:sp>
      <p:sp>
        <p:nvSpPr>
          <p:cNvPr id="80916" name="Text Box 22"/>
          <p:cNvSpPr txBox="1">
            <a:spLocks noChangeArrowheads="1"/>
          </p:cNvSpPr>
          <p:nvPr/>
        </p:nvSpPr>
        <p:spPr bwMode="auto">
          <a:xfrm>
            <a:off x="4427538" y="11588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For or against </a:t>
            </a:r>
          </a:p>
        </p:txBody>
      </p:sp>
      <p:sp>
        <p:nvSpPr>
          <p:cNvPr id="80917" name="Rectangle 23"/>
          <p:cNvSpPr>
            <a:spLocks noChangeArrowheads="1"/>
          </p:cNvSpPr>
          <p:nvPr/>
        </p:nvSpPr>
        <p:spPr bwMode="auto">
          <a:xfrm>
            <a:off x="2051050"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For </a:t>
            </a:r>
          </a:p>
        </p:txBody>
      </p:sp>
      <p:sp>
        <p:nvSpPr>
          <p:cNvPr id="80918" name="Rectangle 24"/>
          <p:cNvSpPr>
            <a:spLocks noChangeArrowheads="1"/>
          </p:cNvSpPr>
          <p:nvPr/>
        </p:nvSpPr>
        <p:spPr bwMode="auto">
          <a:xfrm>
            <a:off x="4427538"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Against </a:t>
            </a:r>
          </a:p>
        </p:txBody>
      </p:sp>
    </p:spTree>
    <p:extLst>
      <p:ext uri="{BB962C8B-B14F-4D97-AF65-F5344CB8AC3E}">
        <p14:creationId xmlns:p14="http://schemas.microsoft.com/office/powerpoint/2010/main" val="1880454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ChangeArrowheads="1"/>
          </p:cNvSpPr>
          <p:nvPr/>
        </p:nvSpPr>
        <p:spPr bwMode="auto">
          <a:xfrm>
            <a:off x="304800" y="838200"/>
            <a:ext cx="6211888" cy="4267200"/>
          </a:xfrm>
          <a:prstGeom prst="rect">
            <a:avLst/>
          </a:prstGeom>
          <a:noFill/>
          <a:ln w="381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ltLang="en-US">
              <a:solidFill>
                <a:srgbClr val="000000"/>
              </a:solidFill>
            </a:endParaRPr>
          </a:p>
        </p:txBody>
      </p:sp>
      <p:pic>
        <p:nvPicPr>
          <p:cNvPr id="81923" name="Picture 21" descr="2942193"/>
          <p:cNvPicPr>
            <a:picLocks noChangeAspect="1" noChangeArrowheads="1"/>
          </p:cNvPicPr>
          <p:nvPr/>
        </p:nvPicPr>
        <p:blipFill>
          <a:blip r:embed="rId3">
            <a:extLst>
              <a:ext uri="{28A0092B-C50C-407E-A947-70E740481C1C}">
                <a14:useLocalDpi xmlns:a14="http://schemas.microsoft.com/office/drawing/2010/main" val="0"/>
              </a:ext>
            </a:extLst>
          </a:blip>
          <a:srcRect r="51628" b="33376"/>
          <a:stretch>
            <a:fillRect/>
          </a:stretch>
        </p:blipFill>
        <p:spPr bwMode="auto">
          <a:xfrm>
            <a:off x="7380288" y="4138613"/>
            <a:ext cx="1763712"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4" name="Rectangle 2"/>
          <p:cNvSpPr>
            <a:spLocks noChangeArrowheads="1"/>
          </p:cNvSpPr>
          <p:nvPr/>
        </p:nvSpPr>
        <p:spPr bwMode="auto">
          <a:xfrm>
            <a:off x="304800" y="3581400"/>
            <a:ext cx="1447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How will doing this make their life worse?</a:t>
            </a:r>
          </a:p>
        </p:txBody>
      </p:sp>
      <p:sp>
        <p:nvSpPr>
          <p:cNvPr id="81925" name="Rectangle 3"/>
          <p:cNvSpPr>
            <a:spLocks noChangeArrowheads="1"/>
          </p:cNvSpPr>
          <p:nvPr/>
        </p:nvSpPr>
        <p:spPr bwMode="auto">
          <a:xfrm>
            <a:off x="266700" y="1720850"/>
            <a:ext cx="15240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How will doing this make their life better?</a:t>
            </a:r>
          </a:p>
        </p:txBody>
      </p:sp>
      <p:sp>
        <p:nvSpPr>
          <p:cNvPr id="81926" name="Text Box 5"/>
          <p:cNvSpPr txBox="1">
            <a:spLocks noChangeArrowheads="1"/>
          </p:cNvSpPr>
          <p:nvPr/>
        </p:nvSpPr>
        <p:spPr bwMode="auto">
          <a:xfrm>
            <a:off x="228600" y="5211763"/>
            <a:ext cx="3048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3200" b="1">
                <a:solidFill>
                  <a:srgbClr val="FF6600"/>
                </a:solidFill>
                <a:latin typeface="Helvetica" pitchFamily="34" charset="0"/>
              </a:rPr>
              <a:t>Care-based</a:t>
            </a:r>
          </a:p>
        </p:txBody>
      </p:sp>
      <p:sp>
        <p:nvSpPr>
          <p:cNvPr id="81927" name="Text Box 6"/>
          <p:cNvSpPr txBox="1">
            <a:spLocks noChangeArrowheads="1"/>
          </p:cNvSpPr>
          <p:nvPr/>
        </p:nvSpPr>
        <p:spPr bwMode="auto">
          <a:xfrm>
            <a:off x="304800" y="6338888"/>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Conclusion</a:t>
            </a:r>
            <a:endParaRPr lang="en-GB" altLang="en-US" sz="2400">
              <a:solidFill>
                <a:srgbClr val="000000"/>
              </a:solidFill>
              <a:latin typeface="Times New Roman" pitchFamily="18" charset="0"/>
            </a:endParaRPr>
          </a:p>
        </p:txBody>
      </p:sp>
      <p:sp>
        <p:nvSpPr>
          <p:cNvPr id="81928" name="Line 8"/>
          <p:cNvSpPr>
            <a:spLocks noChangeShapeType="1"/>
          </p:cNvSpPr>
          <p:nvPr/>
        </p:nvSpPr>
        <p:spPr bwMode="auto">
          <a:xfrm>
            <a:off x="304800" y="1524000"/>
            <a:ext cx="6211888" cy="33338"/>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1929" name="Line 9"/>
          <p:cNvSpPr>
            <a:spLocks noChangeShapeType="1"/>
          </p:cNvSpPr>
          <p:nvPr/>
        </p:nvSpPr>
        <p:spPr bwMode="auto">
          <a:xfrm>
            <a:off x="304800" y="3200400"/>
            <a:ext cx="6211888" cy="127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1930" name="Line 10"/>
          <p:cNvSpPr>
            <a:spLocks noChangeShapeType="1"/>
          </p:cNvSpPr>
          <p:nvPr/>
        </p:nvSpPr>
        <p:spPr bwMode="auto">
          <a:xfrm>
            <a:off x="1752600" y="838200"/>
            <a:ext cx="0" cy="42672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1931" name="Line 11"/>
          <p:cNvSpPr>
            <a:spLocks noChangeShapeType="1"/>
          </p:cNvSpPr>
          <p:nvPr/>
        </p:nvSpPr>
        <p:spPr bwMode="auto">
          <a:xfrm>
            <a:off x="4038600" y="842963"/>
            <a:ext cx="0" cy="42672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1932" name="Line 12"/>
          <p:cNvSpPr>
            <a:spLocks noChangeShapeType="1"/>
          </p:cNvSpPr>
          <p:nvPr/>
        </p:nvSpPr>
        <p:spPr bwMode="auto">
          <a:xfrm>
            <a:off x="6477000" y="838200"/>
            <a:ext cx="0" cy="42672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1933" name="Text Box 13"/>
          <p:cNvSpPr txBox="1">
            <a:spLocks noChangeArrowheads="1"/>
          </p:cNvSpPr>
          <p:nvPr/>
        </p:nvSpPr>
        <p:spPr bwMode="auto">
          <a:xfrm>
            <a:off x="304800" y="350838"/>
            <a:ext cx="442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2400" b="1">
                <a:solidFill>
                  <a:srgbClr val="FF6600"/>
                </a:solidFill>
                <a:latin typeface="Helvetica" pitchFamily="34" charset="0"/>
              </a:rPr>
              <a:t>What must I decide about?</a:t>
            </a:r>
            <a:r>
              <a:rPr lang="en-GB" altLang="en-US" sz="2400">
                <a:solidFill>
                  <a:srgbClr val="FF6600"/>
                </a:solidFill>
                <a:latin typeface="Times New Roman" pitchFamily="18" charset="0"/>
              </a:rPr>
              <a:t> </a:t>
            </a:r>
          </a:p>
        </p:txBody>
      </p:sp>
      <p:sp>
        <p:nvSpPr>
          <p:cNvPr id="81934" name="Line 14"/>
          <p:cNvSpPr>
            <a:spLocks noChangeShapeType="1"/>
          </p:cNvSpPr>
          <p:nvPr/>
        </p:nvSpPr>
        <p:spPr bwMode="auto">
          <a:xfrm>
            <a:off x="1600200" y="6629400"/>
            <a:ext cx="655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1935" name="Line 18"/>
          <p:cNvSpPr>
            <a:spLocks noChangeShapeType="1"/>
          </p:cNvSpPr>
          <p:nvPr/>
        </p:nvSpPr>
        <p:spPr bwMode="auto">
          <a:xfrm>
            <a:off x="4343400" y="685800"/>
            <a:ext cx="457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1936" name="AutoShape 19"/>
          <p:cNvSpPr>
            <a:spLocks noChangeArrowheads="1"/>
          </p:cNvSpPr>
          <p:nvPr/>
        </p:nvSpPr>
        <p:spPr bwMode="auto">
          <a:xfrm>
            <a:off x="3851275" y="5229225"/>
            <a:ext cx="4227513" cy="1066800"/>
          </a:xfrm>
          <a:prstGeom prst="wedgeEllipseCallout">
            <a:avLst>
              <a:gd name="adj1" fmla="val 57472"/>
              <a:gd name="adj2" fmla="val -27083"/>
            </a:avLst>
          </a:prstGeom>
          <a:solidFill>
            <a:schemeClr val="bg1"/>
          </a:solidFill>
          <a:ln w="2857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81937" name="Text Box 20"/>
          <p:cNvSpPr txBox="1">
            <a:spLocks noChangeArrowheads="1"/>
          </p:cNvSpPr>
          <p:nvPr/>
        </p:nvSpPr>
        <p:spPr bwMode="auto">
          <a:xfrm>
            <a:off x="4191000" y="5334000"/>
            <a:ext cx="3657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1600" b="1">
                <a:solidFill>
                  <a:srgbClr val="000000"/>
                </a:solidFill>
                <a:latin typeface="Helvetica" pitchFamily="34" charset="0"/>
              </a:rPr>
              <a:t>My approach to ethical decisions:</a:t>
            </a:r>
            <a:r>
              <a:rPr lang="en-GB" altLang="en-US" sz="1600">
                <a:solidFill>
                  <a:srgbClr val="000000"/>
                </a:solidFill>
                <a:latin typeface="Helvetica" pitchFamily="34" charset="0"/>
              </a:rPr>
              <a:t> </a:t>
            </a:r>
            <a:br>
              <a:rPr lang="en-GB" altLang="en-US" sz="1600">
                <a:solidFill>
                  <a:srgbClr val="000000"/>
                </a:solidFill>
                <a:latin typeface="Helvetica" pitchFamily="34" charset="0"/>
              </a:rPr>
            </a:br>
            <a:r>
              <a:rPr lang="en-GB" altLang="en-US" sz="1600">
                <a:solidFill>
                  <a:srgbClr val="000000"/>
                </a:solidFill>
                <a:latin typeface="Helvetica" pitchFamily="34" charset="0"/>
              </a:rPr>
              <a:t>Be caring and compassionate about </a:t>
            </a:r>
            <a:br>
              <a:rPr lang="en-GB" altLang="en-US" sz="1600">
                <a:solidFill>
                  <a:srgbClr val="000000"/>
                </a:solidFill>
                <a:latin typeface="Helvetica" pitchFamily="34" charset="0"/>
              </a:rPr>
            </a:br>
            <a:r>
              <a:rPr lang="en-GB" altLang="en-US" sz="1600">
                <a:solidFill>
                  <a:srgbClr val="000000"/>
                </a:solidFill>
                <a:latin typeface="Helvetica" pitchFamily="34" charset="0"/>
              </a:rPr>
              <a:t>people and relationships.</a:t>
            </a:r>
          </a:p>
        </p:txBody>
      </p:sp>
      <p:sp>
        <p:nvSpPr>
          <p:cNvPr id="81938" name="Text Box 22"/>
          <p:cNvSpPr txBox="1">
            <a:spLocks noChangeArrowheads="1"/>
          </p:cNvSpPr>
          <p:nvPr/>
        </p:nvSpPr>
        <p:spPr bwMode="auto">
          <a:xfrm>
            <a:off x="4427538" y="11588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For or against </a:t>
            </a:r>
          </a:p>
        </p:txBody>
      </p:sp>
      <p:sp>
        <p:nvSpPr>
          <p:cNvPr id="81939" name="Rectangle 23"/>
          <p:cNvSpPr>
            <a:spLocks noChangeArrowheads="1"/>
          </p:cNvSpPr>
          <p:nvPr/>
        </p:nvSpPr>
        <p:spPr bwMode="auto">
          <a:xfrm>
            <a:off x="2051050"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For </a:t>
            </a:r>
          </a:p>
        </p:txBody>
      </p:sp>
      <p:sp>
        <p:nvSpPr>
          <p:cNvPr id="81940" name="Rectangle 24"/>
          <p:cNvSpPr>
            <a:spLocks noChangeArrowheads="1"/>
          </p:cNvSpPr>
          <p:nvPr/>
        </p:nvSpPr>
        <p:spPr bwMode="auto">
          <a:xfrm>
            <a:off x="4427538"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Against </a:t>
            </a:r>
          </a:p>
        </p:txBody>
      </p:sp>
    </p:spTree>
    <p:extLst>
      <p:ext uri="{BB962C8B-B14F-4D97-AF65-F5344CB8AC3E}">
        <p14:creationId xmlns:p14="http://schemas.microsoft.com/office/powerpoint/2010/main" val="105273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04800" y="3657600"/>
            <a:ext cx="1447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How important is this to me?</a:t>
            </a:r>
          </a:p>
        </p:txBody>
      </p:sp>
      <p:sp>
        <p:nvSpPr>
          <p:cNvPr id="82947" name="Rectangle 3"/>
          <p:cNvSpPr>
            <a:spLocks noChangeArrowheads="1"/>
          </p:cNvSpPr>
          <p:nvPr/>
        </p:nvSpPr>
        <p:spPr bwMode="auto">
          <a:xfrm>
            <a:off x="266700" y="1600200"/>
            <a:ext cx="15240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Is this a good thing for me or a bad thing </a:t>
            </a:r>
            <a:br>
              <a:rPr lang="en-GB" altLang="en-US">
                <a:solidFill>
                  <a:srgbClr val="000000"/>
                </a:solidFill>
                <a:latin typeface="Helvetica" pitchFamily="34" charset="0"/>
              </a:rPr>
            </a:br>
            <a:r>
              <a:rPr lang="en-GB" altLang="en-US">
                <a:solidFill>
                  <a:srgbClr val="000000"/>
                </a:solidFill>
                <a:latin typeface="Helvetica" pitchFamily="34" charset="0"/>
              </a:rPr>
              <a:t>for me?</a:t>
            </a:r>
          </a:p>
        </p:txBody>
      </p:sp>
      <p:sp>
        <p:nvSpPr>
          <p:cNvPr id="82948" name="Text Box 5"/>
          <p:cNvSpPr txBox="1">
            <a:spLocks noChangeArrowheads="1"/>
          </p:cNvSpPr>
          <p:nvPr/>
        </p:nvSpPr>
        <p:spPr bwMode="auto">
          <a:xfrm>
            <a:off x="228600" y="5211763"/>
            <a:ext cx="2667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3200" b="1">
                <a:solidFill>
                  <a:srgbClr val="3399FF"/>
                </a:solidFill>
                <a:latin typeface="Helvetica" pitchFamily="34" charset="0"/>
              </a:rPr>
              <a:t>Self-centred</a:t>
            </a:r>
          </a:p>
        </p:txBody>
      </p:sp>
      <p:sp>
        <p:nvSpPr>
          <p:cNvPr id="82949" name="Text Box 6"/>
          <p:cNvSpPr txBox="1">
            <a:spLocks noChangeArrowheads="1"/>
          </p:cNvSpPr>
          <p:nvPr/>
        </p:nvSpPr>
        <p:spPr bwMode="auto">
          <a:xfrm>
            <a:off x="304800" y="6338888"/>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Conclusion</a:t>
            </a:r>
            <a:endParaRPr lang="en-GB" altLang="en-US" sz="2400">
              <a:solidFill>
                <a:srgbClr val="000000"/>
              </a:solidFill>
              <a:latin typeface="Times New Roman" pitchFamily="18" charset="0"/>
            </a:endParaRPr>
          </a:p>
        </p:txBody>
      </p:sp>
      <p:sp>
        <p:nvSpPr>
          <p:cNvPr id="82950" name="Rectangle 7"/>
          <p:cNvSpPr>
            <a:spLocks noChangeArrowheads="1"/>
          </p:cNvSpPr>
          <p:nvPr/>
        </p:nvSpPr>
        <p:spPr bwMode="auto">
          <a:xfrm>
            <a:off x="304800" y="838200"/>
            <a:ext cx="6211888" cy="4267200"/>
          </a:xfrm>
          <a:prstGeom prst="rect">
            <a:avLst/>
          </a:prstGeom>
          <a:noFill/>
          <a:ln w="38100">
            <a:solidFill>
              <a:srgbClr val="33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ltLang="en-US">
              <a:solidFill>
                <a:srgbClr val="000000"/>
              </a:solidFill>
            </a:endParaRPr>
          </a:p>
        </p:txBody>
      </p:sp>
      <p:sp>
        <p:nvSpPr>
          <p:cNvPr id="82951" name="Line 8"/>
          <p:cNvSpPr>
            <a:spLocks noChangeShapeType="1"/>
          </p:cNvSpPr>
          <p:nvPr/>
        </p:nvSpPr>
        <p:spPr bwMode="auto">
          <a:xfrm>
            <a:off x="304800" y="1524000"/>
            <a:ext cx="6211888" cy="33338"/>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52" name="Line 9"/>
          <p:cNvSpPr>
            <a:spLocks noChangeShapeType="1"/>
          </p:cNvSpPr>
          <p:nvPr/>
        </p:nvSpPr>
        <p:spPr bwMode="auto">
          <a:xfrm>
            <a:off x="304800" y="3200400"/>
            <a:ext cx="6211888" cy="127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53" name="Line 10"/>
          <p:cNvSpPr>
            <a:spLocks noChangeShapeType="1"/>
          </p:cNvSpPr>
          <p:nvPr/>
        </p:nvSpPr>
        <p:spPr bwMode="auto">
          <a:xfrm>
            <a:off x="1752600" y="838200"/>
            <a:ext cx="0" cy="42672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54" name="Line 11"/>
          <p:cNvSpPr>
            <a:spLocks noChangeShapeType="1"/>
          </p:cNvSpPr>
          <p:nvPr/>
        </p:nvSpPr>
        <p:spPr bwMode="auto">
          <a:xfrm>
            <a:off x="4038600" y="842963"/>
            <a:ext cx="0" cy="42672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55" name="Line 12"/>
          <p:cNvSpPr>
            <a:spLocks noChangeShapeType="1"/>
          </p:cNvSpPr>
          <p:nvPr/>
        </p:nvSpPr>
        <p:spPr bwMode="auto">
          <a:xfrm>
            <a:off x="6477000" y="838200"/>
            <a:ext cx="0" cy="42672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56" name="Text Box 13"/>
          <p:cNvSpPr txBox="1">
            <a:spLocks noChangeArrowheads="1"/>
          </p:cNvSpPr>
          <p:nvPr/>
        </p:nvSpPr>
        <p:spPr bwMode="auto">
          <a:xfrm>
            <a:off x="304800" y="350838"/>
            <a:ext cx="442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2400" b="1">
                <a:solidFill>
                  <a:srgbClr val="FF6600"/>
                </a:solidFill>
                <a:latin typeface="Helvetica" pitchFamily="34" charset="0"/>
              </a:rPr>
              <a:t>What must I decide about?</a:t>
            </a:r>
            <a:r>
              <a:rPr lang="en-GB" altLang="en-US" sz="2400">
                <a:solidFill>
                  <a:srgbClr val="FF6600"/>
                </a:solidFill>
                <a:latin typeface="Times New Roman" pitchFamily="18" charset="0"/>
              </a:rPr>
              <a:t> </a:t>
            </a:r>
          </a:p>
        </p:txBody>
      </p:sp>
      <p:sp>
        <p:nvSpPr>
          <p:cNvPr id="82957" name="Line 14"/>
          <p:cNvSpPr>
            <a:spLocks noChangeShapeType="1"/>
          </p:cNvSpPr>
          <p:nvPr/>
        </p:nvSpPr>
        <p:spPr bwMode="auto">
          <a:xfrm>
            <a:off x="1600200" y="6629400"/>
            <a:ext cx="655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58" name="Line 19"/>
          <p:cNvSpPr>
            <a:spLocks noChangeShapeType="1"/>
          </p:cNvSpPr>
          <p:nvPr/>
        </p:nvSpPr>
        <p:spPr bwMode="auto">
          <a:xfrm>
            <a:off x="8024813" y="5103813"/>
            <a:ext cx="280987" cy="1587"/>
          </a:xfrm>
          <a:prstGeom prst="line">
            <a:avLst/>
          </a:prstGeom>
          <a:noFill/>
          <a:ln w="38100">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59" name="Line 20"/>
          <p:cNvSpPr>
            <a:spLocks noChangeShapeType="1"/>
          </p:cNvSpPr>
          <p:nvPr/>
        </p:nvSpPr>
        <p:spPr bwMode="auto">
          <a:xfrm>
            <a:off x="8763000" y="5105400"/>
            <a:ext cx="152400" cy="0"/>
          </a:xfrm>
          <a:prstGeom prst="line">
            <a:avLst/>
          </a:prstGeom>
          <a:noFill/>
          <a:ln w="38100">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2960" name="Line 21"/>
          <p:cNvSpPr>
            <a:spLocks noChangeShapeType="1"/>
          </p:cNvSpPr>
          <p:nvPr/>
        </p:nvSpPr>
        <p:spPr bwMode="auto">
          <a:xfrm>
            <a:off x="4343400" y="685800"/>
            <a:ext cx="457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pic>
        <p:nvPicPr>
          <p:cNvPr id="82961" name="Picture 22" descr="checkito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188" y="4149725"/>
            <a:ext cx="2055812"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62" name="AutoShape 16"/>
          <p:cNvSpPr>
            <a:spLocks noChangeArrowheads="1"/>
          </p:cNvSpPr>
          <p:nvPr/>
        </p:nvSpPr>
        <p:spPr bwMode="auto">
          <a:xfrm>
            <a:off x="3995738" y="5157788"/>
            <a:ext cx="4075112" cy="1066800"/>
          </a:xfrm>
          <a:prstGeom prst="wedgeEllipseCallout">
            <a:avLst>
              <a:gd name="adj1" fmla="val 58102"/>
              <a:gd name="adj2" fmla="val -52681"/>
            </a:avLst>
          </a:prstGeom>
          <a:solidFill>
            <a:schemeClr val="bg1"/>
          </a:solidFill>
          <a:ln w="28575">
            <a:solidFill>
              <a:srgbClr val="33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82963" name="Text Box 17"/>
          <p:cNvSpPr txBox="1">
            <a:spLocks noChangeArrowheads="1"/>
          </p:cNvSpPr>
          <p:nvPr/>
        </p:nvSpPr>
        <p:spPr bwMode="auto">
          <a:xfrm>
            <a:off x="4267200" y="5346700"/>
            <a:ext cx="3657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1600" b="1">
                <a:solidFill>
                  <a:srgbClr val="000000"/>
                </a:solidFill>
                <a:latin typeface="Helvetica" pitchFamily="34" charset="0"/>
              </a:rPr>
              <a:t>My approach to ethical decisions:</a:t>
            </a:r>
            <a:r>
              <a:rPr lang="en-GB" altLang="en-US" sz="1600">
                <a:solidFill>
                  <a:srgbClr val="000000"/>
                </a:solidFill>
                <a:latin typeface="Helvetica" pitchFamily="34" charset="0"/>
              </a:rPr>
              <a:t> </a:t>
            </a:r>
            <a:br>
              <a:rPr lang="en-GB" altLang="en-US" sz="1600">
                <a:solidFill>
                  <a:srgbClr val="000000"/>
                </a:solidFill>
                <a:latin typeface="Helvetica" pitchFamily="34" charset="0"/>
              </a:rPr>
            </a:br>
            <a:r>
              <a:rPr lang="en-GB" altLang="en-US" sz="1600">
                <a:solidFill>
                  <a:srgbClr val="000000"/>
                </a:solidFill>
                <a:latin typeface="Helvetica" pitchFamily="34" charset="0"/>
              </a:rPr>
              <a:t>Simply choose the option that turns out best for me.</a:t>
            </a:r>
          </a:p>
        </p:txBody>
      </p:sp>
      <p:sp>
        <p:nvSpPr>
          <p:cNvPr id="82964" name="Text Box 23"/>
          <p:cNvSpPr txBox="1">
            <a:spLocks noChangeArrowheads="1"/>
          </p:cNvSpPr>
          <p:nvPr/>
        </p:nvSpPr>
        <p:spPr bwMode="auto">
          <a:xfrm>
            <a:off x="4427538" y="11588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For or against </a:t>
            </a:r>
          </a:p>
        </p:txBody>
      </p:sp>
      <p:sp>
        <p:nvSpPr>
          <p:cNvPr id="82965" name="Rectangle 24"/>
          <p:cNvSpPr>
            <a:spLocks noChangeArrowheads="1"/>
          </p:cNvSpPr>
          <p:nvPr/>
        </p:nvSpPr>
        <p:spPr bwMode="auto">
          <a:xfrm>
            <a:off x="2051050"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For </a:t>
            </a:r>
          </a:p>
        </p:txBody>
      </p:sp>
      <p:sp>
        <p:nvSpPr>
          <p:cNvPr id="82966" name="Rectangle 25"/>
          <p:cNvSpPr>
            <a:spLocks noChangeArrowheads="1"/>
          </p:cNvSpPr>
          <p:nvPr/>
        </p:nvSpPr>
        <p:spPr bwMode="auto">
          <a:xfrm>
            <a:off x="4427538"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Against </a:t>
            </a:r>
          </a:p>
        </p:txBody>
      </p:sp>
    </p:spTree>
    <p:extLst>
      <p:ext uri="{BB962C8B-B14F-4D97-AF65-F5344CB8AC3E}">
        <p14:creationId xmlns:p14="http://schemas.microsoft.com/office/powerpoint/2010/main" val="1647001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304800" y="3657600"/>
            <a:ext cx="1447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How important is this to me?</a:t>
            </a:r>
          </a:p>
        </p:txBody>
      </p:sp>
      <p:sp>
        <p:nvSpPr>
          <p:cNvPr id="83971" name="Rectangle 3"/>
          <p:cNvSpPr>
            <a:spLocks noChangeArrowheads="1"/>
          </p:cNvSpPr>
          <p:nvPr/>
        </p:nvSpPr>
        <p:spPr bwMode="auto">
          <a:xfrm>
            <a:off x="266700" y="1600200"/>
            <a:ext cx="15240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Is this a good thing for me or a bad thing </a:t>
            </a:r>
            <a:br>
              <a:rPr lang="en-GB" altLang="en-US">
                <a:solidFill>
                  <a:srgbClr val="000000"/>
                </a:solidFill>
                <a:latin typeface="Helvetica" pitchFamily="34" charset="0"/>
              </a:rPr>
            </a:br>
            <a:r>
              <a:rPr lang="en-GB" altLang="en-US">
                <a:solidFill>
                  <a:srgbClr val="000000"/>
                </a:solidFill>
                <a:latin typeface="Helvetica" pitchFamily="34" charset="0"/>
              </a:rPr>
              <a:t>for me?</a:t>
            </a:r>
          </a:p>
        </p:txBody>
      </p:sp>
      <p:sp>
        <p:nvSpPr>
          <p:cNvPr id="83972" name="Text Box 5"/>
          <p:cNvSpPr txBox="1">
            <a:spLocks noChangeArrowheads="1"/>
          </p:cNvSpPr>
          <p:nvPr/>
        </p:nvSpPr>
        <p:spPr bwMode="auto">
          <a:xfrm>
            <a:off x="228600" y="5211763"/>
            <a:ext cx="2667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3200" b="1">
                <a:solidFill>
                  <a:srgbClr val="3399FF"/>
                </a:solidFill>
                <a:latin typeface="Helvetica" pitchFamily="34" charset="0"/>
              </a:rPr>
              <a:t>Self-centred</a:t>
            </a:r>
          </a:p>
        </p:txBody>
      </p:sp>
      <p:sp>
        <p:nvSpPr>
          <p:cNvPr id="83973" name="Text Box 6"/>
          <p:cNvSpPr txBox="1">
            <a:spLocks noChangeArrowheads="1"/>
          </p:cNvSpPr>
          <p:nvPr/>
        </p:nvSpPr>
        <p:spPr bwMode="auto">
          <a:xfrm>
            <a:off x="304800" y="6338888"/>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Conclusion</a:t>
            </a:r>
            <a:endParaRPr lang="en-GB" altLang="en-US" sz="2400">
              <a:solidFill>
                <a:srgbClr val="000000"/>
              </a:solidFill>
              <a:latin typeface="Times New Roman" pitchFamily="18" charset="0"/>
            </a:endParaRPr>
          </a:p>
        </p:txBody>
      </p:sp>
      <p:sp>
        <p:nvSpPr>
          <p:cNvPr id="83974" name="Rectangle 7"/>
          <p:cNvSpPr>
            <a:spLocks noChangeArrowheads="1"/>
          </p:cNvSpPr>
          <p:nvPr/>
        </p:nvSpPr>
        <p:spPr bwMode="auto">
          <a:xfrm>
            <a:off x="304800" y="838200"/>
            <a:ext cx="6211888" cy="4267200"/>
          </a:xfrm>
          <a:prstGeom prst="rect">
            <a:avLst/>
          </a:prstGeom>
          <a:noFill/>
          <a:ln w="38100">
            <a:solidFill>
              <a:srgbClr val="33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ltLang="en-US">
              <a:solidFill>
                <a:srgbClr val="000000"/>
              </a:solidFill>
            </a:endParaRPr>
          </a:p>
        </p:txBody>
      </p:sp>
      <p:sp>
        <p:nvSpPr>
          <p:cNvPr id="83975" name="Line 8"/>
          <p:cNvSpPr>
            <a:spLocks noChangeShapeType="1"/>
          </p:cNvSpPr>
          <p:nvPr/>
        </p:nvSpPr>
        <p:spPr bwMode="auto">
          <a:xfrm>
            <a:off x="304800" y="1524000"/>
            <a:ext cx="6211888" cy="33338"/>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76" name="Line 9"/>
          <p:cNvSpPr>
            <a:spLocks noChangeShapeType="1"/>
          </p:cNvSpPr>
          <p:nvPr/>
        </p:nvSpPr>
        <p:spPr bwMode="auto">
          <a:xfrm>
            <a:off x="304800" y="3200400"/>
            <a:ext cx="6211888" cy="127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77" name="Line 10"/>
          <p:cNvSpPr>
            <a:spLocks noChangeShapeType="1"/>
          </p:cNvSpPr>
          <p:nvPr/>
        </p:nvSpPr>
        <p:spPr bwMode="auto">
          <a:xfrm>
            <a:off x="1752600" y="838200"/>
            <a:ext cx="0" cy="42672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78" name="Line 11"/>
          <p:cNvSpPr>
            <a:spLocks noChangeShapeType="1"/>
          </p:cNvSpPr>
          <p:nvPr/>
        </p:nvSpPr>
        <p:spPr bwMode="auto">
          <a:xfrm>
            <a:off x="4038600" y="842963"/>
            <a:ext cx="0" cy="42672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79" name="Line 12"/>
          <p:cNvSpPr>
            <a:spLocks noChangeShapeType="1"/>
          </p:cNvSpPr>
          <p:nvPr/>
        </p:nvSpPr>
        <p:spPr bwMode="auto">
          <a:xfrm>
            <a:off x="6477000" y="838200"/>
            <a:ext cx="0" cy="4267200"/>
          </a:xfrm>
          <a:prstGeom prst="line">
            <a:avLst/>
          </a:prstGeom>
          <a:noFill/>
          <a:ln w="9525">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80" name="Text Box 13"/>
          <p:cNvSpPr txBox="1">
            <a:spLocks noChangeArrowheads="1"/>
          </p:cNvSpPr>
          <p:nvPr/>
        </p:nvSpPr>
        <p:spPr bwMode="auto">
          <a:xfrm>
            <a:off x="304800" y="350838"/>
            <a:ext cx="442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2400" b="1">
                <a:solidFill>
                  <a:srgbClr val="FF6600"/>
                </a:solidFill>
                <a:latin typeface="Helvetica" pitchFamily="34" charset="0"/>
              </a:rPr>
              <a:t>What must I decide about?</a:t>
            </a:r>
            <a:r>
              <a:rPr lang="en-GB" altLang="en-US" sz="2400">
                <a:solidFill>
                  <a:srgbClr val="FF6600"/>
                </a:solidFill>
                <a:latin typeface="Times New Roman" pitchFamily="18" charset="0"/>
              </a:rPr>
              <a:t> </a:t>
            </a:r>
          </a:p>
        </p:txBody>
      </p:sp>
      <p:sp>
        <p:nvSpPr>
          <p:cNvPr id="83981" name="Line 14"/>
          <p:cNvSpPr>
            <a:spLocks noChangeShapeType="1"/>
          </p:cNvSpPr>
          <p:nvPr/>
        </p:nvSpPr>
        <p:spPr bwMode="auto">
          <a:xfrm>
            <a:off x="1600200" y="6629400"/>
            <a:ext cx="655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82" name="Line 16"/>
          <p:cNvSpPr>
            <a:spLocks noChangeShapeType="1"/>
          </p:cNvSpPr>
          <p:nvPr/>
        </p:nvSpPr>
        <p:spPr bwMode="auto">
          <a:xfrm>
            <a:off x="8024813" y="5103813"/>
            <a:ext cx="280987" cy="1587"/>
          </a:xfrm>
          <a:prstGeom prst="line">
            <a:avLst/>
          </a:prstGeom>
          <a:noFill/>
          <a:ln w="38100">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83" name="Line 17"/>
          <p:cNvSpPr>
            <a:spLocks noChangeShapeType="1"/>
          </p:cNvSpPr>
          <p:nvPr/>
        </p:nvSpPr>
        <p:spPr bwMode="auto">
          <a:xfrm>
            <a:off x="8763000" y="5105400"/>
            <a:ext cx="152400" cy="0"/>
          </a:xfrm>
          <a:prstGeom prst="line">
            <a:avLst/>
          </a:prstGeom>
          <a:noFill/>
          <a:ln w="38100">
            <a:solidFill>
              <a:srgbClr val="33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84" name="Line 18"/>
          <p:cNvSpPr>
            <a:spLocks noChangeShapeType="1"/>
          </p:cNvSpPr>
          <p:nvPr/>
        </p:nvSpPr>
        <p:spPr bwMode="auto">
          <a:xfrm>
            <a:off x="4343400" y="685800"/>
            <a:ext cx="457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83985" name="AutoShape 20"/>
          <p:cNvSpPr>
            <a:spLocks noChangeArrowheads="1"/>
          </p:cNvSpPr>
          <p:nvPr/>
        </p:nvSpPr>
        <p:spPr bwMode="auto">
          <a:xfrm>
            <a:off x="3924300" y="5084763"/>
            <a:ext cx="4075113" cy="1066800"/>
          </a:xfrm>
          <a:prstGeom prst="wedgeEllipseCallout">
            <a:avLst>
              <a:gd name="adj1" fmla="val 60282"/>
              <a:gd name="adj2" fmla="val -52231"/>
            </a:avLst>
          </a:prstGeom>
          <a:solidFill>
            <a:schemeClr val="bg1"/>
          </a:solidFill>
          <a:ln w="28575">
            <a:solidFill>
              <a:srgbClr val="33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83986" name="Text Box 21"/>
          <p:cNvSpPr txBox="1">
            <a:spLocks noChangeArrowheads="1"/>
          </p:cNvSpPr>
          <p:nvPr/>
        </p:nvSpPr>
        <p:spPr bwMode="auto">
          <a:xfrm>
            <a:off x="4211638" y="5157788"/>
            <a:ext cx="3657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1600" b="1">
                <a:solidFill>
                  <a:srgbClr val="000000"/>
                </a:solidFill>
                <a:latin typeface="Helvetica" pitchFamily="34" charset="0"/>
              </a:rPr>
              <a:t>My approach to ethical decisions:</a:t>
            </a:r>
            <a:r>
              <a:rPr lang="en-GB" altLang="en-US" sz="1600">
                <a:solidFill>
                  <a:srgbClr val="000000"/>
                </a:solidFill>
                <a:latin typeface="Helvetica" pitchFamily="34" charset="0"/>
              </a:rPr>
              <a:t> </a:t>
            </a:r>
            <a:br>
              <a:rPr lang="en-GB" altLang="en-US" sz="1600">
                <a:solidFill>
                  <a:srgbClr val="000000"/>
                </a:solidFill>
                <a:latin typeface="Helvetica" pitchFamily="34" charset="0"/>
              </a:rPr>
            </a:br>
            <a:r>
              <a:rPr lang="en-GB" altLang="en-US" sz="1600">
                <a:solidFill>
                  <a:srgbClr val="000000"/>
                </a:solidFill>
                <a:latin typeface="Helvetica" pitchFamily="34" charset="0"/>
              </a:rPr>
              <a:t>Simply choose the option that turns out best for me.</a:t>
            </a:r>
          </a:p>
        </p:txBody>
      </p:sp>
      <p:sp>
        <p:nvSpPr>
          <p:cNvPr id="83987" name="Text Box 23"/>
          <p:cNvSpPr txBox="1">
            <a:spLocks noChangeArrowheads="1"/>
          </p:cNvSpPr>
          <p:nvPr/>
        </p:nvSpPr>
        <p:spPr bwMode="auto">
          <a:xfrm>
            <a:off x="4427538" y="11588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For or against caged hens </a:t>
            </a:r>
          </a:p>
        </p:txBody>
      </p:sp>
      <p:sp>
        <p:nvSpPr>
          <p:cNvPr id="83988" name="Rectangle 24"/>
          <p:cNvSpPr>
            <a:spLocks noChangeArrowheads="1"/>
          </p:cNvSpPr>
          <p:nvPr/>
        </p:nvSpPr>
        <p:spPr bwMode="auto">
          <a:xfrm>
            <a:off x="4427538"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Against </a:t>
            </a:r>
          </a:p>
        </p:txBody>
      </p:sp>
      <p:sp>
        <p:nvSpPr>
          <p:cNvPr id="83989" name="Rectangle 25"/>
          <p:cNvSpPr>
            <a:spLocks noChangeArrowheads="1"/>
          </p:cNvSpPr>
          <p:nvPr/>
        </p:nvSpPr>
        <p:spPr bwMode="auto">
          <a:xfrm>
            <a:off x="2051050"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For </a:t>
            </a:r>
          </a:p>
        </p:txBody>
      </p:sp>
      <p:pic>
        <p:nvPicPr>
          <p:cNvPr id="83990" name="Picture 10" descr="http://dlstatic.speedtv.com/imageserve/07zN1iPb1Mgp6/x3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2425" y="1600200"/>
            <a:ext cx="23336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196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44488" y="590550"/>
          <a:ext cx="8504238" cy="6376988"/>
        </p:xfrm>
        <a:graphic>
          <a:graphicData uri="http://schemas.openxmlformats.org/drawingml/2006/table">
            <a:tbl>
              <a:tblPr/>
              <a:tblGrid>
                <a:gridCol w="1417373"/>
                <a:gridCol w="1417373"/>
                <a:gridCol w="1417373"/>
                <a:gridCol w="1417373"/>
                <a:gridCol w="1417373"/>
                <a:gridCol w="1417373"/>
              </a:tblGrid>
              <a:tr h="396632">
                <a:tc>
                  <a:txBody>
                    <a:bodyPr/>
                    <a:lstStyle/>
                    <a:p>
                      <a:pPr algn="ctr">
                        <a:lnSpc>
                          <a:spcPct val="115000"/>
                        </a:lnSpc>
                        <a:spcAft>
                          <a:spcPts val="0"/>
                        </a:spcAft>
                      </a:pPr>
                      <a:r>
                        <a:rPr lang="en-GB" sz="900" b="1" dirty="0">
                          <a:effectLst/>
                          <a:latin typeface="Arial"/>
                          <a:ea typeface="Times New Roman"/>
                          <a:cs typeface="Times New Roman"/>
                        </a:rPr>
                        <a:t>GROUP 1 </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dirty="0">
                          <a:effectLst/>
                          <a:latin typeface="Arial"/>
                          <a:ea typeface="Times New Roman"/>
                          <a:cs typeface="Times New Roman"/>
                        </a:rPr>
                        <a:t>GROUP 2 </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effectLst/>
                          <a:latin typeface="Arial"/>
                          <a:ea typeface="Times New Roman"/>
                          <a:cs typeface="Times New Roman"/>
                        </a:rPr>
                        <a:t>GROUP 3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700" b="1" kern="0">
                          <a:effectLst/>
                          <a:latin typeface="Arial"/>
                          <a:ea typeface="Times New Roman"/>
                          <a:cs typeface="Times New Roman"/>
                        </a:rPr>
                        <a:t>GROUP 4 </a:t>
                      </a:r>
                      <a:endParaRPr lang="en-GB" sz="700" b="1" kern="0">
                        <a:effectLst/>
                        <a:latin typeface="Calibri"/>
                        <a:ea typeface="Times New Roman"/>
                        <a:cs typeface="Times New Roman"/>
                      </a:endParaRPr>
                    </a:p>
                    <a:p>
                      <a:pPr algn="ctr">
                        <a:lnSpc>
                          <a:spcPct val="115000"/>
                        </a:lnSpc>
                        <a:spcAft>
                          <a:spcPts val="0"/>
                        </a:spcAft>
                      </a:pPr>
                      <a:r>
                        <a:rPr lang="en-GB" sz="900" b="1">
                          <a:effectLst/>
                          <a:latin typeface="Arial"/>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effectLst/>
                          <a:latin typeface="Arial"/>
                          <a:ea typeface="Times New Roman"/>
                          <a:cs typeface="Times New Roman"/>
                        </a:rPr>
                        <a:t>GROUP 5 </a:t>
                      </a:r>
                      <a:endParaRPr lang="en-GB" sz="800">
                        <a:effectLst/>
                        <a:latin typeface="Times New Roman"/>
                        <a:ea typeface="Times New Roman"/>
                        <a:cs typeface="Times New Roman"/>
                      </a:endParaRPr>
                    </a:p>
                    <a:p>
                      <a:pPr algn="ctr">
                        <a:lnSpc>
                          <a:spcPct val="115000"/>
                        </a:lnSpc>
                        <a:spcAft>
                          <a:spcPts val="0"/>
                        </a:spcAft>
                      </a:pPr>
                      <a:r>
                        <a:rPr lang="en-GB" sz="900" b="1">
                          <a:effectLst/>
                          <a:latin typeface="Arial"/>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effectLst/>
                          <a:latin typeface="Arial"/>
                          <a:ea typeface="Times New Roman"/>
                          <a:cs typeface="Times New Roman"/>
                        </a:rPr>
                        <a:t>GROUP 6 </a:t>
                      </a:r>
                      <a:endParaRPr lang="en-GB" sz="800">
                        <a:effectLst/>
                        <a:latin typeface="Times New Roman"/>
                        <a:ea typeface="Times New Roman"/>
                        <a:cs typeface="Times New Roman"/>
                      </a:endParaRPr>
                    </a:p>
                    <a:p>
                      <a:pPr algn="ctr">
                        <a:lnSpc>
                          <a:spcPct val="115000"/>
                        </a:lnSpc>
                        <a:spcAft>
                          <a:spcPts val="0"/>
                        </a:spcAft>
                      </a:pPr>
                      <a:r>
                        <a:rPr lang="en-GB" sz="900" b="1">
                          <a:effectLst/>
                          <a:latin typeface="Arial"/>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8124">
                <a:tc>
                  <a:txBody>
                    <a:bodyPr/>
                    <a:lstStyle/>
                    <a:p>
                      <a:pPr>
                        <a:lnSpc>
                          <a:spcPct val="115000"/>
                        </a:lnSpc>
                        <a:spcAft>
                          <a:spcPts val="0"/>
                        </a:spcAft>
                      </a:pPr>
                      <a:r>
                        <a:rPr lang="en-GB" sz="1000" dirty="0">
                          <a:effectLst/>
                          <a:latin typeface="Comic Sans MS"/>
                          <a:ea typeface="Times New Roman"/>
                          <a:cs typeface="Times New Roman"/>
                        </a:rPr>
                        <a:t>WERE A NUMBER OF </a:t>
                      </a:r>
                      <a:r>
                        <a:rPr lang="en-GB" sz="1000" dirty="0" smtClean="0">
                          <a:effectLst/>
                          <a:latin typeface="Comic Sans MS"/>
                          <a:ea typeface="Times New Roman"/>
                          <a:cs typeface="Times New Roman"/>
                        </a:rPr>
                        <a:t>issues</a:t>
                      </a:r>
                      <a:r>
                        <a:rPr lang="en-GB" sz="1000" baseline="0" dirty="0" smtClean="0">
                          <a:effectLst/>
                          <a:latin typeface="Comic Sans MS"/>
                          <a:ea typeface="Times New Roman"/>
                          <a:cs typeface="Times New Roman"/>
                        </a:rPr>
                        <a:t> for and against</a:t>
                      </a:r>
                      <a:r>
                        <a:rPr lang="en-GB" sz="1000" dirty="0" smtClean="0">
                          <a:effectLst/>
                          <a:latin typeface="Comic Sans MS"/>
                          <a:ea typeface="Times New Roman"/>
                          <a:cs typeface="Times New Roman"/>
                        </a:rPr>
                        <a:t> </a:t>
                      </a:r>
                      <a:r>
                        <a:rPr lang="en-GB" sz="1000" dirty="0">
                          <a:effectLst/>
                          <a:latin typeface="Comic Sans MS"/>
                          <a:ea typeface="Times New Roman"/>
                          <a:cs typeface="Times New Roman"/>
                        </a:rPr>
                        <a:t>MENTIONED? GOOD/SATISFACTORY/</a:t>
                      </a:r>
                      <a:endParaRPr lang="en-GB" sz="1000" dirty="0">
                        <a:effectLst/>
                        <a:latin typeface="Times New Roman"/>
                        <a:ea typeface="Times New Roman"/>
                        <a:cs typeface="Times New Roman"/>
                      </a:endParaRPr>
                    </a:p>
                    <a:p>
                      <a:pPr>
                        <a:lnSpc>
                          <a:spcPct val="115000"/>
                        </a:lnSpc>
                        <a:spcAft>
                          <a:spcPts val="0"/>
                        </a:spcAft>
                      </a:pPr>
                      <a:r>
                        <a:rPr lang="en-GB" sz="1000" dirty="0">
                          <a:effectLst/>
                          <a:latin typeface="Comic Sans MS"/>
                          <a:ea typeface="Times New Roman"/>
                          <a:cs typeface="Times New Roman"/>
                        </a:rPr>
                        <a:t>UNSATISFACTORY</a:t>
                      </a:r>
                      <a:endParaRPr lang="en-GB" sz="10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dirty="0" smtClean="0">
                          <a:effectLst/>
                          <a:latin typeface="Comic Sans MS"/>
                          <a:ea typeface="Times New Roman"/>
                          <a:cs typeface="Times New Roman"/>
                        </a:rPr>
                        <a:t>WERE A NUMBER OF issues</a:t>
                      </a:r>
                      <a:r>
                        <a:rPr lang="en-GB" sz="800" baseline="0" dirty="0" smtClean="0">
                          <a:effectLst/>
                          <a:latin typeface="Comic Sans MS"/>
                          <a:ea typeface="Times New Roman"/>
                          <a:cs typeface="Times New Roman"/>
                        </a:rPr>
                        <a:t> for and against</a:t>
                      </a:r>
                      <a:r>
                        <a:rPr lang="en-GB" sz="800" dirty="0" smtClean="0">
                          <a:effectLst/>
                          <a:latin typeface="Comic Sans MS"/>
                          <a:ea typeface="Times New Roman"/>
                          <a:cs typeface="Times New Roman"/>
                        </a:rPr>
                        <a:t> MENTIONED? GOOD/SATISFACTORY/</a:t>
                      </a:r>
                      <a:endParaRPr lang="en-GB" sz="800" dirty="0" smtClean="0">
                        <a:effectLst/>
                        <a:latin typeface="Times New Roman"/>
                        <a:ea typeface="Times New Roman"/>
                        <a:cs typeface="Times New Roman"/>
                      </a:endParaRPr>
                    </a:p>
                    <a:p>
                      <a:pPr>
                        <a:lnSpc>
                          <a:spcPct val="115000"/>
                        </a:lnSpc>
                        <a:spcAft>
                          <a:spcPts val="0"/>
                        </a:spcAft>
                      </a:pPr>
                      <a:r>
                        <a:rPr lang="en-GB" sz="800" dirty="0" smtClean="0">
                          <a:effectLst/>
                          <a:latin typeface="Comic Sans MS"/>
                          <a:ea typeface="Times New Roman"/>
                          <a:cs typeface="Times New Roman"/>
                        </a:rPr>
                        <a:t>UNSATISFACTORY</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dirty="0" smtClean="0">
                          <a:effectLst/>
                          <a:latin typeface="Comic Sans MS"/>
                          <a:ea typeface="Times New Roman"/>
                          <a:cs typeface="Times New Roman"/>
                        </a:rPr>
                        <a:t>WERE A NUMBER OF issues</a:t>
                      </a:r>
                      <a:r>
                        <a:rPr lang="en-GB" sz="800" baseline="0" dirty="0" smtClean="0">
                          <a:effectLst/>
                          <a:latin typeface="Comic Sans MS"/>
                          <a:ea typeface="Times New Roman"/>
                          <a:cs typeface="Times New Roman"/>
                        </a:rPr>
                        <a:t> for and against</a:t>
                      </a:r>
                      <a:r>
                        <a:rPr lang="en-GB" sz="800" dirty="0" smtClean="0">
                          <a:effectLst/>
                          <a:latin typeface="Comic Sans MS"/>
                          <a:ea typeface="Times New Roman"/>
                          <a:cs typeface="Times New Roman"/>
                        </a:rPr>
                        <a:t> MENTIONED? GOOD/SATISFACTORY/</a:t>
                      </a:r>
                      <a:endParaRPr lang="en-GB" sz="800" dirty="0" smtClean="0">
                        <a:effectLst/>
                        <a:latin typeface="Times New Roman"/>
                        <a:ea typeface="Times New Roman"/>
                        <a:cs typeface="Times New Roman"/>
                      </a:endParaRPr>
                    </a:p>
                    <a:p>
                      <a:pPr>
                        <a:lnSpc>
                          <a:spcPct val="115000"/>
                        </a:lnSpc>
                        <a:spcAft>
                          <a:spcPts val="0"/>
                        </a:spcAft>
                      </a:pPr>
                      <a:r>
                        <a:rPr lang="en-GB" sz="800" dirty="0" smtClean="0">
                          <a:effectLst/>
                          <a:latin typeface="Comic Sans MS"/>
                          <a:ea typeface="Times New Roman"/>
                          <a:cs typeface="Times New Roman"/>
                        </a:rPr>
                        <a:t>UNSATISFACTORY</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dirty="0" smtClean="0">
                          <a:effectLst/>
                          <a:latin typeface="Comic Sans MS"/>
                          <a:ea typeface="Times New Roman"/>
                          <a:cs typeface="Times New Roman"/>
                        </a:rPr>
                        <a:t>WERE A NUMBER OF issues</a:t>
                      </a:r>
                      <a:r>
                        <a:rPr lang="en-GB" sz="800" baseline="0" dirty="0" smtClean="0">
                          <a:effectLst/>
                          <a:latin typeface="Comic Sans MS"/>
                          <a:ea typeface="Times New Roman"/>
                          <a:cs typeface="Times New Roman"/>
                        </a:rPr>
                        <a:t> for and against</a:t>
                      </a:r>
                      <a:r>
                        <a:rPr lang="en-GB" sz="800" dirty="0" smtClean="0">
                          <a:effectLst/>
                          <a:latin typeface="Comic Sans MS"/>
                          <a:ea typeface="Times New Roman"/>
                          <a:cs typeface="Times New Roman"/>
                        </a:rPr>
                        <a:t> MENTIONED? GOOD/SATISFACTORY/</a:t>
                      </a:r>
                      <a:endParaRPr lang="en-GB" sz="800" dirty="0" smtClean="0">
                        <a:effectLst/>
                        <a:latin typeface="Times New Roman"/>
                        <a:ea typeface="Times New Roman"/>
                        <a:cs typeface="Times New Roman"/>
                      </a:endParaRPr>
                    </a:p>
                    <a:p>
                      <a:pPr>
                        <a:lnSpc>
                          <a:spcPct val="115000"/>
                        </a:lnSpc>
                        <a:spcAft>
                          <a:spcPts val="0"/>
                        </a:spcAft>
                      </a:pPr>
                      <a:r>
                        <a:rPr lang="en-GB" sz="800" dirty="0" smtClean="0">
                          <a:effectLst/>
                          <a:latin typeface="Comic Sans MS"/>
                          <a:ea typeface="Times New Roman"/>
                          <a:cs typeface="Times New Roman"/>
                        </a:rPr>
                        <a:t>UNSATISFACTORY</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dirty="0" smtClean="0">
                          <a:effectLst/>
                          <a:latin typeface="Comic Sans MS"/>
                          <a:ea typeface="Times New Roman"/>
                          <a:cs typeface="Times New Roman"/>
                        </a:rPr>
                        <a:t>WERE A NUMBER OF issues</a:t>
                      </a:r>
                      <a:r>
                        <a:rPr lang="en-GB" sz="800" baseline="0" dirty="0" smtClean="0">
                          <a:effectLst/>
                          <a:latin typeface="Comic Sans MS"/>
                          <a:ea typeface="Times New Roman"/>
                          <a:cs typeface="Times New Roman"/>
                        </a:rPr>
                        <a:t> for and against</a:t>
                      </a:r>
                      <a:r>
                        <a:rPr lang="en-GB" sz="800" dirty="0" smtClean="0">
                          <a:effectLst/>
                          <a:latin typeface="Comic Sans MS"/>
                          <a:ea typeface="Times New Roman"/>
                          <a:cs typeface="Times New Roman"/>
                        </a:rPr>
                        <a:t> MENTIONED? GOOD/SATISFACTORY/</a:t>
                      </a:r>
                      <a:endParaRPr lang="en-GB" sz="800" dirty="0" smtClean="0">
                        <a:effectLst/>
                        <a:latin typeface="Times New Roman"/>
                        <a:ea typeface="Times New Roman"/>
                        <a:cs typeface="Times New Roman"/>
                      </a:endParaRPr>
                    </a:p>
                    <a:p>
                      <a:pPr>
                        <a:lnSpc>
                          <a:spcPct val="115000"/>
                        </a:lnSpc>
                        <a:spcAft>
                          <a:spcPts val="0"/>
                        </a:spcAft>
                      </a:pPr>
                      <a:r>
                        <a:rPr lang="en-GB" sz="800" dirty="0" smtClean="0">
                          <a:effectLst/>
                          <a:latin typeface="Comic Sans MS"/>
                          <a:ea typeface="Times New Roman"/>
                          <a:cs typeface="Times New Roman"/>
                        </a:rPr>
                        <a:t>UNSATISFACTORY</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dirty="0" smtClean="0">
                          <a:effectLst/>
                          <a:latin typeface="Comic Sans MS"/>
                          <a:ea typeface="Times New Roman"/>
                          <a:cs typeface="Times New Roman"/>
                        </a:rPr>
                        <a:t>WERE A NUMBER OF issues</a:t>
                      </a:r>
                      <a:r>
                        <a:rPr lang="en-GB" sz="800" baseline="0" dirty="0" smtClean="0">
                          <a:effectLst/>
                          <a:latin typeface="Comic Sans MS"/>
                          <a:ea typeface="Times New Roman"/>
                          <a:cs typeface="Times New Roman"/>
                        </a:rPr>
                        <a:t> for and against</a:t>
                      </a:r>
                      <a:r>
                        <a:rPr lang="en-GB" sz="800" dirty="0" smtClean="0">
                          <a:effectLst/>
                          <a:latin typeface="Comic Sans MS"/>
                          <a:ea typeface="Times New Roman"/>
                          <a:cs typeface="Times New Roman"/>
                        </a:rPr>
                        <a:t> MENTIONED? GOOD/SATISFACTORY/</a:t>
                      </a:r>
                      <a:endParaRPr lang="en-GB" sz="800" dirty="0" smtClean="0">
                        <a:effectLst/>
                        <a:latin typeface="Times New Roman"/>
                        <a:ea typeface="Times New Roman"/>
                        <a:cs typeface="Times New Roman"/>
                      </a:endParaRPr>
                    </a:p>
                    <a:p>
                      <a:pPr>
                        <a:lnSpc>
                          <a:spcPct val="115000"/>
                        </a:lnSpc>
                        <a:spcAft>
                          <a:spcPts val="0"/>
                        </a:spcAft>
                      </a:pPr>
                      <a:r>
                        <a:rPr lang="en-GB" sz="800" dirty="0" smtClean="0">
                          <a:effectLst/>
                          <a:latin typeface="Comic Sans MS"/>
                          <a:ea typeface="Times New Roman"/>
                          <a:cs typeface="Times New Roman"/>
                        </a:rPr>
                        <a:t>UNSATISFACTORY</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767">
                <a:tc>
                  <a:txBody>
                    <a:bodyPr/>
                    <a:lstStyle/>
                    <a:p>
                      <a:pPr>
                        <a:lnSpc>
                          <a:spcPct val="115000"/>
                        </a:lnSpc>
                        <a:spcAft>
                          <a:spcPts val="0"/>
                        </a:spcAft>
                      </a:pPr>
                      <a:r>
                        <a:rPr lang="en-GB" sz="900">
                          <a:effectLst/>
                          <a:latin typeface="Franklin Gothic Medium"/>
                          <a:ea typeface="Times New Roman"/>
                          <a:cs typeface="Times New Roman"/>
                        </a:rPr>
                        <a:t>All members took part in presentation?</a:t>
                      </a:r>
                      <a:endParaRPr lang="en-GB" sz="800">
                        <a:effectLst/>
                        <a:latin typeface="Times New Roman"/>
                        <a:ea typeface="Times New Roman"/>
                        <a:cs typeface="Times New Roman"/>
                      </a:endParaRPr>
                    </a:p>
                    <a:p>
                      <a:pPr algn="ctr">
                        <a:lnSpc>
                          <a:spcPct val="115000"/>
                        </a:lnSpc>
                        <a:spcAft>
                          <a:spcPts val="0"/>
                        </a:spcAft>
                      </a:pPr>
                      <a:r>
                        <a:rPr lang="en-GB" sz="700" b="1" kern="0">
                          <a:effectLst/>
                          <a:latin typeface="Franklin Gothic Medium"/>
                          <a:ea typeface="Times New Roman"/>
                          <a:cs typeface="Times New Roman"/>
                        </a:rPr>
                        <a:t>YES/NO</a:t>
                      </a:r>
                      <a:endParaRPr lang="en-GB" sz="700" b="1" kern="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Franklin Gothic Medium"/>
                          <a:ea typeface="Times New Roman"/>
                          <a:cs typeface="Times New Roman"/>
                        </a:rPr>
                        <a:t>All members took part in presentation?</a:t>
                      </a:r>
                      <a:endParaRPr lang="en-GB" sz="800">
                        <a:effectLst/>
                        <a:latin typeface="Times New Roman"/>
                        <a:ea typeface="Times New Roman"/>
                        <a:cs typeface="Times New Roman"/>
                      </a:endParaRPr>
                    </a:p>
                    <a:p>
                      <a:pPr algn="ctr">
                        <a:lnSpc>
                          <a:spcPct val="115000"/>
                        </a:lnSpc>
                        <a:spcAft>
                          <a:spcPts val="0"/>
                        </a:spcAft>
                      </a:pPr>
                      <a:r>
                        <a:rPr lang="en-GB" sz="700" b="1" kern="0">
                          <a:effectLst/>
                          <a:latin typeface="Franklin Gothic Medium"/>
                          <a:ea typeface="Times New Roman"/>
                          <a:cs typeface="Times New Roman"/>
                        </a:rPr>
                        <a:t>YES/NO</a:t>
                      </a:r>
                      <a:endParaRPr lang="en-GB" sz="700" b="1" kern="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Franklin Gothic Medium"/>
                          <a:ea typeface="Times New Roman"/>
                          <a:cs typeface="Times New Roman"/>
                        </a:rPr>
                        <a:t>All members took part in presentation?</a:t>
                      </a:r>
                      <a:endParaRPr lang="en-GB" sz="800">
                        <a:effectLst/>
                        <a:latin typeface="Times New Roman"/>
                        <a:ea typeface="Times New Roman"/>
                        <a:cs typeface="Times New Roman"/>
                      </a:endParaRPr>
                    </a:p>
                    <a:p>
                      <a:pPr algn="ctr">
                        <a:lnSpc>
                          <a:spcPct val="115000"/>
                        </a:lnSpc>
                        <a:spcAft>
                          <a:spcPts val="0"/>
                        </a:spcAft>
                      </a:pPr>
                      <a:r>
                        <a:rPr lang="en-GB" sz="700" b="1" kern="0">
                          <a:effectLst/>
                          <a:latin typeface="Franklin Gothic Medium"/>
                          <a:ea typeface="Times New Roman"/>
                          <a:cs typeface="Times New Roman"/>
                        </a:rPr>
                        <a:t>YES/NO</a:t>
                      </a:r>
                      <a:endParaRPr lang="en-GB" sz="700" b="1" kern="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Franklin Gothic Medium"/>
                          <a:ea typeface="Times New Roman"/>
                          <a:cs typeface="Times New Roman"/>
                        </a:rPr>
                        <a:t>All members took part in presentation?</a:t>
                      </a:r>
                      <a:endParaRPr lang="en-GB" sz="800">
                        <a:effectLst/>
                        <a:latin typeface="Times New Roman"/>
                        <a:ea typeface="Times New Roman"/>
                        <a:cs typeface="Times New Roman"/>
                      </a:endParaRPr>
                    </a:p>
                    <a:p>
                      <a:pPr algn="ctr">
                        <a:lnSpc>
                          <a:spcPct val="115000"/>
                        </a:lnSpc>
                        <a:spcAft>
                          <a:spcPts val="0"/>
                        </a:spcAft>
                      </a:pPr>
                      <a:r>
                        <a:rPr lang="en-GB" sz="700" b="1" kern="0">
                          <a:effectLst/>
                          <a:latin typeface="Franklin Gothic Medium"/>
                          <a:ea typeface="Times New Roman"/>
                          <a:cs typeface="Times New Roman"/>
                        </a:rPr>
                        <a:t>YES/NO</a:t>
                      </a:r>
                      <a:endParaRPr lang="en-GB" sz="700" b="1" kern="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Franklin Gothic Medium"/>
                          <a:ea typeface="Times New Roman"/>
                          <a:cs typeface="Times New Roman"/>
                        </a:rPr>
                        <a:t>All members took part in presentation?</a:t>
                      </a:r>
                      <a:endParaRPr lang="en-GB" sz="800">
                        <a:effectLst/>
                        <a:latin typeface="Times New Roman"/>
                        <a:ea typeface="Times New Roman"/>
                        <a:cs typeface="Times New Roman"/>
                      </a:endParaRPr>
                    </a:p>
                    <a:p>
                      <a:pPr algn="ctr">
                        <a:lnSpc>
                          <a:spcPct val="115000"/>
                        </a:lnSpc>
                        <a:spcAft>
                          <a:spcPts val="0"/>
                        </a:spcAft>
                      </a:pPr>
                      <a:r>
                        <a:rPr lang="en-GB" sz="700" b="1" kern="0">
                          <a:effectLst/>
                          <a:latin typeface="Franklin Gothic Medium"/>
                          <a:ea typeface="Times New Roman"/>
                          <a:cs typeface="Times New Roman"/>
                        </a:rPr>
                        <a:t>YES/NO</a:t>
                      </a:r>
                      <a:endParaRPr lang="en-GB" sz="700" b="1" kern="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Franklin Gothic Medium"/>
                          <a:ea typeface="Times New Roman"/>
                          <a:cs typeface="Times New Roman"/>
                        </a:rPr>
                        <a:t>All members took part in presentation?</a:t>
                      </a:r>
                      <a:endParaRPr lang="en-GB" sz="800">
                        <a:effectLst/>
                        <a:latin typeface="Times New Roman"/>
                        <a:ea typeface="Times New Roman"/>
                        <a:cs typeface="Times New Roman"/>
                      </a:endParaRPr>
                    </a:p>
                    <a:p>
                      <a:pPr algn="ctr">
                        <a:lnSpc>
                          <a:spcPct val="115000"/>
                        </a:lnSpc>
                        <a:spcAft>
                          <a:spcPts val="0"/>
                        </a:spcAft>
                      </a:pPr>
                      <a:r>
                        <a:rPr lang="en-GB" sz="700" b="1" kern="0">
                          <a:effectLst/>
                          <a:latin typeface="Franklin Gothic Medium"/>
                          <a:ea typeface="Times New Roman"/>
                          <a:cs typeface="Times New Roman"/>
                        </a:rPr>
                        <a:t>YES/NO</a:t>
                      </a:r>
                      <a:endParaRPr lang="en-GB" sz="700" b="1" kern="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009">
                <a:tc>
                  <a:txBody>
                    <a:bodyPr/>
                    <a:lstStyle/>
                    <a:p>
                      <a:pPr>
                        <a:lnSpc>
                          <a:spcPct val="115000"/>
                        </a:lnSpc>
                        <a:spcAft>
                          <a:spcPts val="0"/>
                        </a:spcAft>
                      </a:pPr>
                      <a:r>
                        <a:rPr lang="en-GB" sz="800" b="1">
                          <a:effectLst/>
                          <a:latin typeface="Lucida Fax"/>
                          <a:ea typeface="Times New Roman"/>
                          <a:cs typeface="Times New Roman"/>
                        </a:rPr>
                        <a:t>WERE THERE ENOUGH GEOGRPHICAL WORDS? YES/NO/ALMOST</a:t>
                      </a:r>
                      <a:endParaRPr lang="en-GB" sz="700" b="1">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Lucida Fax"/>
                          <a:ea typeface="Times New Roman"/>
                          <a:cs typeface="Times New Roman"/>
                        </a:rPr>
                        <a:t>WERE THERE ENOUGH GEOGRPHICAL WORDS? YES/NO/ALMOST</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Lucida Fax"/>
                          <a:ea typeface="Times New Roman"/>
                          <a:cs typeface="Times New Roman"/>
                        </a:rPr>
                        <a:t>WERE THERE ENOUGH GEOGRPHICAL WORDS? YES/NO/ALMOST</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Lucida Fax"/>
                          <a:ea typeface="Times New Roman"/>
                          <a:cs typeface="Times New Roman"/>
                        </a:rPr>
                        <a:t>WERE THERE ENOUGH GEOGRPHICAL WORDS? YES/NO/ALMOST</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Lucida Fax"/>
                          <a:ea typeface="Times New Roman"/>
                          <a:cs typeface="Times New Roman"/>
                        </a:rPr>
                        <a:t>WERE THERE ENOUGH GEOGRPHICAL WORDS? YES/NO/ALMOST</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Lucida Fax"/>
                          <a:ea typeface="Times New Roman"/>
                          <a:cs typeface="Times New Roman"/>
                        </a:rPr>
                        <a:t>WERE THERE ENOUGH GEOGRPHICAL WORDS? YES/NO/ALMOST</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807">
                <a:tc>
                  <a:txBody>
                    <a:bodyPr/>
                    <a:lstStyle/>
                    <a:p>
                      <a:pPr algn="ctr">
                        <a:lnSpc>
                          <a:spcPct val="115000"/>
                        </a:lnSpc>
                        <a:spcAft>
                          <a:spcPts val="0"/>
                        </a:spcAft>
                      </a:pPr>
                      <a:r>
                        <a:rPr lang="en-GB" sz="800" b="1" kern="0" dirty="0">
                          <a:effectLst/>
                          <a:latin typeface="Rockwell"/>
                          <a:ea typeface="Times New Roman"/>
                          <a:cs typeface="Times New Roman"/>
                        </a:rPr>
                        <a:t>WAS THE </a:t>
                      </a:r>
                      <a:r>
                        <a:rPr lang="en-GB" sz="800" b="1" kern="0" dirty="0" smtClean="0">
                          <a:effectLst/>
                          <a:latin typeface="Rockwell"/>
                          <a:ea typeface="Times New Roman"/>
                          <a:cs typeface="Times New Roman"/>
                        </a:rPr>
                        <a:t>content </a:t>
                      </a:r>
                      <a:r>
                        <a:rPr lang="en-GB" sz="800" b="1" kern="0" dirty="0">
                          <a:effectLst/>
                          <a:latin typeface="Rockwell"/>
                          <a:ea typeface="Times New Roman"/>
                          <a:cs typeface="Times New Roman"/>
                        </a:rPr>
                        <a:t>EASY TO UNDERSTAND? Y/N</a:t>
                      </a:r>
                      <a:endParaRPr lang="en-GB" sz="700" b="1" kern="0"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1" kern="0" dirty="0" smtClean="0">
                          <a:effectLst/>
                          <a:latin typeface="Rockwell"/>
                          <a:ea typeface="Times New Roman"/>
                          <a:cs typeface="Times New Roman"/>
                        </a:rPr>
                        <a:t>WAS THE content EASY TO UNDERSTAND? Y/N</a:t>
                      </a:r>
                      <a:endParaRPr lang="en-GB" sz="700" b="1" kern="0"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1" kern="0" dirty="0" smtClean="0">
                          <a:effectLst/>
                          <a:latin typeface="Rockwell"/>
                          <a:ea typeface="Times New Roman"/>
                          <a:cs typeface="Times New Roman"/>
                        </a:rPr>
                        <a:t>WAS THE content EASY TO UNDERSTAND? Y/N</a:t>
                      </a:r>
                      <a:endParaRPr lang="en-GB" sz="700" b="1" kern="0"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800" b="1" kern="0" dirty="0" smtClean="0">
                          <a:effectLst/>
                          <a:latin typeface="Rockwell"/>
                          <a:ea typeface="Times New Roman"/>
                          <a:cs typeface="Times New Roman"/>
                        </a:rPr>
                        <a:t>WAS THE content EASY TO UNDERSTAND? Y/N</a:t>
                      </a:r>
                      <a:endParaRPr lang="en-GB" sz="700" b="1" kern="0" dirty="0" smtClean="0">
                        <a:effectLst/>
                        <a:latin typeface="Calibri"/>
                        <a:ea typeface="Times New Roman"/>
                        <a:cs typeface="Times New Roman"/>
                      </a:endParaRPr>
                    </a:p>
                    <a:p>
                      <a:pPr algn="ctr">
                        <a:lnSpc>
                          <a:spcPct val="115000"/>
                        </a:lnSpc>
                        <a:spcAft>
                          <a:spcPts val="0"/>
                        </a:spcAft>
                      </a:pPr>
                      <a:r>
                        <a:rPr lang="en-GB" sz="800" b="1" kern="0" dirty="0" smtClean="0">
                          <a:effectLst/>
                          <a:latin typeface="Rockwell"/>
                          <a:ea typeface="Times New Roman"/>
                          <a:cs typeface="Times New Roman"/>
                        </a:rPr>
                        <a:t> </a:t>
                      </a:r>
                      <a:r>
                        <a:rPr lang="en-GB" sz="800" b="1" kern="0" dirty="0">
                          <a:effectLst/>
                          <a:latin typeface="Rockwell"/>
                          <a:ea typeface="Times New Roman"/>
                          <a:cs typeface="Times New Roman"/>
                        </a:rPr>
                        <a:t>Y/N</a:t>
                      </a:r>
                      <a:endParaRPr lang="en-GB" sz="700" b="1" kern="0"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1" kern="0" dirty="0" smtClean="0">
                          <a:effectLst/>
                          <a:latin typeface="Rockwell"/>
                          <a:ea typeface="Times New Roman"/>
                          <a:cs typeface="Times New Roman"/>
                        </a:rPr>
                        <a:t>WAS THE content EASY TO UNDERSTAND? Y/N</a:t>
                      </a:r>
                      <a:endParaRPr lang="en-GB" sz="700" b="1" kern="0"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1" kern="0" dirty="0" smtClean="0">
                          <a:effectLst/>
                          <a:latin typeface="Rockwell"/>
                          <a:ea typeface="Times New Roman"/>
                          <a:cs typeface="Times New Roman"/>
                        </a:rPr>
                        <a:t>WAS THE content EASY TO UNDERSTAND? Y/N</a:t>
                      </a:r>
                      <a:endParaRPr lang="en-GB" sz="700" b="1" kern="0"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59">
                <a:tc>
                  <a:txBody>
                    <a:bodyPr/>
                    <a:lstStyle/>
                    <a:p>
                      <a:pPr>
                        <a:lnSpc>
                          <a:spcPct val="115000"/>
                        </a:lnSpc>
                        <a:spcAft>
                          <a:spcPts val="0"/>
                        </a:spcAft>
                      </a:pPr>
                      <a:r>
                        <a:rPr lang="en-GB" sz="700" b="1" dirty="0">
                          <a:effectLst/>
                          <a:latin typeface="GrilledCheese BTN"/>
                          <a:ea typeface="Times New Roman"/>
                          <a:cs typeface="Times New Roman"/>
                        </a:rPr>
                        <a:t>WAS THE </a:t>
                      </a:r>
                      <a:r>
                        <a:rPr lang="en-GB" sz="700" b="1" dirty="0" smtClean="0">
                          <a:effectLst/>
                          <a:latin typeface="GrilledCheese BTN"/>
                          <a:ea typeface="Times New Roman"/>
                          <a:cs typeface="Times New Roman"/>
                        </a:rPr>
                        <a:t>content </a:t>
                      </a:r>
                      <a:r>
                        <a:rPr lang="en-GB" sz="700" b="1" dirty="0">
                          <a:effectLst/>
                          <a:latin typeface="GrilledCheese BTN"/>
                          <a:ea typeface="Times New Roman"/>
                          <a:cs typeface="Times New Roman"/>
                        </a:rPr>
                        <a:t>GEOGRAPHICALLY ACCURATE? Y/N</a:t>
                      </a:r>
                      <a:endParaRPr lang="en-GB" sz="700" b="1"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b="1" dirty="0">
                          <a:effectLst/>
                          <a:latin typeface="GrilledCheese BTN"/>
                          <a:ea typeface="Times New Roman"/>
                          <a:cs typeface="Times New Roman"/>
                        </a:rPr>
                        <a:t>WAS THE </a:t>
                      </a:r>
                      <a:r>
                        <a:rPr lang="en-GB" sz="700" b="1" dirty="0" smtClean="0">
                          <a:effectLst/>
                          <a:latin typeface="GrilledCheese BTN"/>
                          <a:ea typeface="Times New Roman"/>
                          <a:cs typeface="Times New Roman"/>
                        </a:rPr>
                        <a:t>content GEOGRAPHICALLY </a:t>
                      </a:r>
                      <a:r>
                        <a:rPr lang="en-GB" sz="700" b="1" dirty="0">
                          <a:effectLst/>
                          <a:latin typeface="GrilledCheese BTN"/>
                          <a:ea typeface="Times New Roman"/>
                          <a:cs typeface="Times New Roman"/>
                        </a:rPr>
                        <a:t>ACCURATE? Y/N</a:t>
                      </a:r>
                      <a:endParaRPr lang="en-GB" sz="700" b="1"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b="1" dirty="0">
                          <a:effectLst/>
                          <a:latin typeface="GrilledCheese BTN"/>
                          <a:ea typeface="Times New Roman"/>
                          <a:cs typeface="Times New Roman"/>
                        </a:rPr>
                        <a:t>WAS THE </a:t>
                      </a:r>
                      <a:r>
                        <a:rPr lang="en-GB" sz="700" b="1" dirty="0" smtClean="0">
                          <a:effectLst/>
                          <a:latin typeface="GrilledCheese BTN"/>
                          <a:ea typeface="Times New Roman"/>
                          <a:cs typeface="Times New Roman"/>
                        </a:rPr>
                        <a:t>Content </a:t>
                      </a:r>
                      <a:r>
                        <a:rPr lang="en-GB" sz="700" b="1" dirty="0">
                          <a:effectLst/>
                          <a:latin typeface="GrilledCheese BTN"/>
                          <a:ea typeface="Times New Roman"/>
                          <a:cs typeface="Times New Roman"/>
                        </a:rPr>
                        <a:t>GEOGRAPHICALLY ACCURATE? Y/N</a:t>
                      </a:r>
                      <a:endParaRPr lang="en-GB" sz="700" b="1"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b="1" dirty="0">
                          <a:effectLst/>
                          <a:latin typeface="GrilledCheese BTN"/>
                          <a:ea typeface="Times New Roman"/>
                          <a:cs typeface="Times New Roman"/>
                        </a:rPr>
                        <a:t>WAS THE </a:t>
                      </a:r>
                      <a:r>
                        <a:rPr lang="en-GB" sz="700" b="1" dirty="0" smtClean="0">
                          <a:effectLst/>
                          <a:latin typeface="GrilledCheese BTN"/>
                          <a:ea typeface="Times New Roman"/>
                          <a:cs typeface="Times New Roman"/>
                        </a:rPr>
                        <a:t>content </a:t>
                      </a:r>
                      <a:r>
                        <a:rPr lang="en-GB" sz="700" b="1" dirty="0">
                          <a:effectLst/>
                          <a:latin typeface="GrilledCheese BTN"/>
                          <a:ea typeface="Times New Roman"/>
                          <a:cs typeface="Times New Roman"/>
                        </a:rPr>
                        <a:t>GEOGRAPHICALLY ACCURATE? Y/N</a:t>
                      </a:r>
                      <a:endParaRPr lang="en-GB" sz="700" b="1"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b="1" dirty="0">
                          <a:effectLst/>
                          <a:latin typeface="GrilledCheese BTN"/>
                          <a:ea typeface="Times New Roman"/>
                          <a:cs typeface="Times New Roman"/>
                        </a:rPr>
                        <a:t>WAS THE </a:t>
                      </a:r>
                      <a:r>
                        <a:rPr lang="en-GB" sz="700" b="1" dirty="0" smtClean="0">
                          <a:effectLst/>
                          <a:latin typeface="GrilledCheese BTN"/>
                          <a:ea typeface="Times New Roman"/>
                          <a:cs typeface="Times New Roman"/>
                        </a:rPr>
                        <a:t>content </a:t>
                      </a:r>
                      <a:r>
                        <a:rPr lang="en-GB" sz="700" b="1" dirty="0">
                          <a:effectLst/>
                          <a:latin typeface="GrilledCheese BTN"/>
                          <a:ea typeface="Times New Roman"/>
                          <a:cs typeface="Times New Roman"/>
                        </a:rPr>
                        <a:t>GEOGRAPHICALLY ACCURATE? Y/N</a:t>
                      </a:r>
                      <a:endParaRPr lang="en-GB" sz="700" b="1"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700" b="1" dirty="0">
                          <a:effectLst/>
                          <a:latin typeface="GrilledCheese BTN"/>
                          <a:ea typeface="Times New Roman"/>
                          <a:cs typeface="Times New Roman"/>
                        </a:rPr>
                        <a:t>WAS THE </a:t>
                      </a:r>
                      <a:r>
                        <a:rPr lang="en-GB" sz="700" b="1" dirty="0" smtClean="0">
                          <a:effectLst/>
                          <a:latin typeface="GrilledCheese BTN"/>
                          <a:ea typeface="Times New Roman"/>
                          <a:cs typeface="Times New Roman"/>
                        </a:rPr>
                        <a:t>content </a:t>
                      </a:r>
                      <a:r>
                        <a:rPr lang="en-GB" sz="700" b="1" dirty="0">
                          <a:effectLst/>
                          <a:latin typeface="GrilledCheese BTN"/>
                          <a:ea typeface="Times New Roman"/>
                          <a:cs typeface="Times New Roman"/>
                        </a:rPr>
                        <a:t>GEOGRAPHICALLY ACCURATE? Y/N</a:t>
                      </a:r>
                      <a:endParaRPr lang="en-GB" sz="700" b="1" dirty="0">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1611">
                <a:tc>
                  <a:txBody>
                    <a:bodyPr/>
                    <a:lstStyle/>
                    <a:p>
                      <a:pPr>
                        <a:lnSpc>
                          <a:spcPct val="115000"/>
                        </a:lnSpc>
                        <a:spcAft>
                          <a:spcPts val="0"/>
                        </a:spcAft>
                      </a:pPr>
                      <a:r>
                        <a:rPr lang="en-GB" sz="1100" b="1">
                          <a:effectLst/>
                          <a:latin typeface="Broadway"/>
                          <a:ea typeface="Times New Roman"/>
                          <a:cs typeface="Times New Roman"/>
                        </a:rPr>
                        <a:t>MARK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/10</a:t>
                      </a:r>
                      <a:endParaRPr lang="en-GB" sz="700" b="1">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Broadway"/>
                          <a:ea typeface="Times New Roman"/>
                          <a:cs typeface="Times New Roman"/>
                        </a:rPr>
                        <a:t>MARK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/10</a:t>
                      </a:r>
                      <a:endParaRPr lang="en-GB" sz="700" b="1">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Broadway"/>
                          <a:ea typeface="Times New Roman"/>
                          <a:cs typeface="Times New Roman"/>
                        </a:rPr>
                        <a:t>MARK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/10             </a:t>
                      </a:r>
                      <a:endParaRPr lang="en-GB" sz="700" b="1">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Broadway"/>
                          <a:ea typeface="Times New Roman"/>
                          <a:cs typeface="Times New Roman"/>
                        </a:rPr>
                        <a:t>MARK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/10</a:t>
                      </a:r>
                      <a:endParaRPr lang="en-GB" sz="700" b="1">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Broadway"/>
                          <a:ea typeface="Times New Roman"/>
                          <a:cs typeface="Times New Roman"/>
                        </a:rPr>
                        <a:t>MARK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/10</a:t>
                      </a:r>
                      <a:endParaRPr lang="en-GB" sz="700" b="1">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Broadway"/>
                          <a:ea typeface="Times New Roman"/>
                          <a:cs typeface="Times New Roman"/>
                        </a:rPr>
                        <a:t>MARK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a:t>
                      </a:r>
                      <a:endParaRPr lang="en-GB" sz="700" b="1">
                        <a:effectLst/>
                        <a:latin typeface="Calibri"/>
                        <a:ea typeface="Times New Roman"/>
                        <a:cs typeface="Times New Roman"/>
                      </a:endParaRPr>
                    </a:p>
                    <a:p>
                      <a:pPr>
                        <a:lnSpc>
                          <a:spcPct val="115000"/>
                        </a:lnSpc>
                        <a:spcAft>
                          <a:spcPts val="0"/>
                        </a:spcAft>
                      </a:pPr>
                      <a:r>
                        <a:rPr lang="en-GB" sz="1100" b="1">
                          <a:effectLst/>
                          <a:latin typeface="Broadway"/>
                          <a:ea typeface="Times New Roman"/>
                          <a:cs typeface="Times New Roman"/>
                        </a:rPr>
                        <a:t>                  /10</a:t>
                      </a:r>
                      <a:endParaRPr lang="en-GB" sz="700" b="1">
                        <a:effectLst/>
                        <a:latin typeface="Calibri"/>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264">
                <a:tc>
                  <a:txBody>
                    <a:bodyPr/>
                    <a:lstStyle/>
                    <a:p>
                      <a:pPr>
                        <a:lnSpc>
                          <a:spcPct val="115000"/>
                        </a:lnSpc>
                        <a:spcAft>
                          <a:spcPts val="0"/>
                        </a:spcAft>
                      </a:pPr>
                      <a:r>
                        <a:rPr lang="en-GB" sz="900">
                          <a:effectLst/>
                          <a:latin typeface="Comic Sans MS"/>
                          <a:ea typeface="Times New Roman"/>
                          <a:cs typeface="Times New Roman"/>
                        </a:rPr>
                        <a:t>Star pupil?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Why?</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Star pupil?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Why?</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Star pupil?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Why?</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Star pupil?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Why?</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Star pupil?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Why?</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Star pupil?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Why?</a:t>
                      </a:r>
                      <a:endParaRPr lang="en-GB" sz="800">
                        <a:effectLst/>
                        <a:latin typeface="Times New Roman"/>
                        <a:ea typeface="Times New Roman"/>
                        <a:cs typeface="Times New Roman"/>
                      </a:endParaRPr>
                    </a:p>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315">
                <a:tc>
                  <a:txBody>
                    <a:bodyPr/>
                    <a:lstStyle/>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effectLst/>
                          <a:latin typeface="Comic Sans MS"/>
                          <a:ea typeface="Times New Roman"/>
                          <a:cs typeface="Times New Roman"/>
                        </a:rPr>
                        <a:t> </a:t>
                      </a:r>
                      <a:endParaRPr lang="en-GB" sz="80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dirty="0">
                          <a:effectLst/>
                          <a:latin typeface="Comic Sans MS"/>
                          <a:ea typeface="Times New Roman"/>
                          <a:cs typeface="Times New Roman"/>
                        </a:rPr>
                        <a:t> </a:t>
                      </a:r>
                      <a:endParaRPr lang="en-GB" sz="800" dirty="0">
                        <a:effectLst/>
                        <a:latin typeface="Times New Roman"/>
                        <a:ea typeface="Times New Roman"/>
                        <a:cs typeface="Times New Roman"/>
                      </a:endParaRPr>
                    </a:p>
                  </a:txBody>
                  <a:tcPr marL="45391" marR="45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51634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8313" y="620713"/>
            <a:ext cx="8229600" cy="1143000"/>
          </a:xfrm>
        </p:spPr>
        <p:txBody>
          <a:bodyPr/>
          <a:lstStyle/>
          <a:p>
            <a:pPr eaLnBrk="1" hangingPunct="1"/>
            <a:r>
              <a:rPr lang="en-GB" altLang="en-US" sz="3200" smtClean="0"/>
              <a:t>Mum of three, clothes shop manager and fashion lover</a:t>
            </a:r>
          </a:p>
        </p:txBody>
      </p:sp>
      <p:sp>
        <p:nvSpPr>
          <p:cNvPr id="70659" name="Text Box 5"/>
          <p:cNvSpPr txBox="1">
            <a:spLocks noChangeArrowheads="1"/>
          </p:cNvSpPr>
          <p:nvPr/>
        </p:nvSpPr>
        <p:spPr bwMode="auto">
          <a:xfrm>
            <a:off x="468313" y="4868863"/>
            <a:ext cx="2590800" cy="45720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Michelle</a:t>
            </a:r>
          </a:p>
        </p:txBody>
      </p:sp>
      <p:pic>
        <p:nvPicPr>
          <p:cNvPr id="70660" name="Picture 7" descr="Cheryl%20Ann"/>
          <p:cNvPicPr>
            <a:picLocks noChangeAspect="1" noChangeArrowheads="1"/>
          </p:cNvPicPr>
          <p:nvPr/>
        </p:nvPicPr>
        <p:blipFill>
          <a:blip r:embed="rId2">
            <a:extLst>
              <a:ext uri="{28A0092B-C50C-407E-A947-70E740481C1C}">
                <a14:useLocalDpi xmlns:a14="http://schemas.microsoft.com/office/drawing/2010/main" val="0"/>
              </a:ext>
            </a:extLst>
          </a:blip>
          <a:srcRect b="7866"/>
          <a:stretch>
            <a:fillRect/>
          </a:stretch>
        </p:blipFill>
        <p:spPr bwMode="auto">
          <a:xfrm>
            <a:off x="468313" y="1484313"/>
            <a:ext cx="2633662"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1" name="AutoShape 8"/>
          <p:cNvSpPr>
            <a:spLocks noChangeArrowheads="1"/>
          </p:cNvSpPr>
          <p:nvPr/>
        </p:nvSpPr>
        <p:spPr bwMode="auto">
          <a:xfrm>
            <a:off x="3733800" y="1628775"/>
            <a:ext cx="5159375" cy="3657600"/>
          </a:xfrm>
          <a:prstGeom prst="wedgeEllipseCallout">
            <a:avLst>
              <a:gd name="adj1" fmla="val -78583"/>
              <a:gd name="adj2" fmla="val 18579"/>
            </a:avLst>
          </a:prstGeom>
          <a:solidFill>
            <a:schemeClr val="bg1"/>
          </a:solidFill>
          <a:ln w="381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r>
              <a:rPr lang="en-GB" altLang="en-US" sz="2800" b="1">
                <a:solidFill>
                  <a:srgbClr val="000000"/>
                </a:solidFill>
              </a:rPr>
              <a:t>My approach to </a:t>
            </a:r>
            <a:br>
              <a:rPr lang="en-GB" altLang="en-US" sz="2800" b="1">
                <a:solidFill>
                  <a:srgbClr val="000000"/>
                </a:solidFill>
              </a:rPr>
            </a:br>
            <a:r>
              <a:rPr lang="en-GB" altLang="en-US" sz="2800" b="1">
                <a:solidFill>
                  <a:srgbClr val="000000"/>
                </a:solidFill>
              </a:rPr>
              <a:t>ethical dilemmas:</a:t>
            </a:r>
            <a:r>
              <a:rPr lang="en-GB" altLang="en-US" sz="2800">
                <a:solidFill>
                  <a:srgbClr val="000000"/>
                </a:solidFill>
              </a:rPr>
              <a:t> </a:t>
            </a:r>
            <a:br>
              <a:rPr lang="en-GB" altLang="en-US" sz="2800">
                <a:solidFill>
                  <a:srgbClr val="000000"/>
                </a:solidFill>
              </a:rPr>
            </a:br>
            <a:r>
              <a:rPr lang="en-GB" altLang="en-US" sz="2800">
                <a:solidFill>
                  <a:srgbClr val="000000"/>
                </a:solidFill>
              </a:rPr>
              <a:t>Weigh up the benefits and costs and choose the option that makes most people happy.</a:t>
            </a:r>
          </a:p>
        </p:txBody>
      </p:sp>
      <p:sp>
        <p:nvSpPr>
          <p:cNvPr id="70662" name="Text Box 9"/>
          <p:cNvSpPr txBox="1">
            <a:spLocks noChangeArrowheads="1"/>
          </p:cNvSpPr>
          <p:nvPr/>
        </p:nvSpPr>
        <p:spPr bwMode="auto">
          <a:xfrm>
            <a:off x="1116013" y="5392738"/>
            <a:ext cx="7272337" cy="146526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a:solidFill>
                  <a:srgbClr val="000000"/>
                </a:solidFill>
              </a:rPr>
              <a:t>“I love clothes and I love children but I am a busy mum- I can’t always be running out to special ethical shops. The price of an ethically produced clothes is three times the amount of normal high street fashion. I have a budget and can only spend so much on clothes but I am also concerned about what message I give to my children.”</a:t>
            </a:r>
          </a:p>
        </p:txBody>
      </p:sp>
      <p:sp>
        <p:nvSpPr>
          <p:cNvPr id="70663" name="Text Box 10"/>
          <p:cNvSpPr txBox="1">
            <a:spLocks noChangeArrowheads="1"/>
          </p:cNvSpPr>
          <p:nvPr/>
        </p:nvSpPr>
        <p:spPr bwMode="auto">
          <a:xfrm>
            <a:off x="1619250" y="0"/>
            <a:ext cx="6400800" cy="579438"/>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3200" b="1">
                <a:solidFill>
                  <a:srgbClr val="FFFFFF"/>
                </a:solidFill>
                <a:latin typeface="Helvetica" pitchFamily="34" charset="0"/>
              </a:rPr>
              <a:t>This is the ‘utilitarian approach’</a:t>
            </a:r>
          </a:p>
        </p:txBody>
      </p:sp>
    </p:spTree>
    <p:extLst>
      <p:ext uri="{BB962C8B-B14F-4D97-AF65-F5344CB8AC3E}">
        <p14:creationId xmlns:p14="http://schemas.microsoft.com/office/powerpoint/2010/main" val="851751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68313" y="620713"/>
            <a:ext cx="8229600" cy="1143000"/>
          </a:xfrm>
        </p:spPr>
        <p:txBody>
          <a:bodyPr/>
          <a:lstStyle/>
          <a:p>
            <a:pPr eaLnBrk="1" hangingPunct="1"/>
            <a:r>
              <a:rPr lang="en-GB" altLang="en-US" sz="3200" smtClean="0"/>
              <a:t>Factory owner </a:t>
            </a:r>
          </a:p>
        </p:txBody>
      </p:sp>
      <p:sp>
        <p:nvSpPr>
          <p:cNvPr id="71683" name="Text Box 3"/>
          <p:cNvSpPr txBox="1">
            <a:spLocks noChangeArrowheads="1"/>
          </p:cNvSpPr>
          <p:nvPr/>
        </p:nvSpPr>
        <p:spPr bwMode="auto">
          <a:xfrm>
            <a:off x="468313" y="4652963"/>
            <a:ext cx="2590800" cy="39687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Factory owner</a:t>
            </a:r>
          </a:p>
        </p:txBody>
      </p:sp>
      <p:sp>
        <p:nvSpPr>
          <p:cNvPr id="71684" name="Text Box 6"/>
          <p:cNvSpPr txBox="1">
            <a:spLocks noChangeArrowheads="1"/>
          </p:cNvSpPr>
          <p:nvPr/>
        </p:nvSpPr>
        <p:spPr bwMode="auto">
          <a:xfrm>
            <a:off x="1116013" y="5229225"/>
            <a:ext cx="7272337" cy="1465263"/>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a:solidFill>
                  <a:srgbClr val="000000"/>
                </a:solidFill>
              </a:rPr>
              <a:t>I don’t think people are worried about the children – yeh they are crammed in factories but that’s how the public get a cheap deal! Clothes are dear enough as it is. You can get a wardrobe out of my factory and I am helping families reduce their shopping bills so they don’t have to live off a budget. </a:t>
            </a:r>
          </a:p>
        </p:txBody>
      </p:sp>
      <p:sp>
        <p:nvSpPr>
          <p:cNvPr id="71685" name="Text Box 7"/>
          <p:cNvSpPr txBox="1">
            <a:spLocks noChangeArrowheads="1"/>
          </p:cNvSpPr>
          <p:nvPr/>
        </p:nvSpPr>
        <p:spPr bwMode="auto">
          <a:xfrm>
            <a:off x="1619250" y="0"/>
            <a:ext cx="6400800" cy="579438"/>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3200" b="1">
                <a:solidFill>
                  <a:srgbClr val="FFFFFF"/>
                </a:solidFill>
                <a:latin typeface="Helvetica" pitchFamily="34" charset="0"/>
              </a:rPr>
              <a:t>This is the ‘utilitarian approach’</a:t>
            </a:r>
          </a:p>
        </p:txBody>
      </p:sp>
      <p:pic>
        <p:nvPicPr>
          <p:cNvPr id="71686" name="Picture 9" descr="1568210127_099de1c399_o"/>
          <p:cNvPicPr>
            <a:picLocks noChangeAspect="1" noChangeArrowheads="1"/>
          </p:cNvPicPr>
          <p:nvPr/>
        </p:nvPicPr>
        <p:blipFill>
          <a:blip r:embed="rId2">
            <a:extLst>
              <a:ext uri="{28A0092B-C50C-407E-A947-70E740481C1C}">
                <a14:useLocalDpi xmlns:a14="http://schemas.microsoft.com/office/drawing/2010/main" val="0"/>
              </a:ext>
            </a:extLst>
          </a:blip>
          <a:srcRect l="30234" r="25934" b="37154"/>
          <a:stretch>
            <a:fillRect/>
          </a:stretch>
        </p:blipFill>
        <p:spPr bwMode="auto">
          <a:xfrm>
            <a:off x="323850" y="1773238"/>
            <a:ext cx="2878138"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7" name="AutoShape 5"/>
          <p:cNvSpPr>
            <a:spLocks noChangeArrowheads="1"/>
          </p:cNvSpPr>
          <p:nvPr/>
        </p:nvSpPr>
        <p:spPr bwMode="auto">
          <a:xfrm>
            <a:off x="3708400" y="1484313"/>
            <a:ext cx="5159375" cy="3657600"/>
          </a:xfrm>
          <a:prstGeom prst="wedgeEllipseCallout">
            <a:avLst>
              <a:gd name="adj1" fmla="val -87324"/>
              <a:gd name="adj2" fmla="val -736"/>
            </a:avLst>
          </a:prstGeom>
          <a:solidFill>
            <a:schemeClr val="bg1"/>
          </a:solidFill>
          <a:ln w="381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r>
              <a:rPr lang="en-GB" altLang="en-US" sz="2800" b="1">
                <a:solidFill>
                  <a:srgbClr val="000000"/>
                </a:solidFill>
              </a:rPr>
              <a:t>My approach to </a:t>
            </a:r>
            <a:br>
              <a:rPr lang="en-GB" altLang="en-US" sz="2800" b="1">
                <a:solidFill>
                  <a:srgbClr val="000000"/>
                </a:solidFill>
              </a:rPr>
            </a:br>
            <a:r>
              <a:rPr lang="en-GB" altLang="en-US" sz="2800" b="1">
                <a:solidFill>
                  <a:srgbClr val="000000"/>
                </a:solidFill>
              </a:rPr>
              <a:t>ethical dilemmas:</a:t>
            </a:r>
            <a:r>
              <a:rPr lang="en-GB" altLang="en-US" sz="2800">
                <a:solidFill>
                  <a:srgbClr val="000000"/>
                </a:solidFill>
              </a:rPr>
              <a:t> </a:t>
            </a:r>
            <a:br>
              <a:rPr lang="en-GB" altLang="en-US" sz="2800">
                <a:solidFill>
                  <a:srgbClr val="000000"/>
                </a:solidFill>
              </a:rPr>
            </a:br>
            <a:r>
              <a:rPr lang="en-GB" altLang="en-US" sz="2800">
                <a:solidFill>
                  <a:srgbClr val="000000"/>
                </a:solidFill>
              </a:rPr>
              <a:t>Weigh up the benefits and costs and choose the option that makes most people happy.</a:t>
            </a:r>
          </a:p>
        </p:txBody>
      </p:sp>
    </p:spTree>
    <p:extLst>
      <p:ext uri="{BB962C8B-B14F-4D97-AF65-F5344CB8AC3E}">
        <p14:creationId xmlns:p14="http://schemas.microsoft.com/office/powerpoint/2010/main" val="1370407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9" descr="checkit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8413"/>
            <a:ext cx="3154363"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AutoShape 7"/>
          <p:cNvSpPr>
            <a:spLocks noChangeArrowheads="1"/>
          </p:cNvSpPr>
          <p:nvPr/>
        </p:nvSpPr>
        <p:spPr bwMode="auto">
          <a:xfrm>
            <a:off x="3352800" y="1676400"/>
            <a:ext cx="5334000" cy="2971800"/>
          </a:xfrm>
          <a:prstGeom prst="wedgeEllipseCallout">
            <a:avLst>
              <a:gd name="adj1" fmla="val -75028"/>
              <a:gd name="adj2" fmla="val -27190"/>
            </a:avLst>
          </a:prstGeom>
          <a:solidFill>
            <a:schemeClr val="bg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72708" name="Text Box 5"/>
          <p:cNvSpPr txBox="1">
            <a:spLocks noChangeArrowheads="1"/>
          </p:cNvSpPr>
          <p:nvPr/>
        </p:nvSpPr>
        <p:spPr bwMode="auto">
          <a:xfrm>
            <a:off x="3505200" y="1981200"/>
            <a:ext cx="50292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400" b="1">
                <a:solidFill>
                  <a:srgbClr val="000000"/>
                </a:solidFill>
                <a:latin typeface="Helvetica" pitchFamily="34" charset="0"/>
              </a:rPr>
              <a:t>My approach to </a:t>
            </a:r>
            <a:br>
              <a:rPr lang="en-GB" altLang="en-US" sz="2400" b="1">
                <a:solidFill>
                  <a:srgbClr val="000000"/>
                </a:solidFill>
                <a:latin typeface="Helvetica" pitchFamily="34" charset="0"/>
              </a:rPr>
            </a:br>
            <a:r>
              <a:rPr lang="en-GB" altLang="en-US" sz="2400" b="1">
                <a:solidFill>
                  <a:srgbClr val="000000"/>
                </a:solidFill>
                <a:latin typeface="Helvetica" pitchFamily="34" charset="0"/>
              </a:rPr>
              <a:t>ethical decisions:</a:t>
            </a:r>
            <a:r>
              <a:rPr lang="en-GB" altLang="en-US" sz="2400">
                <a:solidFill>
                  <a:srgbClr val="000000"/>
                </a:solidFill>
                <a:latin typeface="Helvetica" pitchFamily="34" charset="0"/>
              </a:rPr>
              <a:t> </a:t>
            </a:r>
            <a:br>
              <a:rPr lang="en-GB" altLang="en-US" sz="2400">
                <a:solidFill>
                  <a:srgbClr val="000000"/>
                </a:solidFill>
                <a:latin typeface="Helvetica" pitchFamily="34" charset="0"/>
              </a:rPr>
            </a:br>
            <a:r>
              <a:rPr lang="en-GB" altLang="en-US" sz="2400">
                <a:solidFill>
                  <a:srgbClr val="000000"/>
                </a:solidFill>
                <a:latin typeface="Helvetica" pitchFamily="34" charset="0"/>
              </a:rPr>
              <a:t>I simply choose the option that turns out best </a:t>
            </a:r>
            <a:br>
              <a:rPr lang="en-GB" altLang="en-US" sz="2400">
                <a:solidFill>
                  <a:srgbClr val="000000"/>
                </a:solidFill>
                <a:latin typeface="Helvetica" pitchFamily="34" charset="0"/>
              </a:rPr>
            </a:br>
            <a:r>
              <a:rPr lang="en-GB" altLang="en-US" sz="2400">
                <a:solidFill>
                  <a:srgbClr val="000000"/>
                </a:solidFill>
                <a:latin typeface="Helvetica" pitchFamily="34" charset="0"/>
              </a:rPr>
              <a:t>for my sales</a:t>
            </a:r>
          </a:p>
        </p:txBody>
      </p:sp>
      <p:sp>
        <p:nvSpPr>
          <p:cNvPr id="72709" name="Text Box 10"/>
          <p:cNvSpPr txBox="1">
            <a:spLocks noChangeArrowheads="1"/>
          </p:cNvSpPr>
          <p:nvPr/>
        </p:nvSpPr>
        <p:spPr bwMode="auto">
          <a:xfrm>
            <a:off x="1331913" y="692150"/>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High street shop owner </a:t>
            </a:r>
          </a:p>
        </p:txBody>
      </p:sp>
      <p:sp>
        <p:nvSpPr>
          <p:cNvPr id="72710" name="Text Box 11"/>
          <p:cNvSpPr txBox="1">
            <a:spLocks noChangeArrowheads="1"/>
          </p:cNvSpPr>
          <p:nvPr/>
        </p:nvSpPr>
        <p:spPr bwMode="auto">
          <a:xfrm>
            <a:off x="1979613" y="0"/>
            <a:ext cx="6019800" cy="579438"/>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449263" fontAlgn="base">
              <a:spcBef>
                <a:spcPct val="50000"/>
              </a:spcBef>
              <a:spcAft>
                <a:spcPct val="0"/>
              </a:spcAft>
              <a:buClr>
                <a:srgbClr val="000000"/>
              </a:buClr>
              <a:buSzPct val="100000"/>
              <a:buFont typeface="Times New Roman" pitchFamily="18" charset="0"/>
              <a:buNone/>
            </a:pPr>
            <a:r>
              <a:rPr lang="en-GB" altLang="en-US" sz="3200" b="1">
                <a:solidFill>
                  <a:srgbClr val="FFFFFF"/>
                </a:solidFill>
                <a:latin typeface="Helvetica" pitchFamily="34" charset="0"/>
              </a:rPr>
              <a:t>This is self-centred thinking</a:t>
            </a:r>
          </a:p>
        </p:txBody>
      </p:sp>
      <p:sp>
        <p:nvSpPr>
          <p:cNvPr id="72711" name="Text Box 12"/>
          <p:cNvSpPr txBox="1">
            <a:spLocks noChangeArrowheads="1"/>
          </p:cNvSpPr>
          <p:nvPr/>
        </p:nvSpPr>
        <p:spPr bwMode="auto">
          <a:xfrm>
            <a:off x="900113" y="4941888"/>
            <a:ext cx="7416800" cy="1169987"/>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If I don’t sell affordable clothes then I will lose customers.</a:t>
            </a:r>
          </a:p>
          <a:p>
            <a:pPr algn="ct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If people wanted the children to have a better life then they should dig deeper into their pockets </a:t>
            </a:r>
          </a:p>
        </p:txBody>
      </p:sp>
    </p:spTree>
    <p:extLst>
      <p:ext uri="{BB962C8B-B14F-4D97-AF65-F5344CB8AC3E}">
        <p14:creationId xmlns:p14="http://schemas.microsoft.com/office/powerpoint/2010/main" val="3946063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10" descr="http://dlstatic.speedtv.com/imageserve/07zN1iPb1Mgp6/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0" y="1011238"/>
            <a:ext cx="23336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AutoShape 3"/>
          <p:cNvSpPr>
            <a:spLocks noChangeArrowheads="1"/>
          </p:cNvSpPr>
          <p:nvPr/>
        </p:nvSpPr>
        <p:spPr bwMode="auto">
          <a:xfrm>
            <a:off x="3525838" y="1692275"/>
            <a:ext cx="5334000" cy="2971800"/>
          </a:xfrm>
          <a:prstGeom prst="wedgeEllipseCallout">
            <a:avLst>
              <a:gd name="adj1" fmla="val -83750"/>
              <a:gd name="adj2" fmla="val -21583"/>
            </a:avLst>
          </a:prstGeom>
          <a:solidFill>
            <a:schemeClr val="bg1"/>
          </a:solidFill>
          <a:ln w="38100">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73732" name="Text Box 5"/>
          <p:cNvSpPr txBox="1">
            <a:spLocks noChangeArrowheads="1"/>
          </p:cNvSpPr>
          <p:nvPr/>
        </p:nvSpPr>
        <p:spPr bwMode="auto">
          <a:xfrm>
            <a:off x="900113" y="549275"/>
            <a:ext cx="82438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Owner of the multimillion pound empire – GAP</a:t>
            </a:r>
          </a:p>
        </p:txBody>
      </p:sp>
      <p:sp>
        <p:nvSpPr>
          <p:cNvPr id="73733" name="Text Box 6"/>
          <p:cNvSpPr txBox="1">
            <a:spLocks noChangeArrowheads="1"/>
          </p:cNvSpPr>
          <p:nvPr/>
        </p:nvSpPr>
        <p:spPr bwMode="auto">
          <a:xfrm>
            <a:off x="1979613" y="0"/>
            <a:ext cx="6019800" cy="579438"/>
          </a:xfrm>
          <a:prstGeom prst="rect">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449263" fontAlgn="base">
              <a:spcBef>
                <a:spcPct val="50000"/>
              </a:spcBef>
              <a:spcAft>
                <a:spcPct val="0"/>
              </a:spcAft>
              <a:buClr>
                <a:srgbClr val="000000"/>
              </a:buClr>
              <a:buSzPct val="100000"/>
              <a:buFont typeface="Times New Roman" pitchFamily="18" charset="0"/>
              <a:buNone/>
            </a:pPr>
            <a:r>
              <a:rPr lang="en-GB" altLang="en-US" sz="3200" b="1">
                <a:solidFill>
                  <a:srgbClr val="FFFFFF"/>
                </a:solidFill>
                <a:latin typeface="Helvetica" pitchFamily="34" charset="0"/>
              </a:rPr>
              <a:t>This is self-centred thinking</a:t>
            </a:r>
          </a:p>
        </p:txBody>
      </p:sp>
      <p:sp>
        <p:nvSpPr>
          <p:cNvPr id="73734" name="Text Box 7"/>
          <p:cNvSpPr txBox="1">
            <a:spLocks noChangeArrowheads="1"/>
          </p:cNvSpPr>
          <p:nvPr/>
        </p:nvSpPr>
        <p:spPr bwMode="auto">
          <a:xfrm>
            <a:off x="900113" y="4941888"/>
            <a:ext cx="7416800" cy="1784350"/>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What's all this about the children?</a:t>
            </a:r>
          </a:p>
          <a:p>
            <a:pPr algn="ct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I moved my factory to an LEDC so I can have cheap labour and hard workers.  In an MEDC people demand too much money for not enough work.  I need to make as much profit as possible for the shareholders! </a:t>
            </a:r>
          </a:p>
        </p:txBody>
      </p:sp>
      <p:sp>
        <p:nvSpPr>
          <p:cNvPr id="73735" name="Text Box 4"/>
          <p:cNvSpPr txBox="1">
            <a:spLocks noChangeArrowheads="1"/>
          </p:cNvSpPr>
          <p:nvPr/>
        </p:nvSpPr>
        <p:spPr bwMode="auto">
          <a:xfrm>
            <a:off x="3678238" y="1997075"/>
            <a:ext cx="5029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400" b="1">
                <a:solidFill>
                  <a:srgbClr val="000000"/>
                </a:solidFill>
                <a:latin typeface="Helvetica" pitchFamily="34" charset="0"/>
              </a:rPr>
              <a:t>My approach to </a:t>
            </a:r>
            <a:br>
              <a:rPr lang="en-GB" altLang="en-US" sz="2400" b="1">
                <a:solidFill>
                  <a:srgbClr val="000000"/>
                </a:solidFill>
                <a:latin typeface="Helvetica" pitchFamily="34" charset="0"/>
              </a:rPr>
            </a:br>
            <a:r>
              <a:rPr lang="en-GB" altLang="en-US" sz="2400" b="1">
                <a:solidFill>
                  <a:srgbClr val="000000"/>
                </a:solidFill>
                <a:latin typeface="Helvetica" pitchFamily="34" charset="0"/>
              </a:rPr>
              <a:t>ethical decisions:</a:t>
            </a:r>
            <a:r>
              <a:rPr lang="en-GB" altLang="en-US" sz="2400">
                <a:solidFill>
                  <a:srgbClr val="000000"/>
                </a:solidFill>
                <a:latin typeface="Helvetica" pitchFamily="34" charset="0"/>
              </a:rPr>
              <a:t> </a:t>
            </a:r>
            <a:br>
              <a:rPr lang="en-GB" altLang="en-US" sz="2400">
                <a:solidFill>
                  <a:srgbClr val="000000"/>
                </a:solidFill>
                <a:latin typeface="Helvetica" pitchFamily="34" charset="0"/>
              </a:rPr>
            </a:br>
            <a:r>
              <a:rPr lang="en-GB" altLang="en-US" sz="2400">
                <a:solidFill>
                  <a:srgbClr val="000000"/>
                </a:solidFill>
                <a:latin typeface="Helvetica" pitchFamily="34" charset="0"/>
              </a:rPr>
              <a:t>I simply choose the option that turns out best </a:t>
            </a:r>
            <a:br>
              <a:rPr lang="en-GB" altLang="en-US" sz="2400">
                <a:solidFill>
                  <a:srgbClr val="000000"/>
                </a:solidFill>
                <a:latin typeface="Helvetica" pitchFamily="34" charset="0"/>
              </a:rPr>
            </a:br>
            <a:r>
              <a:rPr lang="en-GB" altLang="en-US" sz="2400">
                <a:solidFill>
                  <a:srgbClr val="000000"/>
                </a:solidFill>
                <a:latin typeface="Helvetica" pitchFamily="34" charset="0"/>
              </a:rPr>
              <a:t>for me </a:t>
            </a:r>
          </a:p>
        </p:txBody>
      </p:sp>
    </p:spTree>
    <p:extLst>
      <p:ext uri="{BB962C8B-B14F-4D97-AF65-F5344CB8AC3E}">
        <p14:creationId xmlns:p14="http://schemas.microsoft.com/office/powerpoint/2010/main" val="1066699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6659563" y="3284538"/>
            <a:ext cx="2233612" cy="519112"/>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800">
                <a:solidFill>
                  <a:srgbClr val="000000"/>
                </a:solidFill>
              </a:rPr>
              <a:t>Holly</a:t>
            </a:r>
          </a:p>
        </p:txBody>
      </p:sp>
      <p:pic>
        <p:nvPicPr>
          <p:cNvPr id="74755" name="Picture 3" descr="kamini"/>
          <p:cNvPicPr>
            <a:picLocks noChangeAspect="1" noChangeArrowheads="1"/>
          </p:cNvPicPr>
          <p:nvPr/>
        </p:nvPicPr>
        <p:blipFill>
          <a:blip r:embed="rId2">
            <a:extLst>
              <a:ext uri="{28A0092B-C50C-407E-A947-70E740481C1C}">
                <a14:useLocalDpi xmlns:a14="http://schemas.microsoft.com/office/drawing/2010/main" val="0"/>
              </a:ext>
            </a:extLst>
          </a:blip>
          <a:srcRect l="31128" b="35858"/>
          <a:stretch>
            <a:fillRect/>
          </a:stretch>
        </p:blipFill>
        <p:spPr bwMode="auto">
          <a:xfrm>
            <a:off x="6659563" y="1268413"/>
            <a:ext cx="2230437"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6" name="AutoShape 4"/>
          <p:cNvSpPr>
            <a:spLocks noChangeArrowheads="1"/>
          </p:cNvSpPr>
          <p:nvPr/>
        </p:nvSpPr>
        <p:spPr bwMode="auto">
          <a:xfrm>
            <a:off x="457200" y="1295400"/>
            <a:ext cx="4259263" cy="3213100"/>
          </a:xfrm>
          <a:prstGeom prst="wedgeEllipseCallout">
            <a:avLst>
              <a:gd name="adj1" fmla="val 116718"/>
              <a:gd name="adj2" fmla="val -18625"/>
            </a:avLst>
          </a:prstGeom>
          <a:solidFill>
            <a:schemeClr val="bg1"/>
          </a:solidFill>
          <a:ln w="38100">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50000"/>
              </a:spcBef>
              <a:spcAft>
                <a:spcPct val="0"/>
              </a:spcAft>
              <a:buClr>
                <a:srgbClr val="000000"/>
              </a:buClr>
              <a:buSzPct val="100000"/>
              <a:buFont typeface="Times New Roman" pitchFamily="18" charset="0"/>
              <a:buNone/>
            </a:pPr>
            <a:r>
              <a:rPr lang="en-GB" altLang="en-US" sz="2400" b="1">
                <a:solidFill>
                  <a:srgbClr val="000000"/>
                </a:solidFill>
              </a:rPr>
              <a:t>My approach to </a:t>
            </a:r>
            <a:br>
              <a:rPr lang="en-GB" altLang="en-US" sz="2400" b="1">
                <a:solidFill>
                  <a:srgbClr val="000000"/>
                </a:solidFill>
              </a:rPr>
            </a:br>
            <a:r>
              <a:rPr lang="en-GB" altLang="en-US" sz="2400" b="1">
                <a:solidFill>
                  <a:srgbClr val="000000"/>
                </a:solidFill>
              </a:rPr>
              <a:t>ethical decisions:</a:t>
            </a:r>
            <a:r>
              <a:rPr lang="en-GB" altLang="en-US" sz="2400">
                <a:solidFill>
                  <a:srgbClr val="000000"/>
                </a:solidFill>
              </a:rPr>
              <a:t> </a:t>
            </a:r>
            <a:br>
              <a:rPr lang="en-GB" altLang="en-US" sz="2400">
                <a:solidFill>
                  <a:srgbClr val="000000"/>
                </a:solidFill>
              </a:rPr>
            </a:br>
            <a:r>
              <a:rPr lang="en-GB" altLang="en-US" sz="2400">
                <a:solidFill>
                  <a:srgbClr val="000000"/>
                </a:solidFill>
              </a:rPr>
              <a:t>Be caring and compassionate about people, animals  and relationships.</a:t>
            </a:r>
          </a:p>
          <a:p>
            <a:pPr algn="ctr" defTabSz="449263" fontAlgn="base">
              <a:spcBef>
                <a:spcPct val="0"/>
              </a:spcBef>
              <a:spcAft>
                <a:spcPct val="0"/>
              </a:spcAft>
              <a:buClr>
                <a:srgbClr val="000000"/>
              </a:buClr>
              <a:buSzPct val="100000"/>
              <a:buFont typeface="Times New Roman" pitchFamily="18" charset="0"/>
              <a:buNone/>
            </a:pPr>
            <a:endParaRPr lang="en-GB" altLang="en-US" sz="3600">
              <a:solidFill>
                <a:srgbClr val="000000"/>
              </a:solidFill>
              <a:latin typeface="Times New Roman" pitchFamily="18" charset="0"/>
            </a:endParaRPr>
          </a:p>
        </p:txBody>
      </p:sp>
      <p:sp>
        <p:nvSpPr>
          <p:cNvPr id="74757" name="Text Box 5"/>
          <p:cNvSpPr txBox="1">
            <a:spLocks noChangeArrowheads="1"/>
          </p:cNvSpPr>
          <p:nvPr/>
        </p:nvSpPr>
        <p:spPr bwMode="auto">
          <a:xfrm>
            <a:off x="611188" y="620713"/>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800">
                <a:solidFill>
                  <a:srgbClr val="000000"/>
                </a:solidFill>
              </a:rPr>
              <a:t>Psychology student – vegetarian </a:t>
            </a:r>
          </a:p>
        </p:txBody>
      </p:sp>
      <p:sp>
        <p:nvSpPr>
          <p:cNvPr id="74758" name="Text Box 6"/>
          <p:cNvSpPr txBox="1">
            <a:spLocks noChangeArrowheads="1"/>
          </p:cNvSpPr>
          <p:nvPr/>
        </p:nvSpPr>
        <p:spPr bwMode="auto">
          <a:xfrm>
            <a:off x="971550" y="4581525"/>
            <a:ext cx="7561263" cy="1938338"/>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I do not wear clothes made of animals but I don’t know if they are made by children. I think  it is about time the government change the legislation on child labour and animal cruelty. I am going on a peaceful demonstration next week to let the public know what happens in these sweatshop factories and then they can make their own mind up on what to do. </a:t>
            </a:r>
          </a:p>
        </p:txBody>
      </p:sp>
      <p:sp>
        <p:nvSpPr>
          <p:cNvPr id="74759" name="Text Box 8"/>
          <p:cNvSpPr txBox="1">
            <a:spLocks noChangeArrowheads="1"/>
          </p:cNvSpPr>
          <p:nvPr/>
        </p:nvSpPr>
        <p:spPr bwMode="auto">
          <a:xfrm>
            <a:off x="1619250" y="0"/>
            <a:ext cx="5867400" cy="579438"/>
          </a:xfrm>
          <a:prstGeom prst="rect">
            <a:avLst/>
          </a:prstGeom>
          <a:solidFill>
            <a:srgbClr val="99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449263" fontAlgn="base">
              <a:spcBef>
                <a:spcPct val="50000"/>
              </a:spcBef>
              <a:spcAft>
                <a:spcPct val="0"/>
              </a:spcAft>
              <a:buClr>
                <a:srgbClr val="000000"/>
              </a:buClr>
              <a:buSzPct val="100000"/>
              <a:buFont typeface="Times New Roman" pitchFamily="18" charset="0"/>
              <a:buNone/>
            </a:pPr>
            <a:r>
              <a:rPr lang="en-GB" altLang="en-US" sz="3200" b="1">
                <a:solidFill>
                  <a:srgbClr val="FFFFFF"/>
                </a:solidFill>
                <a:latin typeface="Helvetica" pitchFamily="34" charset="0"/>
              </a:rPr>
              <a:t>This is care-based thinking</a:t>
            </a:r>
          </a:p>
        </p:txBody>
      </p:sp>
    </p:spTree>
    <p:extLst>
      <p:ext uri="{BB962C8B-B14F-4D97-AF65-F5344CB8AC3E}">
        <p14:creationId xmlns:p14="http://schemas.microsoft.com/office/powerpoint/2010/main" val="4202558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9" descr="2942193"/>
          <p:cNvPicPr>
            <a:picLocks noChangeAspect="1" noChangeArrowheads="1"/>
          </p:cNvPicPr>
          <p:nvPr/>
        </p:nvPicPr>
        <p:blipFill>
          <a:blip r:embed="rId2">
            <a:extLst>
              <a:ext uri="{28A0092B-C50C-407E-A947-70E740481C1C}">
                <a14:useLocalDpi xmlns:a14="http://schemas.microsoft.com/office/drawing/2010/main" val="0"/>
              </a:ext>
            </a:extLst>
          </a:blip>
          <a:srcRect r="51628" b="33376"/>
          <a:stretch>
            <a:fillRect/>
          </a:stretch>
        </p:blipFill>
        <p:spPr bwMode="auto">
          <a:xfrm>
            <a:off x="6659563" y="1628775"/>
            <a:ext cx="2305050"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9" name="Text Box 2"/>
          <p:cNvSpPr txBox="1">
            <a:spLocks noChangeArrowheads="1"/>
          </p:cNvSpPr>
          <p:nvPr/>
        </p:nvSpPr>
        <p:spPr bwMode="auto">
          <a:xfrm>
            <a:off x="6659563" y="3716338"/>
            <a:ext cx="2233612" cy="519112"/>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2800">
                <a:solidFill>
                  <a:srgbClr val="000000"/>
                </a:solidFill>
              </a:rPr>
              <a:t>Sue Flay </a:t>
            </a:r>
          </a:p>
        </p:txBody>
      </p:sp>
      <p:sp>
        <p:nvSpPr>
          <p:cNvPr id="75780" name="AutoShape 4"/>
          <p:cNvSpPr>
            <a:spLocks noChangeArrowheads="1"/>
          </p:cNvSpPr>
          <p:nvPr/>
        </p:nvSpPr>
        <p:spPr bwMode="auto">
          <a:xfrm>
            <a:off x="-15875" y="1482725"/>
            <a:ext cx="4392613" cy="2376488"/>
          </a:xfrm>
          <a:prstGeom prst="wedgeEllipseCallout">
            <a:avLst>
              <a:gd name="adj1" fmla="val 124954"/>
              <a:gd name="adj2" fmla="val 2639"/>
            </a:avLst>
          </a:prstGeom>
          <a:solidFill>
            <a:schemeClr val="bg1"/>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50000"/>
              </a:spcBef>
              <a:spcAft>
                <a:spcPct val="0"/>
              </a:spcAft>
              <a:buClr>
                <a:srgbClr val="000000"/>
              </a:buClr>
              <a:buSzPct val="100000"/>
              <a:buFont typeface="Times New Roman" pitchFamily="18" charset="0"/>
              <a:buNone/>
            </a:pPr>
            <a:r>
              <a:rPr lang="en-GB" altLang="en-US" sz="2000" b="1">
                <a:solidFill>
                  <a:srgbClr val="000000"/>
                </a:solidFill>
              </a:rPr>
              <a:t>My approach to </a:t>
            </a:r>
            <a:br>
              <a:rPr lang="en-GB" altLang="en-US" sz="2000" b="1">
                <a:solidFill>
                  <a:srgbClr val="000000"/>
                </a:solidFill>
              </a:rPr>
            </a:br>
            <a:r>
              <a:rPr lang="en-GB" altLang="en-US" sz="2000" b="1">
                <a:solidFill>
                  <a:srgbClr val="000000"/>
                </a:solidFill>
              </a:rPr>
              <a:t>ethical decisions:</a:t>
            </a:r>
            <a:r>
              <a:rPr lang="en-GB" altLang="en-US" sz="2000">
                <a:solidFill>
                  <a:srgbClr val="000000"/>
                </a:solidFill>
              </a:rPr>
              <a:t> </a:t>
            </a:r>
            <a:br>
              <a:rPr lang="en-GB" altLang="en-US" sz="2000">
                <a:solidFill>
                  <a:srgbClr val="000000"/>
                </a:solidFill>
              </a:rPr>
            </a:br>
            <a:r>
              <a:rPr lang="en-GB" altLang="en-US" sz="2000">
                <a:solidFill>
                  <a:srgbClr val="000000"/>
                </a:solidFill>
              </a:rPr>
              <a:t>Be caring and compassionate about people, animals  and relationships.</a:t>
            </a:r>
          </a:p>
          <a:p>
            <a:pPr algn="ctr" defTabSz="449263" fontAlgn="base">
              <a:spcBef>
                <a:spcPct val="0"/>
              </a:spcBef>
              <a:spcAft>
                <a:spcPct val="0"/>
              </a:spcAft>
              <a:buClr>
                <a:srgbClr val="000000"/>
              </a:buClr>
              <a:buSzPct val="100000"/>
              <a:buFont typeface="Times New Roman" pitchFamily="18" charset="0"/>
              <a:buNone/>
            </a:pPr>
            <a:endParaRPr lang="en-GB" altLang="en-US" sz="3200">
              <a:solidFill>
                <a:srgbClr val="000000"/>
              </a:solidFill>
              <a:latin typeface="Times New Roman" pitchFamily="18" charset="0"/>
            </a:endParaRPr>
          </a:p>
        </p:txBody>
      </p:sp>
      <p:sp>
        <p:nvSpPr>
          <p:cNvPr id="75781" name="Text Box 5"/>
          <p:cNvSpPr txBox="1">
            <a:spLocks noChangeArrowheads="1"/>
          </p:cNvSpPr>
          <p:nvPr/>
        </p:nvSpPr>
        <p:spPr bwMode="auto">
          <a:xfrm>
            <a:off x="611188" y="620713"/>
            <a:ext cx="78486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Children's rights NGO worker– against abuse</a:t>
            </a:r>
          </a:p>
          <a:p>
            <a:pP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works with the children Welfare Trust.</a:t>
            </a:r>
          </a:p>
        </p:txBody>
      </p:sp>
      <p:sp>
        <p:nvSpPr>
          <p:cNvPr id="75782" name="Text Box 6"/>
          <p:cNvSpPr txBox="1">
            <a:spLocks noChangeArrowheads="1"/>
          </p:cNvSpPr>
          <p:nvPr/>
        </p:nvSpPr>
        <p:spPr bwMode="auto">
          <a:xfrm>
            <a:off x="1042988" y="4437063"/>
            <a:ext cx="7561262" cy="2338387"/>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I understand that </a:t>
            </a:r>
            <a:r>
              <a:rPr lang="en-GB" altLang="en-US">
                <a:solidFill>
                  <a:srgbClr val="000000"/>
                </a:solidFill>
              </a:rPr>
              <a:t>most factories recognise that conditions are not the kindest method of production. </a:t>
            </a:r>
            <a:br>
              <a:rPr lang="en-GB" altLang="en-US">
                <a:solidFill>
                  <a:srgbClr val="000000"/>
                </a:solidFill>
              </a:rPr>
            </a:br>
            <a:r>
              <a:rPr lang="en-GB" altLang="en-US">
                <a:solidFill>
                  <a:srgbClr val="000000"/>
                </a:solidFill>
              </a:rPr>
              <a:t>Every single factory owner we deal with is friendly, helpful, courteous and most importantly many are willing to consider change. However, they do cover up the fact that they are using children to cut labour costs as they are faster with nimble hands.  We are trying to encourage the businesses to move with changing trends to ethical systems.</a:t>
            </a:r>
            <a:br>
              <a:rPr lang="en-GB" altLang="en-US">
                <a:solidFill>
                  <a:srgbClr val="000000"/>
                </a:solidFill>
              </a:rPr>
            </a:br>
            <a:endParaRPr lang="en-GB" altLang="en-US">
              <a:solidFill>
                <a:srgbClr val="000000"/>
              </a:solidFill>
            </a:endParaRPr>
          </a:p>
        </p:txBody>
      </p:sp>
      <p:sp>
        <p:nvSpPr>
          <p:cNvPr id="75783" name="Text Box 7"/>
          <p:cNvSpPr txBox="1">
            <a:spLocks noChangeArrowheads="1"/>
          </p:cNvSpPr>
          <p:nvPr/>
        </p:nvSpPr>
        <p:spPr bwMode="auto">
          <a:xfrm>
            <a:off x="1619250" y="0"/>
            <a:ext cx="5867400" cy="579438"/>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449263" fontAlgn="base">
              <a:spcBef>
                <a:spcPct val="50000"/>
              </a:spcBef>
              <a:spcAft>
                <a:spcPct val="0"/>
              </a:spcAft>
              <a:buClr>
                <a:srgbClr val="000000"/>
              </a:buClr>
              <a:buSzPct val="100000"/>
              <a:buFont typeface="Times New Roman" pitchFamily="18" charset="0"/>
              <a:buNone/>
            </a:pPr>
            <a:r>
              <a:rPr lang="en-GB" altLang="en-US" sz="3200" b="1">
                <a:solidFill>
                  <a:srgbClr val="FFFFFF"/>
                </a:solidFill>
                <a:latin typeface="Helvetica" pitchFamily="34" charset="0"/>
              </a:rPr>
              <a:t>This is care-based thinking</a:t>
            </a:r>
          </a:p>
        </p:txBody>
      </p:sp>
    </p:spTree>
    <p:extLst>
      <p:ext uri="{BB962C8B-B14F-4D97-AF65-F5344CB8AC3E}">
        <p14:creationId xmlns:p14="http://schemas.microsoft.com/office/powerpoint/2010/main" val="1377863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8" descr="http://www.globalpost.com/sites/default/files/imagecache/gp3_slideshow_large/myanmar-factory-worker-2012-09-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1773238"/>
            <a:ext cx="3506788"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3" name="Text Box 9"/>
          <p:cNvSpPr txBox="1">
            <a:spLocks noChangeArrowheads="1"/>
          </p:cNvSpPr>
          <p:nvPr/>
        </p:nvSpPr>
        <p:spPr bwMode="auto">
          <a:xfrm>
            <a:off x="611188" y="620713"/>
            <a:ext cx="784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b="1">
                <a:solidFill>
                  <a:srgbClr val="000000"/>
                </a:solidFill>
              </a:rPr>
              <a:t>Chico Saeed –  factory worker </a:t>
            </a:r>
          </a:p>
        </p:txBody>
      </p:sp>
      <p:sp>
        <p:nvSpPr>
          <p:cNvPr id="76804" name="Text Box 10"/>
          <p:cNvSpPr txBox="1">
            <a:spLocks noChangeArrowheads="1"/>
          </p:cNvSpPr>
          <p:nvPr/>
        </p:nvSpPr>
        <p:spPr bwMode="auto">
          <a:xfrm>
            <a:off x="611188" y="4581525"/>
            <a:ext cx="7561262" cy="163195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000">
                <a:solidFill>
                  <a:srgbClr val="000000"/>
                </a:solidFill>
              </a:rPr>
              <a:t>I just get on with my job. My father has died and my mother is losing her eye sight so I have to go to work.  I work very long shifts, sometimes I work all day and night if we have to rush an order through.  I don’t get to go to school but at least I can feed my family.</a:t>
            </a:r>
          </a:p>
        </p:txBody>
      </p:sp>
      <p:sp>
        <p:nvSpPr>
          <p:cNvPr id="76805" name="Text Box 11"/>
          <p:cNvSpPr txBox="1">
            <a:spLocks noChangeArrowheads="1"/>
          </p:cNvSpPr>
          <p:nvPr/>
        </p:nvSpPr>
        <p:spPr bwMode="auto">
          <a:xfrm>
            <a:off x="1619250" y="0"/>
            <a:ext cx="5791200" cy="579438"/>
          </a:xfrm>
          <a:prstGeom prst="rect">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3200" b="1">
                <a:solidFill>
                  <a:srgbClr val="FFFFFF"/>
                </a:solidFill>
                <a:latin typeface="Helvetica" pitchFamily="34" charset="0"/>
              </a:rPr>
              <a:t>This is rights-based thinking</a:t>
            </a:r>
          </a:p>
        </p:txBody>
      </p:sp>
      <p:sp>
        <p:nvSpPr>
          <p:cNvPr id="76806" name="AutoShape 5"/>
          <p:cNvSpPr>
            <a:spLocks noChangeArrowheads="1"/>
          </p:cNvSpPr>
          <p:nvPr/>
        </p:nvSpPr>
        <p:spPr bwMode="auto">
          <a:xfrm>
            <a:off x="457200" y="1295400"/>
            <a:ext cx="4043363" cy="2925763"/>
          </a:xfrm>
          <a:prstGeom prst="wedgeEllipseCallout">
            <a:avLst>
              <a:gd name="adj1" fmla="val 117648"/>
              <a:gd name="adj2" fmla="val 8222"/>
            </a:avLst>
          </a:prstGeom>
          <a:solidFill>
            <a:schemeClr val="bg1"/>
          </a:solidFill>
          <a:ln w="38100">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50000"/>
              </a:spcBef>
              <a:spcAft>
                <a:spcPct val="0"/>
              </a:spcAft>
              <a:buClr>
                <a:srgbClr val="000000"/>
              </a:buClr>
              <a:buSzPct val="100000"/>
              <a:buFont typeface="Times New Roman" pitchFamily="18" charset="0"/>
              <a:buNone/>
            </a:pPr>
            <a:r>
              <a:rPr lang="en-GB" altLang="en-US" sz="2000" b="1">
                <a:solidFill>
                  <a:srgbClr val="000000"/>
                </a:solidFill>
              </a:rPr>
              <a:t>My approach </a:t>
            </a:r>
            <a:br>
              <a:rPr lang="en-GB" altLang="en-US" sz="2000" b="1">
                <a:solidFill>
                  <a:srgbClr val="000000"/>
                </a:solidFill>
              </a:rPr>
            </a:br>
            <a:r>
              <a:rPr lang="en-GB" altLang="en-US" sz="2000" b="1">
                <a:solidFill>
                  <a:srgbClr val="000000"/>
                </a:solidFill>
              </a:rPr>
              <a:t>to ethical decisions:</a:t>
            </a:r>
            <a:r>
              <a:rPr lang="en-GB" altLang="en-US" sz="2000">
                <a:solidFill>
                  <a:srgbClr val="000000"/>
                </a:solidFill>
              </a:rPr>
              <a:t> Before I do anything, </a:t>
            </a:r>
            <a:br>
              <a:rPr lang="en-GB" altLang="en-US" sz="2000">
                <a:solidFill>
                  <a:srgbClr val="000000"/>
                </a:solidFill>
              </a:rPr>
            </a:br>
            <a:r>
              <a:rPr lang="en-GB" altLang="en-US" sz="2000">
                <a:solidFill>
                  <a:srgbClr val="000000"/>
                </a:solidFill>
              </a:rPr>
              <a:t>I make sure it does not violate other people’s rights.</a:t>
            </a:r>
          </a:p>
          <a:p>
            <a:pPr algn="ctr" defTabSz="449263" fontAlgn="base">
              <a:spcBef>
                <a:spcPct val="0"/>
              </a:spcBef>
              <a:spcAft>
                <a:spcPct val="0"/>
              </a:spcAft>
              <a:buClr>
                <a:srgbClr val="000000"/>
              </a:buClr>
              <a:buSzPct val="100000"/>
              <a:buFont typeface="Times New Roman" pitchFamily="18" charset="0"/>
              <a:buNone/>
            </a:pPr>
            <a:endParaRPr lang="en-GB" altLang="en-US" sz="2800">
              <a:solidFill>
                <a:srgbClr val="000000"/>
              </a:solidFill>
              <a:latin typeface="Times New Roman" pitchFamily="18" charset="0"/>
            </a:endParaRPr>
          </a:p>
        </p:txBody>
      </p:sp>
    </p:spTree>
    <p:extLst>
      <p:ext uri="{BB962C8B-B14F-4D97-AF65-F5344CB8AC3E}">
        <p14:creationId xmlns:p14="http://schemas.microsoft.com/office/powerpoint/2010/main" val="480898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1" descr="Cheryl%20Ann"/>
          <p:cNvPicPr>
            <a:picLocks noChangeAspect="1" noChangeArrowheads="1"/>
          </p:cNvPicPr>
          <p:nvPr/>
        </p:nvPicPr>
        <p:blipFill>
          <a:blip r:embed="rId3" cstate="print">
            <a:extLst>
              <a:ext uri="{28A0092B-C50C-407E-A947-70E740481C1C}">
                <a14:useLocalDpi xmlns:a14="http://schemas.microsoft.com/office/drawing/2010/main" val="0"/>
              </a:ext>
            </a:extLst>
          </a:blip>
          <a:srcRect b="7866"/>
          <a:stretch>
            <a:fillRect/>
          </a:stretch>
        </p:blipFill>
        <p:spPr bwMode="auto">
          <a:xfrm>
            <a:off x="7629525" y="3429000"/>
            <a:ext cx="15144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7" name="Rectangle 2"/>
          <p:cNvSpPr>
            <a:spLocks noChangeArrowheads="1"/>
          </p:cNvSpPr>
          <p:nvPr/>
        </p:nvSpPr>
        <p:spPr bwMode="auto">
          <a:xfrm>
            <a:off x="304800" y="3429000"/>
            <a:ext cx="12954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What are the problems </a:t>
            </a:r>
            <a:r>
              <a:rPr lang="en-GB" altLang="en-US" b="1">
                <a:solidFill>
                  <a:srgbClr val="000000"/>
                </a:solidFill>
                <a:latin typeface="Helvetica" pitchFamily="34" charset="0"/>
              </a:rPr>
              <a:t>(cons)</a:t>
            </a:r>
            <a:r>
              <a:rPr lang="en-GB" altLang="en-US">
                <a:solidFill>
                  <a:srgbClr val="000000"/>
                </a:solidFill>
                <a:latin typeface="Helvetica" pitchFamily="34" charset="0"/>
              </a:rPr>
              <a:t> of doing this?</a:t>
            </a:r>
          </a:p>
        </p:txBody>
      </p:sp>
      <p:sp>
        <p:nvSpPr>
          <p:cNvPr id="77828" name="Rectangle 3"/>
          <p:cNvSpPr>
            <a:spLocks noChangeArrowheads="1"/>
          </p:cNvSpPr>
          <p:nvPr/>
        </p:nvSpPr>
        <p:spPr bwMode="auto">
          <a:xfrm>
            <a:off x="304800" y="1797050"/>
            <a:ext cx="13716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What are the benefits </a:t>
            </a:r>
            <a:r>
              <a:rPr lang="en-GB" altLang="en-US" b="1">
                <a:solidFill>
                  <a:srgbClr val="000000"/>
                </a:solidFill>
                <a:latin typeface="Helvetica" pitchFamily="34" charset="0"/>
              </a:rPr>
              <a:t>(pros)</a:t>
            </a:r>
            <a:r>
              <a:rPr lang="en-GB" altLang="en-US">
                <a:solidFill>
                  <a:srgbClr val="000000"/>
                </a:solidFill>
                <a:latin typeface="Helvetica" pitchFamily="34" charset="0"/>
              </a:rPr>
              <a:t> of doing this?</a:t>
            </a:r>
          </a:p>
        </p:txBody>
      </p:sp>
      <p:sp>
        <p:nvSpPr>
          <p:cNvPr id="77829" name="Rectangle 4"/>
          <p:cNvSpPr>
            <a:spLocks noChangeArrowheads="1"/>
          </p:cNvSpPr>
          <p:nvPr/>
        </p:nvSpPr>
        <p:spPr bwMode="auto">
          <a:xfrm>
            <a:off x="2051050"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For </a:t>
            </a:r>
          </a:p>
        </p:txBody>
      </p:sp>
      <p:sp>
        <p:nvSpPr>
          <p:cNvPr id="77830" name="Text Box 5"/>
          <p:cNvSpPr txBox="1">
            <a:spLocks noChangeArrowheads="1"/>
          </p:cNvSpPr>
          <p:nvPr/>
        </p:nvSpPr>
        <p:spPr bwMode="auto">
          <a:xfrm>
            <a:off x="228600" y="5157788"/>
            <a:ext cx="213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3200" b="1">
                <a:solidFill>
                  <a:srgbClr val="9900CC"/>
                </a:solidFill>
                <a:latin typeface="Helvetica" pitchFamily="34" charset="0"/>
              </a:rPr>
              <a:t>Utilitarian</a:t>
            </a:r>
          </a:p>
        </p:txBody>
      </p:sp>
      <p:sp>
        <p:nvSpPr>
          <p:cNvPr id="77831" name="Text Box 6"/>
          <p:cNvSpPr txBox="1">
            <a:spLocks noChangeArrowheads="1"/>
          </p:cNvSpPr>
          <p:nvPr/>
        </p:nvSpPr>
        <p:spPr bwMode="auto">
          <a:xfrm>
            <a:off x="304800" y="350838"/>
            <a:ext cx="442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sz="2400" b="1">
                <a:solidFill>
                  <a:srgbClr val="FF6600"/>
                </a:solidFill>
                <a:latin typeface="Helvetica" pitchFamily="34" charset="0"/>
              </a:rPr>
              <a:t>What must I decide about?</a:t>
            </a:r>
            <a:r>
              <a:rPr lang="en-GB" altLang="en-US" sz="2400">
                <a:solidFill>
                  <a:srgbClr val="FF6600"/>
                </a:solidFill>
                <a:latin typeface="Times New Roman" pitchFamily="18" charset="0"/>
              </a:rPr>
              <a:t> </a:t>
            </a:r>
          </a:p>
        </p:txBody>
      </p:sp>
      <p:sp>
        <p:nvSpPr>
          <p:cNvPr id="77832" name="Text Box 7"/>
          <p:cNvSpPr txBox="1">
            <a:spLocks noChangeArrowheads="1"/>
          </p:cNvSpPr>
          <p:nvPr/>
        </p:nvSpPr>
        <p:spPr bwMode="auto">
          <a:xfrm>
            <a:off x="304800" y="6338888"/>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Conclusion</a:t>
            </a:r>
            <a:endParaRPr lang="en-GB" altLang="en-US" sz="2400">
              <a:solidFill>
                <a:srgbClr val="000000"/>
              </a:solidFill>
              <a:latin typeface="Times New Roman" pitchFamily="18" charset="0"/>
            </a:endParaRPr>
          </a:p>
        </p:txBody>
      </p:sp>
      <p:sp>
        <p:nvSpPr>
          <p:cNvPr id="77833" name="Line 8"/>
          <p:cNvSpPr>
            <a:spLocks noChangeShapeType="1"/>
          </p:cNvSpPr>
          <p:nvPr/>
        </p:nvSpPr>
        <p:spPr bwMode="auto">
          <a:xfrm>
            <a:off x="1600200" y="6629400"/>
            <a:ext cx="6096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34" name="Rectangle 9"/>
          <p:cNvSpPr>
            <a:spLocks noChangeArrowheads="1"/>
          </p:cNvSpPr>
          <p:nvPr/>
        </p:nvSpPr>
        <p:spPr bwMode="auto">
          <a:xfrm>
            <a:off x="304800" y="838200"/>
            <a:ext cx="6138863" cy="4267200"/>
          </a:xfrm>
          <a:prstGeom prst="rect">
            <a:avLst/>
          </a:prstGeom>
          <a:noFill/>
          <a:ln w="3810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ltLang="en-US">
              <a:solidFill>
                <a:srgbClr val="000000"/>
              </a:solidFill>
            </a:endParaRPr>
          </a:p>
        </p:txBody>
      </p:sp>
      <p:sp>
        <p:nvSpPr>
          <p:cNvPr id="77835" name="Line 11"/>
          <p:cNvSpPr>
            <a:spLocks noChangeShapeType="1"/>
          </p:cNvSpPr>
          <p:nvPr/>
        </p:nvSpPr>
        <p:spPr bwMode="auto">
          <a:xfrm>
            <a:off x="323850" y="1597025"/>
            <a:ext cx="6119813" cy="3175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36" name="Line 12"/>
          <p:cNvSpPr>
            <a:spLocks noChangeShapeType="1"/>
          </p:cNvSpPr>
          <p:nvPr/>
        </p:nvSpPr>
        <p:spPr bwMode="auto">
          <a:xfrm>
            <a:off x="304800" y="3200400"/>
            <a:ext cx="6138863" cy="127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37" name="Line 13"/>
          <p:cNvSpPr>
            <a:spLocks noChangeShapeType="1"/>
          </p:cNvSpPr>
          <p:nvPr/>
        </p:nvSpPr>
        <p:spPr bwMode="auto">
          <a:xfrm>
            <a:off x="1676400" y="838200"/>
            <a:ext cx="0" cy="42672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38" name="Line 14"/>
          <p:cNvSpPr>
            <a:spLocks noChangeShapeType="1"/>
          </p:cNvSpPr>
          <p:nvPr/>
        </p:nvSpPr>
        <p:spPr bwMode="auto">
          <a:xfrm>
            <a:off x="4038600" y="842963"/>
            <a:ext cx="0" cy="42672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39" name="Line 15"/>
          <p:cNvSpPr>
            <a:spLocks noChangeShapeType="1"/>
          </p:cNvSpPr>
          <p:nvPr/>
        </p:nvSpPr>
        <p:spPr bwMode="auto">
          <a:xfrm>
            <a:off x="6477000" y="838200"/>
            <a:ext cx="0" cy="4267200"/>
          </a:xfrm>
          <a:prstGeom prst="line">
            <a:avLst/>
          </a:prstGeom>
          <a:noFill/>
          <a:ln w="952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40" name="Line 17"/>
          <p:cNvSpPr>
            <a:spLocks noChangeShapeType="1"/>
          </p:cNvSpPr>
          <p:nvPr/>
        </p:nvSpPr>
        <p:spPr bwMode="auto">
          <a:xfrm>
            <a:off x="7762875" y="5108575"/>
            <a:ext cx="457200" cy="0"/>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41" name="AutoShape 18"/>
          <p:cNvSpPr>
            <a:spLocks noChangeArrowheads="1"/>
          </p:cNvSpPr>
          <p:nvPr/>
        </p:nvSpPr>
        <p:spPr bwMode="auto">
          <a:xfrm>
            <a:off x="2667000" y="4868863"/>
            <a:ext cx="5370513" cy="936625"/>
          </a:xfrm>
          <a:prstGeom prst="wedgeEllipseCallout">
            <a:avLst>
              <a:gd name="adj1" fmla="val 54435"/>
              <a:gd name="adj2" fmla="val -38306"/>
            </a:avLst>
          </a:prstGeom>
          <a:solidFill>
            <a:schemeClr val="bg1"/>
          </a:solidFill>
          <a:ln w="28575">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0"/>
              </a:spcBef>
              <a:spcAft>
                <a:spcPct val="0"/>
              </a:spcAft>
              <a:buClr>
                <a:srgbClr val="000000"/>
              </a:buClr>
              <a:buSzPct val="100000"/>
              <a:buFont typeface="Times New Roman" pitchFamily="18" charset="0"/>
              <a:buNone/>
            </a:pPr>
            <a:endParaRPr lang="en-US" altLang="en-US" sz="2400">
              <a:solidFill>
                <a:srgbClr val="000000"/>
              </a:solidFill>
              <a:latin typeface="Times New Roman" pitchFamily="18" charset="0"/>
            </a:endParaRPr>
          </a:p>
        </p:txBody>
      </p:sp>
      <p:sp>
        <p:nvSpPr>
          <p:cNvPr id="77842" name="Text Box 19"/>
          <p:cNvSpPr txBox="1">
            <a:spLocks noChangeArrowheads="1"/>
          </p:cNvSpPr>
          <p:nvPr/>
        </p:nvSpPr>
        <p:spPr bwMode="auto">
          <a:xfrm>
            <a:off x="2895600" y="5013325"/>
            <a:ext cx="50292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449263" fontAlgn="base">
              <a:spcBef>
                <a:spcPct val="50000"/>
              </a:spcBef>
              <a:spcAft>
                <a:spcPct val="0"/>
              </a:spcAft>
              <a:buClr>
                <a:srgbClr val="000000"/>
              </a:buClr>
              <a:buSzPct val="100000"/>
              <a:buFont typeface="Times New Roman" pitchFamily="18" charset="0"/>
              <a:buNone/>
            </a:pPr>
            <a:r>
              <a:rPr lang="en-GB" altLang="en-US" sz="1400" b="1">
                <a:solidFill>
                  <a:srgbClr val="000000"/>
                </a:solidFill>
                <a:latin typeface="Helvetica" pitchFamily="34" charset="0"/>
              </a:rPr>
              <a:t>My approach to ethical decisions:</a:t>
            </a:r>
            <a:r>
              <a:rPr lang="en-GB" altLang="en-US" sz="1400">
                <a:solidFill>
                  <a:srgbClr val="000000"/>
                </a:solidFill>
                <a:latin typeface="Helvetica" pitchFamily="34" charset="0"/>
              </a:rPr>
              <a:t> </a:t>
            </a:r>
            <a:br>
              <a:rPr lang="en-GB" altLang="en-US" sz="1400">
                <a:solidFill>
                  <a:srgbClr val="000000"/>
                </a:solidFill>
                <a:latin typeface="Helvetica" pitchFamily="34" charset="0"/>
              </a:rPr>
            </a:br>
            <a:r>
              <a:rPr lang="en-GB" altLang="en-US" sz="1400">
                <a:solidFill>
                  <a:srgbClr val="000000"/>
                </a:solidFill>
                <a:latin typeface="Helvetica" pitchFamily="34" charset="0"/>
              </a:rPr>
              <a:t>Weigh up the benefits and costs and choose the option that makes most people happy.</a:t>
            </a:r>
          </a:p>
        </p:txBody>
      </p:sp>
      <p:sp>
        <p:nvSpPr>
          <p:cNvPr id="77843" name="Line 20"/>
          <p:cNvSpPr>
            <a:spLocks noChangeShapeType="1"/>
          </p:cNvSpPr>
          <p:nvPr/>
        </p:nvSpPr>
        <p:spPr bwMode="auto">
          <a:xfrm>
            <a:off x="4343400" y="685800"/>
            <a:ext cx="457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49263" fontAlgn="base">
              <a:spcBef>
                <a:spcPct val="0"/>
              </a:spcBef>
              <a:spcAft>
                <a:spcPct val="0"/>
              </a:spcAft>
              <a:buClr>
                <a:srgbClr val="000000"/>
              </a:buClr>
              <a:buSzPct val="100000"/>
              <a:buFont typeface="Times New Roman" pitchFamily="18" charset="0"/>
              <a:buNone/>
            </a:pPr>
            <a:endParaRPr lang="en-GB">
              <a:solidFill>
                <a:srgbClr val="FFFFFF"/>
              </a:solidFill>
            </a:endParaRPr>
          </a:p>
        </p:txBody>
      </p:sp>
      <p:sp>
        <p:nvSpPr>
          <p:cNvPr id="77844" name="Text Box 23"/>
          <p:cNvSpPr txBox="1">
            <a:spLocks noChangeArrowheads="1"/>
          </p:cNvSpPr>
          <p:nvPr/>
        </p:nvSpPr>
        <p:spPr bwMode="auto">
          <a:xfrm>
            <a:off x="4427538" y="11588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49263" fontAlgn="base">
              <a:spcBef>
                <a:spcPct val="50000"/>
              </a:spcBef>
              <a:spcAft>
                <a:spcPct val="0"/>
              </a:spcAft>
              <a:buClr>
                <a:srgbClr val="000000"/>
              </a:buClr>
              <a:buSzPct val="100000"/>
              <a:buFont typeface="Times New Roman" pitchFamily="18" charset="0"/>
              <a:buNone/>
            </a:pPr>
            <a:r>
              <a:rPr lang="en-GB" altLang="en-US" sz="2400">
                <a:solidFill>
                  <a:srgbClr val="000000"/>
                </a:solidFill>
              </a:rPr>
              <a:t>For or against </a:t>
            </a:r>
          </a:p>
        </p:txBody>
      </p:sp>
      <p:sp>
        <p:nvSpPr>
          <p:cNvPr id="77845" name="Rectangle 24"/>
          <p:cNvSpPr>
            <a:spLocks noChangeArrowheads="1"/>
          </p:cNvSpPr>
          <p:nvPr/>
        </p:nvSpPr>
        <p:spPr bwMode="auto">
          <a:xfrm>
            <a:off x="4427538" y="908050"/>
            <a:ext cx="14478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449263" fontAlgn="base">
              <a:spcBef>
                <a:spcPct val="20000"/>
              </a:spcBef>
              <a:spcAft>
                <a:spcPct val="0"/>
              </a:spcAft>
              <a:buClr>
                <a:srgbClr val="000000"/>
              </a:buClr>
              <a:buSzPct val="100000"/>
              <a:buFont typeface="Times New Roman" pitchFamily="18" charset="0"/>
              <a:buNone/>
            </a:pPr>
            <a:r>
              <a:rPr lang="en-GB" altLang="en-US">
                <a:solidFill>
                  <a:srgbClr val="000000"/>
                </a:solidFill>
                <a:latin typeface="Helvetica" pitchFamily="34" charset="0"/>
              </a:rPr>
              <a:t>Against </a:t>
            </a:r>
          </a:p>
        </p:txBody>
      </p:sp>
    </p:spTree>
    <p:extLst>
      <p:ext uri="{BB962C8B-B14F-4D97-AF65-F5344CB8AC3E}">
        <p14:creationId xmlns:p14="http://schemas.microsoft.com/office/powerpoint/2010/main" val="1911356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1051</Words>
  <Application>Microsoft Office PowerPoint</Application>
  <PresentationFormat>On-screen Show (4:3)</PresentationFormat>
  <Paragraphs>207</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PowerPoint Presentation</vt:lpstr>
      <vt:lpstr>Mum of three, clothes shop manager and fashion lover</vt:lpstr>
      <vt:lpstr>Factory owner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Wood</dc:creator>
  <cp:lastModifiedBy>Jen Wood</cp:lastModifiedBy>
  <cp:revision>1</cp:revision>
  <dcterms:created xsi:type="dcterms:W3CDTF">2014-03-09T08:48:03Z</dcterms:created>
  <dcterms:modified xsi:type="dcterms:W3CDTF">2014-03-09T08:49:01Z</dcterms:modified>
</cp:coreProperties>
</file>