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6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2E354-739A-410F-B7B6-B70838D9D082}" type="datetimeFigureOut">
              <a:rPr lang="en-GB" smtClean="0"/>
              <a:t>09/03/2014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16962-86F6-4BA8-B9BA-6CF31C6F3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504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EA4728D-EA36-454A-A25F-5525E0E5BBC0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D162733-074E-4FCE-A028-547BD37B7F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7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D956001-AEBB-433B-95D4-4BD7FCEB30E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1F14C6B-6AEC-4C24-A605-51A7E7CCD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7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D7522AB-8D63-4919-8E8B-429FEC9B091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84F0D97-3BB1-4656-8D32-DE3EF8CDFA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59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DEA4728D-EA36-454A-A25F-5525E0E5BBC0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6D162733-074E-4FCE-A028-547BD37B7F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89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733E4C6-3CEA-4B57-A227-7C7B150047F8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83ACE4C-0286-4BBF-B2F2-AFAD87907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3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D5E8122-2805-4085-94B7-3D5883252B17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E8D924F-55A8-4680-80BD-45D38AC0D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3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A4CF089-35DD-4584-B7F9-F9EA25BA51A0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805AA48-13F5-4FDA-906C-694BD6DF0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153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A3FE075-22D2-4CEB-AB53-5EF082DE088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51CDFBD-50DE-4836-8B8F-A53F24093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019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C1E04DD-FC2C-43E1-9F25-2422D96D0825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D30D750-D71C-45EA-8601-CCA6B329EB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23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2B126DB-8562-43A9-B3F2-05B4A289D4D7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6E0C4F2-66B6-4192-99AC-1CDB88D2C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221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14BD015-7CB1-4466-841D-51367F1E71D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F5CB63A-4297-41AF-9CBA-D4CFD504DD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69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733E4C6-3CEA-4B57-A227-7C7B150047F8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83ACE4C-0286-4BBF-B2F2-AFAD879073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074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AB07CFF-8D8E-4650-B423-04F2DC7B1000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D908884-9EA7-4601-9C02-A6AFF324C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02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D956001-AEBB-433B-95D4-4BD7FCEB30E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1F14C6B-6AEC-4C24-A605-51A7E7CCD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90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CD7522AB-8D63-4919-8E8B-429FEC9B091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84F0D97-3BB1-4656-8D32-DE3EF8CDFA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726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F5E539-FF84-48BB-896E-9231CE6287F5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51A869-8D6F-46F6-8169-FB5089B553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888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C54CF34-A8BE-43CA-AF3B-FE2019C8048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4174CD-2B16-46DD-912F-3457E2E56B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40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F5B5C2-50E8-4536-B38B-9C3366044B0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C00C28-4236-4C86-9BC5-35D2851B6A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770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6F8F90-6EC2-44B3-8CB5-6A77592FD1A7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30342A-22A9-48DD-A96E-4C4E0004F9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1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E2E022-2429-4BFB-9716-E73B23BB8AFE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BFE0C9-9C97-407B-BFC2-BE5E940F6C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89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EBC568-8D5E-427A-8702-F20C1FB47A8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4D22D6-DE2D-4FA0-98AD-3A155C51DD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50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E22028-858D-4ED8-97F6-FAA936C7006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4E14ED-9FA5-48E5-879D-A81861BB7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25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D5E8122-2805-4085-94B7-3D5883252B17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BE8D924F-55A8-4680-80BD-45D38AC0D5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288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6E1AD4-DA55-43FF-BD8F-3055F3C82111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6259125-D23C-4E11-BEF3-4BFD2122EB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37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B00DEC-7FAB-48D7-B21A-473BC850FD3E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12D494-6710-4C8D-9F91-52E0249CA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235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D04BEA-A637-4BA7-9828-D5FFBCF31E14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802165-317A-4F69-9CAA-3CA0E4B3B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070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B792F62-51E9-4FBB-A34B-451D9B4F72B1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3437936-7D43-4734-8526-DD54D15C9A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254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1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F81AF-A418-4F79-8E9C-936623524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74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6B306-6A09-4A63-983C-0BC054207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00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1B5E7-1AEF-416B-956B-AA371BF17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2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9ADE6-0166-40F4-AEF7-2F58A8BD6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26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4872-D73C-43E6-B6BE-898F24584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56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BE68E-E984-4D51-BC71-63A5889D3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0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A4CF089-35DD-4584-B7F9-F9EA25BA51A0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805AA48-13F5-4FDA-906C-694BD6DF0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43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9C8F9-7083-473C-AAF1-8BD74642F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114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5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4FF4B-5BD1-47CE-8B3E-22FE42116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3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46E6-12B8-461F-B072-E149574D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87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271D0-B30C-4403-9779-B36C42B74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31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B153B-601A-4652-AA1B-ED518D617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78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72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8383B-4022-46AF-8813-F010CB6F6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1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1"/>
            <a:ext cx="7772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B1790-17F7-47B8-B59B-4274972D9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7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A3FE075-22D2-4CEB-AB53-5EF082DE088F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51CDFBD-50DE-4836-8B8F-A53F24093C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07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C1E04DD-FC2C-43E1-9F25-2422D96D0825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D30D750-D71C-45EA-8601-CCA6B329EB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4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72B126DB-8562-43A9-B3F2-05B4A289D4D7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6E0C4F2-66B6-4192-99AC-1CDB88D2C7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86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414BD015-7CB1-4466-841D-51367F1E71DB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F5CB63A-4297-41AF-9CBA-D4CFD504DD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72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AB07CFF-8D8E-4650-B423-04F2DC7B1000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D908884-9EA7-4601-9C02-A6AFF324C4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53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46AB67-053A-4C11-BBD2-3DCD0611BBF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F51787-5689-4306-8274-FFC4C31F7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9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D46AB67-053A-4C11-BBD2-3DCD0611BBF9}" type="datetimeFigureOut">
              <a:rPr lang="en-GB"/>
              <a:pPr>
                <a:defRPr/>
              </a:pPr>
              <a:t>09/03/2014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9F51787-5689-4306-8274-FFC4C31F75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5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287C6F1-967A-4FBE-8C8A-84A5EB9EBEF7}" type="datetimeFigureOut">
              <a:rPr lang="en-GB">
                <a:ea typeface="MS PGothic" pitchFamily="34" charset="-128"/>
              </a:rPr>
              <a:pPr>
                <a:defRPr/>
              </a:pPr>
              <a:t>09/03/2014</a:t>
            </a:fld>
            <a:endParaRPr lang="en-GB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31B3A20-70CA-4E9F-821A-C57F883B7489}" type="slidenum">
              <a:rPr lang="en-GB">
                <a:ea typeface="MS PGothic" pitchFamily="34" charset="-128"/>
              </a:rPr>
              <a:pPr>
                <a:defRPr/>
              </a:pPr>
              <a:t>‹#›</a:t>
            </a:fld>
            <a:endParaRPr lang="en-GB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108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ea typeface="ＭＳ Ｐゴシック" pitchFamily="-6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ea typeface="ＭＳ Ｐゴシック" pitchFamily="-6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ea typeface="ＭＳ Ｐゴシック" pitchFamily="-6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DF03F8-F775-4E64-8531-B306C0651E96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ctrTitle"/>
          </p:nvPr>
        </p:nvSpPr>
        <p:spPr>
          <a:xfrm>
            <a:off x="647700" y="76517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mtClean="0"/>
              <a:t>Subsistence Farming vs. Commercial Farming</a:t>
            </a:r>
          </a:p>
        </p:txBody>
      </p:sp>
      <p:pic>
        <p:nvPicPr>
          <p:cNvPr id="265219" name="Picture 5" descr="http://capreform.eu/wp-content/uploads/2008/09/romania_shephe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18256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0" name="Picture 7" descr="http://indiacurrentaffairs.org/wp-content/uploads/2011/02/far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89363"/>
            <a:ext cx="3535362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589213" y="3967163"/>
            <a:ext cx="1838325" cy="127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660650" y="4002088"/>
            <a:ext cx="1766888" cy="1203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3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Case Study: Commercial Farming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95288" y="1600200"/>
            <a:ext cx="8291512" cy="45259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b="1" dirty="0" smtClean="0"/>
              <a:t>Cotton Farming in the USA</a:t>
            </a:r>
            <a:endParaRPr lang="en-GB" b="1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000" dirty="0" smtClean="0"/>
              <a:t>Flat lands, dry area make for good crop yield per year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000" dirty="0" smtClean="0"/>
              <a:t>Money </a:t>
            </a:r>
            <a:r>
              <a:rPr lang="en-GB" sz="2000" dirty="0" smtClean="0"/>
              <a:t>available to produce fertilisers and machinery to assist in large scale farming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000" dirty="0" smtClean="0"/>
              <a:t>Nearby market for selling crops, high demand for crops </a:t>
            </a:r>
            <a:r>
              <a:rPr lang="en-GB" sz="2000" dirty="0" smtClean="0"/>
              <a:t>in the world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000" dirty="0" smtClean="0"/>
              <a:t>Crops </a:t>
            </a:r>
            <a:r>
              <a:rPr lang="en-GB" sz="2000" dirty="0" smtClean="0"/>
              <a:t>are grown as cash crops (Crops that are grown solely to be sold)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000" dirty="0" smtClean="0"/>
              <a:t>Higher </a:t>
            </a:r>
            <a:r>
              <a:rPr lang="en-GB" sz="2000" dirty="0" smtClean="0"/>
              <a:t>amount of inputs, outputs and processes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dirty="0" smtClean="0"/>
          </a:p>
        </p:txBody>
      </p:sp>
      <p:pic>
        <p:nvPicPr>
          <p:cNvPr id="2918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9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altLang="en-US" smtClean="0"/>
              <a:t>Task</a:t>
            </a:r>
          </a:p>
        </p:txBody>
      </p:sp>
      <p:sp>
        <p:nvSpPr>
          <p:cNvPr id="293891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02550" cy="4114800"/>
          </a:xfrm>
        </p:spPr>
        <p:txBody>
          <a:bodyPr/>
          <a:lstStyle/>
          <a:p>
            <a:r>
              <a:rPr lang="en-GB" altLang="en-US" dirty="0" smtClean="0"/>
              <a:t>Compare India’s subsistence cotton farming to the USA’s commercial cotton farming</a:t>
            </a:r>
            <a:endParaRPr lang="en-GB" altLang="en-US" dirty="0" smtClean="0"/>
          </a:p>
        </p:txBody>
      </p:sp>
      <p:sp>
        <p:nvSpPr>
          <p:cNvPr id="293892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9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is Subsistence Farming?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Farmers’ produce is solely for the farmer’s consumption.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Any leftovers are sold on the market.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farmer makes a low profit, but sustains his/her family who tend to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the farm.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Labour intensive.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Hardly any technological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input into the farming process.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  <p:pic>
        <p:nvPicPr>
          <p:cNvPr id="266244" name="Picture 2" descr="http://www.waterencyclopedia.com/images/wsci_01_img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644900"/>
            <a:ext cx="3492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63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Where do we find Subsistence farming?</a:t>
            </a:r>
          </a:p>
        </p:txBody>
      </p:sp>
      <p:sp>
        <p:nvSpPr>
          <p:cNvPr id="267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eaLnBrk="1" hangingPunct="1">
              <a:buFont typeface="Arial" pitchFamily="34" charset="0"/>
              <a:buNone/>
            </a:pPr>
            <a:r>
              <a:rPr lang="en-GB" altLang="en-US" smtClean="0"/>
              <a:t>Sub-Saharan Africa</a:t>
            </a:r>
          </a:p>
          <a:p>
            <a:pPr marL="0" indent="0" algn="r" eaLnBrk="1" hangingPunct="1">
              <a:buFont typeface="Arial" pitchFamily="34" charset="0"/>
              <a:buNone/>
            </a:pPr>
            <a:r>
              <a:rPr lang="en-GB" altLang="en-US" smtClean="0"/>
              <a:t>Mainly LEDCs</a:t>
            </a:r>
          </a:p>
        </p:txBody>
      </p:sp>
      <p:pic>
        <p:nvPicPr>
          <p:cNvPr id="267268" name="Picture 2" descr="http://www.travelnotes.org/Africa/images/africa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5718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325688" y="2060575"/>
            <a:ext cx="3038475" cy="936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5425" y="2366963"/>
            <a:ext cx="4059238" cy="1422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pic>
        <p:nvPicPr>
          <p:cNvPr id="267271" name="Picture 4" descr="http://geoknow.net/pages/ledcs/oxenPlou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06738"/>
            <a:ext cx="35623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98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Title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Case Study: Subsistence Farming</a:t>
            </a:r>
          </a:p>
        </p:txBody>
      </p:sp>
      <p:sp>
        <p:nvSpPr>
          <p:cNvPr id="268291" name="Content Placeholder 2"/>
          <p:cNvSpPr>
            <a:spLocks noGrp="1"/>
          </p:cNvSpPr>
          <p:nvPr>
            <p:ph idx="1"/>
          </p:nvPr>
        </p:nvSpPr>
        <p:spPr>
          <a:xfrm>
            <a:off x="323850" y="952500"/>
            <a:ext cx="8280400" cy="4924425"/>
          </a:xfrm>
        </p:spPr>
        <p:txBody>
          <a:bodyPr/>
          <a:lstStyle/>
          <a:p>
            <a:pPr eaLnBrk="1" hangingPunct="1"/>
            <a:r>
              <a:rPr lang="en-GB" altLang="en-US" b="1" smtClean="0"/>
              <a:t>Sub-Saharan Africa</a:t>
            </a:r>
          </a:p>
          <a:p>
            <a:pPr eaLnBrk="1" hangingPunct="1"/>
            <a:r>
              <a:rPr lang="en-GB" altLang="en-US" sz="2000" smtClean="0"/>
              <a:t>In the Sahel, there is not much money put into farming, and the climate does not quite suit farming conditions. </a:t>
            </a:r>
          </a:p>
          <a:p>
            <a:pPr eaLnBrk="1" hangingPunct="1"/>
            <a:r>
              <a:rPr lang="en-GB" altLang="en-US" sz="2000" smtClean="0"/>
              <a:t>Farmers usually farm what they can to keep themselves relatively full, and what little there is left over, they sell on the market.</a:t>
            </a:r>
          </a:p>
          <a:p>
            <a:pPr eaLnBrk="1" hangingPunct="1"/>
            <a:r>
              <a:rPr lang="en-GB" altLang="en-US" sz="2000" smtClean="0"/>
              <a:t>There is little available machinery to assist farming processes in Sub-Saharan Africa, so farming is usually labour-intensive and families normally take care of the farm with the help of their sons/daughters.</a:t>
            </a:r>
          </a:p>
          <a:p>
            <a:pPr eaLnBrk="1" hangingPunct="1"/>
            <a:r>
              <a:rPr lang="en-GB" altLang="en-US" sz="2000" smtClean="0"/>
              <a:t>Largely isolated so subsistence farming best possible solution.</a:t>
            </a:r>
          </a:p>
          <a:p>
            <a:pPr eaLnBrk="1" hangingPunct="1"/>
            <a:endParaRPr lang="en-GB" altLang="en-US" smtClean="0"/>
          </a:p>
        </p:txBody>
      </p:sp>
      <p:pic>
        <p:nvPicPr>
          <p:cNvPr id="268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81525"/>
            <a:ext cx="288131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Shifting cultivation in the Amazon rainforest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2000" b="1" dirty="0" smtClean="0"/>
              <a:t>Shifting cultivation- </a:t>
            </a:r>
            <a:r>
              <a:rPr lang="en-GB" sz="2000" dirty="0" smtClean="0"/>
              <a:t>An area of subsistence farming, practiced usually in the Amazon Rainforest,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where part of the forest is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cut down for farming space.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After this part has been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used up of all resources,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another area Is cut down.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This gives the original area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time to recover so that it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can be cut down and used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en-GB" sz="2000" dirty="0" smtClean="0"/>
              <a:t>again by farmers.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 smtClean="0"/>
          </a:p>
          <a:p>
            <a:pPr>
              <a:buFont typeface="Arial" charset="0"/>
              <a:buChar char="•"/>
              <a:defRPr/>
            </a:pPr>
            <a:endParaRPr lang="en-GB" dirty="0"/>
          </a:p>
        </p:txBody>
      </p:sp>
      <p:pic>
        <p:nvPicPr>
          <p:cNvPr id="269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060575"/>
            <a:ext cx="5659437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508625" y="3500438"/>
            <a:ext cx="1366838" cy="12969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4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Shifting Cultivation in the Amazon Basin</a:t>
            </a:r>
          </a:p>
        </p:txBody>
      </p:sp>
      <p:sp>
        <p:nvSpPr>
          <p:cNvPr id="270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mtClean="0"/>
              <a:t>Look at page 115 of your IGCSE Geography books and read the case study of A traditional rainforest system.</a:t>
            </a:r>
          </a:p>
          <a:p>
            <a:r>
              <a:rPr lang="en-GB" altLang="en-US" smtClean="0"/>
              <a:t>Answer the activities 1-4 in your books.</a:t>
            </a:r>
          </a:p>
        </p:txBody>
      </p:sp>
    </p:spTree>
    <p:extLst>
      <p:ext uri="{BB962C8B-B14F-4D97-AF65-F5344CB8AC3E}">
        <p14:creationId xmlns:p14="http://schemas.microsoft.com/office/powerpoint/2010/main" val="344629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What is Commercial Farming?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5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Farming and selling crops in order to generate a profit.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Sells everything that the farm produces.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Efficiency is key-maximum yields and high profits are needed to sustain this type of farming.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Involves much more technical input as machinery obtains a greater output.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Normally occupies a larger size of land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36607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44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3540125" cy="7064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Commercial farm</a:t>
            </a: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3675063" y="1628775"/>
            <a:ext cx="2809875" cy="649288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GB" altLang="en-US" smtClean="0"/>
              <a:t>Wholesaler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735263" y="620713"/>
            <a:ext cx="1295400" cy="11366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endCxn id="8198" idx="0"/>
          </p:cNvCxnSpPr>
          <p:nvPr/>
        </p:nvCxnSpPr>
        <p:spPr>
          <a:xfrm>
            <a:off x="5651500" y="3146425"/>
            <a:ext cx="320675" cy="9255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98" name="TextBox 8"/>
          <p:cNvSpPr txBox="1">
            <a:spLocks noChangeArrowheads="1"/>
          </p:cNvSpPr>
          <p:nvPr/>
        </p:nvSpPr>
        <p:spPr bwMode="auto">
          <a:xfrm>
            <a:off x="3092450" y="4071938"/>
            <a:ext cx="57610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smtClean="0">
                <a:solidFill>
                  <a:prstClr val="black"/>
                </a:solidFill>
              </a:rPr>
              <a:t>Retailer: Butcher’s store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843213" y="4508500"/>
            <a:ext cx="1081087" cy="234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-123825" y="4451350"/>
            <a:ext cx="338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smtClean="0">
                <a:solidFill>
                  <a:prstClr val="black"/>
                </a:solidFill>
              </a:rPr>
              <a:t>The Customer</a:t>
            </a:r>
          </a:p>
        </p:txBody>
      </p:sp>
      <p:pic>
        <p:nvPicPr>
          <p:cNvPr id="284681" name="Picture 10" descr="http://www.encyclopediaofalabama.org/media_content/m-5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47775"/>
            <a:ext cx="1692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2" name="Picture 12" descr="http://lanniinsurance.com/wp-content/uploads/2011/09/warehous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2124075"/>
            <a:ext cx="15382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3" name="Picture 14" descr="http://www.paperclip.org.uk/Business/shops/paulsbutch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672013"/>
            <a:ext cx="25828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4684" name="Picture 16" descr="http://unclesamsfood.co.uk/images/uncle_sam_pointing_fing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4886325"/>
            <a:ext cx="1466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9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Where do we find Commercial Farming?</a:t>
            </a:r>
          </a:p>
        </p:txBody>
      </p:sp>
      <p:sp>
        <p:nvSpPr>
          <p:cNvPr id="285699" name="Content Placeholder 2"/>
          <p:cNvSpPr>
            <a:spLocks noGrp="1"/>
          </p:cNvSpPr>
          <p:nvPr>
            <p:ph idx="1"/>
          </p:nvPr>
        </p:nvSpPr>
        <p:spPr>
          <a:xfrm>
            <a:off x="4659313" y="1600200"/>
            <a:ext cx="4027487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North America</a:t>
            </a:r>
          </a:p>
          <a:p>
            <a:pPr eaLnBrk="1" hangingPunct="1"/>
            <a:r>
              <a:rPr lang="en-GB" altLang="en-US" smtClean="0"/>
              <a:t>MEDCs</a:t>
            </a:r>
          </a:p>
          <a:p>
            <a:pPr eaLnBrk="1" hangingPunct="1"/>
            <a:r>
              <a:rPr lang="en-GB" altLang="en-US" smtClean="0"/>
              <a:t>Commercial farms are in abundance in countries that consume a lot of goods</a:t>
            </a:r>
          </a:p>
          <a:p>
            <a:pPr eaLnBrk="1" hangingPunct="1"/>
            <a:endParaRPr lang="en-GB" altLang="en-US" smtClean="0"/>
          </a:p>
        </p:txBody>
      </p:sp>
      <p:pic>
        <p:nvPicPr>
          <p:cNvPr id="285700" name="Picture 5" descr="http://www.bbc.co.uk/schools/gcsebitesize/geography/images/devel_00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335463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0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ircle Strokes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446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7_Office Theme</vt:lpstr>
      <vt:lpstr>8_Office Theme</vt:lpstr>
      <vt:lpstr>9_Office Theme</vt:lpstr>
      <vt:lpstr>1_Circle Strokes</vt:lpstr>
      <vt:lpstr>Subsistence Farming vs. Commercial Farming</vt:lpstr>
      <vt:lpstr>What is Subsistence Farming?</vt:lpstr>
      <vt:lpstr>Where do we find Subsistence farming?</vt:lpstr>
      <vt:lpstr>Case Study: Subsistence Farming</vt:lpstr>
      <vt:lpstr>Shifting cultivation in the Amazon rainforest</vt:lpstr>
      <vt:lpstr>Shifting Cultivation in the Amazon Basin</vt:lpstr>
      <vt:lpstr>What is Commercial Farming?</vt:lpstr>
      <vt:lpstr>Commercial farm</vt:lpstr>
      <vt:lpstr>Where do we find Commercial Farming?</vt:lpstr>
      <vt:lpstr>Case Study: Commercial Farming</vt:lpstr>
      <vt:lpstr>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Subsistence Farming vs. Commercial Farming</dc:title>
  <dc:creator>Jen Wood</dc:creator>
  <cp:lastModifiedBy>Jen Wood</cp:lastModifiedBy>
  <cp:revision>4</cp:revision>
  <dcterms:created xsi:type="dcterms:W3CDTF">2014-03-09T13:50:49Z</dcterms:created>
  <dcterms:modified xsi:type="dcterms:W3CDTF">2014-03-09T13:55:42Z</dcterms:modified>
</cp:coreProperties>
</file>