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EB3B91-29E9-48BC-986A-C40E23893E14}" type="datetimeFigureOut">
              <a:rPr lang="en-GB" smtClean="0"/>
              <a:t>17/02/2014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338A0E-BA5D-41B7-B68A-000A46EC6709}" type="slidenum">
              <a:rPr lang="en-GB" smtClean="0"/>
              <a:t>‹#›</a:t>
            </a:fld>
            <a:endParaRPr lang="en-GB"/>
          </a:p>
        </p:txBody>
      </p:sp>
    </p:spTree>
    <p:extLst>
      <p:ext uri="{BB962C8B-B14F-4D97-AF65-F5344CB8AC3E}">
        <p14:creationId xmlns:p14="http://schemas.microsoft.com/office/powerpoint/2010/main" val="362222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372756F-9CCF-46E3-BCED-427F303CAD34}" type="slidenum">
              <a:rPr lang="en-US" smtClean="0">
                <a:solidFill>
                  <a:srgbClr val="000000"/>
                </a:solidFill>
              </a:rPr>
              <a:pPr eaLnBrk="1" hangingPunct="1">
                <a:defRPr/>
              </a:pPr>
              <a:t>1</a:t>
            </a:fld>
            <a:endParaRPr lang="en-US" smtClean="0">
              <a:solidFill>
                <a:srgbClr val="000000"/>
              </a:solidFill>
            </a:endParaRPr>
          </a:p>
        </p:txBody>
      </p:sp>
      <p:sp>
        <p:nvSpPr>
          <p:cNvPr id="35942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9428" name="Rectangle 2"/>
          <p:cNvSpPr>
            <a:spLocks noGrp="1" noChangeArrowheads="1"/>
          </p:cNvSpPr>
          <p:nvPr>
            <p:ph type="body" idx="1"/>
          </p:nvPr>
        </p:nvSpPr>
        <p:spPr bwMode="auto">
          <a:xfrm>
            <a:off x="685480" y="4344136"/>
            <a:ext cx="5487041" cy="4207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ABD5781-2D02-4FD3-BDAA-11080C6840EC}" type="slidenum">
              <a:rPr lang="en-US" smtClean="0">
                <a:solidFill>
                  <a:srgbClr val="000000"/>
                </a:solidFill>
              </a:rPr>
              <a:pPr eaLnBrk="1" hangingPunct="1">
                <a:defRPr/>
              </a:pPr>
              <a:t>2</a:t>
            </a:fld>
            <a:endParaRPr lang="en-US" smtClean="0">
              <a:solidFill>
                <a:srgbClr val="000000"/>
              </a:solidFill>
            </a:endParaRPr>
          </a:p>
        </p:txBody>
      </p:sp>
      <p:sp>
        <p:nvSpPr>
          <p:cNvPr id="360451"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0452" name="Rectangle 2"/>
          <p:cNvSpPr>
            <a:spLocks noGrp="1" noChangeArrowheads="1"/>
          </p:cNvSpPr>
          <p:nvPr>
            <p:ph type="body" idx="1"/>
          </p:nvPr>
        </p:nvSpPr>
        <p:spPr bwMode="auto">
          <a:xfrm>
            <a:off x="685480" y="4344136"/>
            <a:ext cx="5487041" cy="4207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1F9BDF2-5711-4EA5-A6B3-B88A9DF7E75A}" type="slidenum">
              <a:rPr lang="en-US" smtClean="0">
                <a:solidFill>
                  <a:srgbClr val="000000"/>
                </a:solidFill>
              </a:rPr>
              <a:pPr eaLnBrk="1" hangingPunct="1">
                <a:defRPr/>
              </a:pPr>
              <a:t>3</a:t>
            </a:fld>
            <a:endParaRPr lang="en-US" smtClean="0">
              <a:solidFill>
                <a:srgbClr val="000000"/>
              </a:solidFill>
            </a:endParaRPr>
          </a:p>
        </p:txBody>
      </p:sp>
      <p:sp>
        <p:nvSpPr>
          <p:cNvPr id="361475"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1476" name="Rectangle 2"/>
          <p:cNvSpPr>
            <a:spLocks noGrp="1" noChangeArrowheads="1"/>
          </p:cNvSpPr>
          <p:nvPr>
            <p:ph type="body" idx="1"/>
          </p:nvPr>
        </p:nvSpPr>
        <p:spPr bwMode="auto">
          <a:xfrm>
            <a:off x="685480" y="4344136"/>
            <a:ext cx="5487041" cy="4207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442D9BB-EC2E-4480-A328-198E4ED1F1B7}" type="slidenum">
              <a:rPr lang="en-US" smtClean="0">
                <a:solidFill>
                  <a:srgbClr val="000000"/>
                </a:solidFill>
              </a:rPr>
              <a:pPr eaLnBrk="1" hangingPunct="1">
                <a:defRPr/>
              </a:pPr>
              <a:t>4</a:t>
            </a:fld>
            <a:endParaRPr lang="en-US" smtClean="0">
              <a:solidFill>
                <a:srgbClr val="000000"/>
              </a:solidFill>
            </a:endParaRPr>
          </a:p>
        </p:txBody>
      </p:sp>
      <p:sp>
        <p:nvSpPr>
          <p:cNvPr id="362499"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2500" name="Rectangle 2"/>
          <p:cNvSpPr>
            <a:spLocks noGrp="1" noChangeArrowheads="1"/>
          </p:cNvSpPr>
          <p:nvPr>
            <p:ph type="body" idx="1"/>
          </p:nvPr>
        </p:nvSpPr>
        <p:spPr bwMode="auto">
          <a:xfrm>
            <a:off x="685480" y="4344136"/>
            <a:ext cx="5487041" cy="4207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643324F-9268-46C0-ADFC-CDFF87FF2557}" type="slidenum">
              <a:rPr lang="en-US" smtClean="0">
                <a:solidFill>
                  <a:srgbClr val="000000"/>
                </a:solidFill>
              </a:rPr>
              <a:pPr eaLnBrk="1" hangingPunct="1">
                <a:defRPr/>
              </a:pPr>
              <a:t>5</a:t>
            </a:fld>
            <a:endParaRPr lang="en-US" smtClean="0">
              <a:solidFill>
                <a:srgbClr val="000000"/>
              </a:solidFill>
            </a:endParaRPr>
          </a:p>
        </p:txBody>
      </p:sp>
      <p:sp>
        <p:nvSpPr>
          <p:cNvPr id="36352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3524" name="Rectangle 2"/>
          <p:cNvSpPr>
            <a:spLocks noGrp="1" noChangeArrowheads="1"/>
          </p:cNvSpPr>
          <p:nvPr>
            <p:ph type="body" idx="1"/>
          </p:nvPr>
        </p:nvSpPr>
        <p:spPr bwMode="auto">
          <a:xfrm>
            <a:off x="685480" y="4344136"/>
            <a:ext cx="5487041" cy="4207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98E41E43-C80A-42BC-8E02-AC661BA12345}" type="slidenum">
              <a:rPr lang="en-US" smtClean="0">
                <a:solidFill>
                  <a:srgbClr val="000000"/>
                </a:solidFill>
              </a:rPr>
              <a:pPr eaLnBrk="1" hangingPunct="1">
                <a:defRPr/>
              </a:pPr>
              <a:t>6</a:t>
            </a:fld>
            <a:endParaRPr lang="en-US" smtClean="0">
              <a:solidFill>
                <a:srgbClr val="000000"/>
              </a:solidFill>
            </a:endParaRPr>
          </a:p>
        </p:txBody>
      </p:sp>
      <p:sp>
        <p:nvSpPr>
          <p:cNvPr id="36454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4548" name="Rectangle 2"/>
          <p:cNvSpPr>
            <a:spLocks noGrp="1" noChangeArrowheads="1"/>
          </p:cNvSpPr>
          <p:nvPr>
            <p:ph type="body" idx="1"/>
          </p:nvPr>
        </p:nvSpPr>
        <p:spPr bwMode="auto">
          <a:xfrm>
            <a:off x="685480" y="4344136"/>
            <a:ext cx="5487041" cy="4207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3D2FD95-8A1D-4FF6-B0C4-EFD50A83E241}" type="slidenum">
              <a:rPr lang="en-GB" altLang="en-US">
                <a:solidFill>
                  <a:srgbClr val="000000"/>
                </a:solidFill>
              </a:rPr>
              <a:pPr eaLnBrk="1" hangingPunct="1"/>
              <a:t>7</a:t>
            </a:fld>
            <a:endParaRPr lang="en-GB" altLang="en-US">
              <a:solidFill>
                <a:srgbClr val="000000"/>
              </a:solidFill>
            </a:endParaRPr>
          </a:p>
        </p:txBody>
      </p:sp>
      <p:sp>
        <p:nvSpPr>
          <p:cNvPr id="365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1413" y="695325"/>
            <a:ext cx="4573587" cy="3429000"/>
          </a:xfrm>
          <a:solidFill>
            <a:schemeClr val="accent1"/>
          </a:solidFill>
          <a:ln w="25400">
            <a:solidFill>
              <a:schemeClr val="accent1">
                <a:shade val="50000"/>
              </a:schemeClr>
            </a:solidFill>
          </a:ln>
        </p:spPr>
      </p:sp>
      <p:sp>
        <p:nvSpPr>
          <p:cNvPr id="366595" name="Notes Placeholder 2"/>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5C7E8FA-2B46-44BF-A184-6D64329F70D4}" type="datetimeFigureOut">
              <a:rPr lang="en-GB"/>
              <a:pPr>
                <a:defRPr/>
              </a:pPr>
              <a:t>17/02/2014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2A6F6D0-FD37-42F7-AC6A-319086E48503}" type="slidenum">
              <a:rPr lang="en-GB"/>
              <a:pPr>
                <a:defRPr/>
              </a:pPr>
              <a:t>‹#›</a:t>
            </a:fld>
            <a:endParaRPr lang="en-GB"/>
          </a:p>
        </p:txBody>
      </p:sp>
    </p:spTree>
    <p:extLst>
      <p:ext uri="{BB962C8B-B14F-4D97-AF65-F5344CB8AC3E}">
        <p14:creationId xmlns:p14="http://schemas.microsoft.com/office/powerpoint/2010/main" val="316525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BEF7A84-48C3-4DF0-850A-53892B5F5048}" type="datetimeFigureOut">
              <a:rPr lang="en-GB"/>
              <a:pPr>
                <a:defRPr/>
              </a:pPr>
              <a:t>17/02/2014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C851EAC-57FC-48B5-A84E-7BDDF74D0675}" type="slidenum">
              <a:rPr lang="en-GB"/>
              <a:pPr>
                <a:defRPr/>
              </a:pPr>
              <a:t>‹#›</a:t>
            </a:fld>
            <a:endParaRPr lang="en-GB"/>
          </a:p>
        </p:txBody>
      </p:sp>
    </p:spTree>
    <p:extLst>
      <p:ext uri="{BB962C8B-B14F-4D97-AF65-F5344CB8AC3E}">
        <p14:creationId xmlns:p14="http://schemas.microsoft.com/office/powerpoint/2010/main" val="403762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DDF2444-4F3D-4EA8-B42C-316F05017774}" type="datetimeFigureOut">
              <a:rPr lang="en-GB"/>
              <a:pPr>
                <a:defRPr/>
              </a:pPr>
              <a:t>17/02/2014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BAA4F54-51A4-4DDB-BDA3-850034625741}" type="slidenum">
              <a:rPr lang="en-GB"/>
              <a:pPr>
                <a:defRPr/>
              </a:pPr>
              <a:t>‹#›</a:t>
            </a:fld>
            <a:endParaRPr lang="en-GB"/>
          </a:p>
        </p:txBody>
      </p:sp>
    </p:spTree>
    <p:extLst>
      <p:ext uri="{BB962C8B-B14F-4D97-AF65-F5344CB8AC3E}">
        <p14:creationId xmlns:p14="http://schemas.microsoft.com/office/powerpoint/2010/main" val="163631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GB"/>
          </a:p>
        </p:txBody>
      </p:sp>
      <p:sp>
        <p:nvSpPr>
          <p:cNvPr id="3" name="Date Placeholder 2"/>
          <p:cNvSpPr>
            <a:spLocks noGrp="1"/>
          </p:cNvSpPr>
          <p:nvPr>
            <p:ph type="dt" idx="10"/>
          </p:nvPr>
        </p:nvSpPr>
        <p:spPr>
          <a:xfrm>
            <a:off x="457200" y="6245225"/>
            <a:ext cx="2132013" cy="474663"/>
          </a:xfrm>
        </p:spPr>
        <p:txBody>
          <a:bodyPr/>
          <a:lstStyle>
            <a:lvl1pPr fontAlgn="base">
              <a:spcBef>
                <a:spcPct val="0"/>
              </a:spcBef>
              <a:spcAft>
                <a:spcPct val="0"/>
              </a:spcAft>
              <a:defRPr>
                <a:latin typeface="Arial" charset="0"/>
              </a:defRPr>
            </a:lvl1pPr>
          </a:lstStyle>
          <a:p>
            <a:pPr>
              <a:defRPr/>
            </a:pPr>
            <a:endParaRPr lang="en-GB"/>
          </a:p>
        </p:txBody>
      </p:sp>
      <p:sp>
        <p:nvSpPr>
          <p:cNvPr id="4" name="Footer Placeholder 3"/>
          <p:cNvSpPr>
            <a:spLocks noGrp="1"/>
          </p:cNvSpPr>
          <p:nvPr>
            <p:ph type="ftr" idx="11"/>
          </p:nvPr>
        </p:nvSpPr>
        <p:spPr>
          <a:xfrm>
            <a:off x="3124200" y="6245225"/>
            <a:ext cx="2894013" cy="474663"/>
          </a:xfrm>
        </p:spPr>
        <p:txBody>
          <a:bodyPr/>
          <a:lstStyle>
            <a:lvl1pPr fontAlgn="base">
              <a:spcBef>
                <a:spcPct val="0"/>
              </a:spcBef>
              <a:spcAft>
                <a:spcPct val="0"/>
              </a:spcAft>
              <a:defRPr>
                <a:latin typeface="Arial" charset="0"/>
              </a:defRPr>
            </a:lvl1pPr>
          </a:lstStyle>
          <a:p>
            <a:pPr>
              <a:defRPr/>
            </a:pPr>
            <a:endParaRPr lang="en-GB"/>
          </a:p>
        </p:txBody>
      </p:sp>
      <p:sp>
        <p:nvSpPr>
          <p:cNvPr id="5" name="Slide Number Placeholder 4"/>
          <p:cNvSpPr>
            <a:spLocks noGrp="1"/>
          </p:cNvSpPr>
          <p:nvPr>
            <p:ph type="sldNum" idx="12"/>
          </p:nvPr>
        </p:nvSpPr>
        <p:spPr>
          <a:xfrm>
            <a:off x="6553200" y="6245225"/>
            <a:ext cx="2132013" cy="474663"/>
          </a:xfrm>
        </p:spPr>
        <p:txBody>
          <a:bodyPr/>
          <a:lstStyle>
            <a:lvl1pPr fontAlgn="base">
              <a:spcBef>
                <a:spcPct val="0"/>
              </a:spcBef>
              <a:spcAft>
                <a:spcPct val="0"/>
              </a:spcAft>
              <a:defRPr>
                <a:latin typeface="Arial" charset="0"/>
              </a:defRPr>
            </a:lvl1pPr>
          </a:lstStyle>
          <a:p>
            <a:pPr>
              <a:defRPr/>
            </a:pPr>
            <a:fld id="{58845CCF-F6AC-4401-BE7D-A3FF854566DE}" type="slidenum">
              <a:rPr lang="en-GB"/>
              <a:pPr>
                <a:defRPr/>
              </a:pPr>
              <a:t>‹#›</a:t>
            </a:fld>
            <a:endParaRPr lang="en-GB"/>
          </a:p>
        </p:txBody>
      </p:sp>
    </p:spTree>
    <p:extLst>
      <p:ext uri="{BB962C8B-B14F-4D97-AF65-F5344CB8AC3E}">
        <p14:creationId xmlns:p14="http://schemas.microsoft.com/office/powerpoint/2010/main" val="349846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DB78769-EC85-49F2-A0C8-6F9335A30E77}" type="datetimeFigureOut">
              <a:rPr lang="en-GB"/>
              <a:pPr>
                <a:defRPr/>
              </a:pPr>
              <a:t>17/02/2014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0D60AB6-7932-4434-A700-11D6617B93AC}" type="slidenum">
              <a:rPr lang="en-GB"/>
              <a:pPr>
                <a:defRPr/>
              </a:pPr>
              <a:t>‹#›</a:t>
            </a:fld>
            <a:endParaRPr lang="en-GB"/>
          </a:p>
        </p:txBody>
      </p:sp>
    </p:spTree>
    <p:extLst>
      <p:ext uri="{BB962C8B-B14F-4D97-AF65-F5344CB8AC3E}">
        <p14:creationId xmlns:p14="http://schemas.microsoft.com/office/powerpoint/2010/main" val="366792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3DD002F-CF2A-49CE-A1FA-DC18846BFD84}" type="datetimeFigureOut">
              <a:rPr lang="en-GB"/>
              <a:pPr>
                <a:defRPr/>
              </a:pPr>
              <a:t>17/02/2014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54A83B6-C4DB-45BF-9E7C-8C083AC9D80B}" type="slidenum">
              <a:rPr lang="en-GB"/>
              <a:pPr>
                <a:defRPr/>
              </a:pPr>
              <a:t>‹#›</a:t>
            </a:fld>
            <a:endParaRPr lang="en-GB"/>
          </a:p>
        </p:txBody>
      </p:sp>
    </p:spTree>
    <p:extLst>
      <p:ext uri="{BB962C8B-B14F-4D97-AF65-F5344CB8AC3E}">
        <p14:creationId xmlns:p14="http://schemas.microsoft.com/office/powerpoint/2010/main" val="348667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8ABCE39-6034-408A-A3A0-FD95E14DE9A2}" type="datetimeFigureOut">
              <a:rPr lang="en-GB"/>
              <a:pPr>
                <a:defRPr/>
              </a:pPr>
              <a:t>17/02/2014</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11535DD-DCF2-4B90-AF52-A688861CBDAE}" type="slidenum">
              <a:rPr lang="en-GB"/>
              <a:pPr>
                <a:defRPr/>
              </a:pPr>
              <a:t>‹#›</a:t>
            </a:fld>
            <a:endParaRPr lang="en-GB"/>
          </a:p>
        </p:txBody>
      </p:sp>
    </p:spTree>
    <p:extLst>
      <p:ext uri="{BB962C8B-B14F-4D97-AF65-F5344CB8AC3E}">
        <p14:creationId xmlns:p14="http://schemas.microsoft.com/office/powerpoint/2010/main" val="369734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9EED7C6-944E-4E75-8C01-97B98E67EE2C}" type="datetimeFigureOut">
              <a:rPr lang="en-GB"/>
              <a:pPr>
                <a:defRPr/>
              </a:pPr>
              <a:t>17/02/2014</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38E4C0B-D7FC-4471-BF1E-3698B53E24B9}" type="slidenum">
              <a:rPr lang="en-GB"/>
              <a:pPr>
                <a:defRPr/>
              </a:pPr>
              <a:t>‹#›</a:t>
            </a:fld>
            <a:endParaRPr lang="en-GB"/>
          </a:p>
        </p:txBody>
      </p:sp>
    </p:spTree>
    <p:extLst>
      <p:ext uri="{BB962C8B-B14F-4D97-AF65-F5344CB8AC3E}">
        <p14:creationId xmlns:p14="http://schemas.microsoft.com/office/powerpoint/2010/main" val="335847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CAF30AD-6F27-4459-8DD9-6568B9D565EC}" type="datetimeFigureOut">
              <a:rPr lang="en-GB"/>
              <a:pPr>
                <a:defRPr/>
              </a:pPr>
              <a:t>17/02/2014</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376B547-9274-4D87-A7B7-1DCF6FE9ACB2}" type="slidenum">
              <a:rPr lang="en-GB"/>
              <a:pPr>
                <a:defRPr/>
              </a:pPr>
              <a:t>‹#›</a:t>
            </a:fld>
            <a:endParaRPr lang="en-GB"/>
          </a:p>
        </p:txBody>
      </p:sp>
    </p:spTree>
    <p:extLst>
      <p:ext uri="{BB962C8B-B14F-4D97-AF65-F5344CB8AC3E}">
        <p14:creationId xmlns:p14="http://schemas.microsoft.com/office/powerpoint/2010/main" val="254535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020668C-5D13-4926-AC69-327671D121F7}" type="datetimeFigureOut">
              <a:rPr lang="en-GB"/>
              <a:pPr>
                <a:defRPr/>
              </a:pPr>
              <a:t>17/02/2014</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ACBCBD4-67FA-4B4A-97B4-C32181988454}" type="slidenum">
              <a:rPr lang="en-GB"/>
              <a:pPr>
                <a:defRPr/>
              </a:pPr>
              <a:t>‹#›</a:t>
            </a:fld>
            <a:endParaRPr lang="en-GB"/>
          </a:p>
        </p:txBody>
      </p:sp>
    </p:spTree>
    <p:extLst>
      <p:ext uri="{BB962C8B-B14F-4D97-AF65-F5344CB8AC3E}">
        <p14:creationId xmlns:p14="http://schemas.microsoft.com/office/powerpoint/2010/main" val="383821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FE06209-FA66-4F7B-A5F5-AE91231F61FB}" type="datetimeFigureOut">
              <a:rPr lang="en-GB"/>
              <a:pPr>
                <a:defRPr/>
              </a:pPr>
              <a:t>17/02/2014</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25D146F-9789-45C6-B741-29923FBDF6EB}" type="slidenum">
              <a:rPr lang="en-GB"/>
              <a:pPr>
                <a:defRPr/>
              </a:pPr>
              <a:t>‹#›</a:t>
            </a:fld>
            <a:endParaRPr lang="en-GB"/>
          </a:p>
        </p:txBody>
      </p:sp>
    </p:spTree>
    <p:extLst>
      <p:ext uri="{BB962C8B-B14F-4D97-AF65-F5344CB8AC3E}">
        <p14:creationId xmlns:p14="http://schemas.microsoft.com/office/powerpoint/2010/main" val="21670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4"/>
          <p:cNvGrpSpPr>
            <a:grpSpLocks/>
          </p:cNvGrpSpPr>
          <p:nvPr/>
        </p:nvGrpSpPr>
        <p:grpSpPr bwMode="auto">
          <a:xfrm>
            <a:off x="4516438" y="993775"/>
            <a:ext cx="1846262" cy="1530350"/>
            <a:chOff x="4718762" y="993075"/>
            <a:chExt cx="1847138" cy="1530439"/>
          </a:xfrm>
        </p:grpSpPr>
        <p:sp>
          <p:nvSpPr>
            <p:cNvPr id="6" name="Oval 5"/>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Oval 6"/>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Oval 8"/>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 name="Oval 10"/>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3" name="Oval 12"/>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rtlCol="0">
            <a:normAutofit/>
          </a:bodyPr>
          <a:lstStyle/>
          <a:p>
            <a:pPr lvl="0"/>
            <a:r>
              <a:rPr lang="en-US" noProof="0" smtClean="0"/>
              <a:t>Click icon to add picture</a:t>
            </a:r>
            <a:endParaRPr lang="en-US" noProof="0"/>
          </a:p>
        </p:txBody>
      </p:sp>
      <p:sp>
        <p:nvSpPr>
          <p:cNvPr id="14" name="Date Placeholder 4"/>
          <p:cNvSpPr>
            <a:spLocks noGrp="1"/>
          </p:cNvSpPr>
          <p:nvPr>
            <p:ph type="dt" sz="half" idx="15"/>
          </p:nvPr>
        </p:nvSpPr>
        <p:spPr/>
        <p:txBody>
          <a:bodyPr/>
          <a:lstStyle>
            <a:lvl1pPr fontAlgn="base">
              <a:spcBef>
                <a:spcPct val="0"/>
              </a:spcBef>
              <a:spcAft>
                <a:spcPct val="0"/>
              </a:spcAft>
              <a:defRPr>
                <a:latin typeface="Arial" charset="0"/>
              </a:defRPr>
            </a:lvl1pPr>
          </a:lstStyle>
          <a:p>
            <a:pPr>
              <a:defRPr/>
            </a:pPr>
            <a:fld id="{8EC0FFA6-BC70-4133-9D4B-36244C4C152F}" type="datetimeFigureOut">
              <a:rPr lang="en-GB"/>
              <a:pPr>
                <a:defRPr/>
              </a:pPr>
              <a:t>17/02/2014</a:t>
            </a:fld>
            <a:endParaRPr lang="en-GB"/>
          </a:p>
        </p:txBody>
      </p:sp>
      <p:sp>
        <p:nvSpPr>
          <p:cNvPr id="15" name="Footer Placeholder 5"/>
          <p:cNvSpPr>
            <a:spLocks noGrp="1"/>
          </p:cNvSpPr>
          <p:nvPr>
            <p:ph type="ftr" sz="quarter" idx="16"/>
          </p:nvPr>
        </p:nvSpPr>
        <p:spPr/>
        <p:txBody>
          <a:bodyPr/>
          <a:lstStyle>
            <a:lvl1pPr fontAlgn="base">
              <a:spcBef>
                <a:spcPct val="0"/>
              </a:spcBef>
              <a:spcAft>
                <a:spcPct val="0"/>
              </a:spcAft>
              <a:defRPr>
                <a:latin typeface="Arial" charset="0"/>
              </a:defRPr>
            </a:lvl1pPr>
          </a:lstStyle>
          <a:p>
            <a:pPr>
              <a:defRPr/>
            </a:pPr>
            <a:endParaRPr lang="en-GB"/>
          </a:p>
        </p:txBody>
      </p:sp>
      <p:sp>
        <p:nvSpPr>
          <p:cNvPr id="16" name="Slide Number Placeholder 6"/>
          <p:cNvSpPr>
            <a:spLocks noGrp="1"/>
          </p:cNvSpPr>
          <p:nvPr>
            <p:ph type="sldNum" sz="quarter" idx="17"/>
          </p:nvPr>
        </p:nvSpPr>
        <p:spPr/>
        <p:txBody>
          <a:bodyPr/>
          <a:lstStyle>
            <a:lvl1pPr fontAlgn="base">
              <a:spcBef>
                <a:spcPct val="0"/>
              </a:spcBef>
              <a:spcAft>
                <a:spcPct val="0"/>
              </a:spcAft>
              <a:defRPr>
                <a:latin typeface="Arial" charset="0"/>
              </a:defRPr>
            </a:lvl1pPr>
          </a:lstStyle>
          <a:p>
            <a:pPr>
              <a:defRPr/>
            </a:pPr>
            <a:fld id="{5F5309E8-F49A-4E79-9357-48F5461163E5}" type="slidenum">
              <a:rPr lang="en-GB"/>
              <a:pPr>
                <a:defRPr/>
              </a:pPr>
              <a:t>‹#›</a:t>
            </a:fld>
            <a:endParaRPr lang="en-GB"/>
          </a:p>
        </p:txBody>
      </p:sp>
    </p:spTree>
    <p:extLst>
      <p:ext uri="{BB962C8B-B14F-4D97-AF65-F5344CB8AC3E}">
        <p14:creationId xmlns:p14="http://schemas.microsoft.com/office/powerpoint/2010/main" val="185206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97" name="Oval 96"/>
          <p:cNvSpPr>
            <a:spLocks noChangeAspect="1"/>
          </p:cNvSpPr>
          <p:nvPr/>
        </p:nvSpPr>
        <p:spPr>
          <a:xfrm>
            <a:off x="11113" y="4941888"/>
            <a:ext cx="611187" cy="611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00" name="Oval 99"/>
          <p:cNvSpPr>
            <a:spLocks noChangeAspect="1"/>
          </p:cNvSpPr>
          <p:nvPr/>
        </p:nvSpPr>
        <p:spPr>
          <a:xfrm>
            <a:off x="-25400" y="482600"/>
            <a:ext cx="598488" cy="904875"/>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03" name="Oval 102"/>
          <p:cNvSpPr>
            <a:spLocks noChangeAspect="1"/>
          </p:cNvSpPr>
          <p:nvPr/>
        </p:nvSpPr>
        <p:spPr>
          <a:xfrm>
            <a:off x="371475" y="1887538"/>
            <a:ext cx="609600" cy="60960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07" name="Oval 106"/>
          <p:cNvSpPr>
            <a:spLocks noChangeAspect="1"/>
          </p:cNvSpPr>
          <p:nvPr/>
        </p:nvSpPr>
        <p:spPr>
          <a:xfrm>
            <a:off x="7748588" y="282575"/>
            <a:ext cx="1128712" cy="11287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10" name="Oval 109"/>
          <p:cNvSpPr>
            <a:spLocks noChangeAspect="1"/>
          </p:cNvSpPr>
          <p:nvPr/>
        </p:nvSpPr>
        <p:spPr>
          <a:xfrm>
            <a:off x="7470775" y="1327150"/>
            <a:ext cx="608013" cy="6080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11" name="Oval 110"/>
          <p:cNvSpPr>
            <a:spLocks noChangeAspect="1"/>
          </p:cNvSpPr>
          <p:nvPr/>
        </p:nvSpPr>
        <p:spPr>
          <a:xfrm>
            <a:off x="7629525" y="5611813"/>
            <a:ext cx="738188" cy="738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13" name="Oval 112"/>
          <p:cNvSpPr>
            <a:spLocks noChangeAspect="1"/>
          </p:cNvSpPr>
          <p:nvPr/>
        </p:nvSpPr>
        <p:spPr>
          <a:xfrm>
            <a:off x="7494588" y="4927600"/>
            <a:ext cx="738187" cy="73818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7303"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304"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a:solidFill>
                  <a:prstClr val="white">
                    <a:tint val="75000"/>
                  </a:prstClr>
                </a:solidFill>
                <a:latin typeface="Verdana"/>
                <a:cs typeface="+mn-cs"/>
              </a:defRPr>
            </a:lvl1pPr>
          </a:lstStyle>
          <a:p>
            <a:pPr>
              <a:defRPr/>
            </a:pPr>
            <a:fld id="{F4EF5237-6256-48E2-A226-28617027A24C}" type="datetimeFigureOut">
              <a:rPr lang="en-GB"/>
              <a:pPr>
                <a:defRPr/>
              </a:pPr>
              <a:t>17/02/2014</a:t>
            </a:fld>
            <a:endParaRPr lang="en-GB"/>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prstClr val="white">
                    <a:tint val="75000"/>
                  </a:prstClr>
                </a:solidFill>
                <a:latin typeface="Verdana"/>
                <a:cs typeface="+mn-cs"/>
              </a:defRPr>
            </a:lvl1pPr>
          </a:lstStyle>
          <a:p>
            <a:pPr>
              <a:defRPr/>
            </a:pPr>
            <a:endParaRPr lang="en-GB"/>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a:solidFill>
                  <a:prstClr val="white">
                    <a:tint val="75000"/>
                  </a:prstClr>
                </a:solidFill>
                <a:latin typeface="Verdana"/>
                <a:cs typeface="+mn-cs"/>
              </a:defRPr>
            </a:lvl1pPr>
          </a:lstStyle>
          <a:p>
            <a:pPr>
              <a:defRPr/>
            </a:pPr>
            <a:fld id="{5D888E97-9AB7-4BD9-A690-601EDFE9E168}" type="slidenum">
              <a:rPr lang="en-GB"/>
              <a:pPr>
                <a:defRPr/>
              </a:pPr>
              <a:t>‹#›</a:t>
            </a:fld>
            <a:endParaRPr lang="en-GB"/>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60" name="Oval 59"/>
          <p:cNvSpPr>
            <a:spLocks noChangeAspect="1"/>
          </p:cNvSpPr>
          <p:nvPr/>
        </p:nvSpPr>
        <p:spPr>
          <a:xfrm>
            <a:off x="153988" y="2698750"/>
            <a:ext cx="468312" cy="468313"/>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61" name="Oval 60"/>
          <p:cNvSpPr>
            <a:spLocks noChangeAspect="1"/>
          </p:cNvSpPr>
          <p:nvPr/>
        </p:nvSpPr>
        <p:spPr>
          <a:xfrm>
            <a:off x="474663" y="3167063"/>
            <a:ext cx="458787" cy="4587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prstClr val="white"/>
                </a:solidFill>
              </a:ln>
              <a:solidFill>
                <a:prstClr val="white"/>
              </a:solidFill>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5079921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457200" rtl="0" eaLnBrk="0" fontAlgn="base" hangingPunct="0">
        <a:spcBef>
          <a:spcPct val="0"/>
        </a:spcBef>
        <a:spcAft>
          <a:spcPct val="0"/>
        </a:spcAft>
        <a:defRPr sz="3200" kern="1200">
          <a:solidFill>
            <a:schemeClr val="tx1"/>
          </a:solidFill>
          <a:latin typeface="+mj-lt"/>
          <a:ea typeface="Trebuchet MS" pitchFamily="34" charset="0"/>
          <a:cs typeface="Trebuchet MS"/>
        </a:defRPr>
      </a:lvl1pPr>
      <a:lvl2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S Gothic" charset="-128"/>
              </a:defRPr>
            </a:lvl9pPr>
          </a:lstStyle>
          <a:p>
            <a:pPr algn="ctr">
              <a:defRPr/>
            </a:pPr>
            <a:r>
              <a:rPr lang="en-GB" sz="4000" dirty="0">
                <a:latin typeface="Calibri" pitchFamily="32" charset="0"/>
              </a:rPr>
              <a:t>Hurricane Katrina, New Orleans, USA </a:t>
            </a:r>
            <a:r>
              <a:rPr lang="en-GB" sz="4000" dirty="0" smtClean="0">
                <a:latin typeface="Calibri" pitchFamily="32" charset="0"/>
              </a:rPr>
              <a:t>MEDC</a:t>
            </a:r>
          </a:p>
          <a:p>
            <a:pPr algn="ctr">
              <a:defRPr/>
            </a:pPr>
            <a:r>
              <a:rPr lang="en-GB" sz="4000" dirty="0" smtClean="0">
                <a:solidFill>
                  <a:srgbClr val="C62D03"/>
                </a:solidFill>
                <a:latin typeface="Calibri" pitchFamily="32" charset="0"/>
              </a:rPr>
              <a:t>VS</a:t>
            </a:r>
            <a:endParaRPr lang="en-GB" sz="4000" dirty="0">
              <a:solidFill>
                <a:srgbClr val="C62D03"/>
              </a:solidFill>
              <a:latin typeface="Calibri" pitchFamily="32" charset="0"/>
            </a:endParaRPr>
          </a:p>
        </p:txBody>
      </p:sp>
      <p:sp>
        <p:nvSpPr>
          <p:cNvPr id="238595" name="Rectangle 2"/>
          <p:cNvSpPr>
            <a:spLocks noChangeArrowheads="1"/>
          </p:cNvSpPr>
          <p:nvPr/>
        </p:nvSpPr>
        <p:spPr bwMode="auto">
          <a:xfrm>
            <a:off x="323850" y="1412875"/>
            <a:ext cx="45720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altLang="en-US">
              <a:solidFill>
                <a:srgbClr val="000000"/>
              </a:solidFill>
              <a:latin typeface="Calibri" pitchFamily="34" charset="0"/>
            </a:endParaRPr>
          </a:p>
          <a:p>
            <a:pPr eaLnBrk="1" fontAlgn="base" hangingPunct="1">
              <a:spcBef>
                <a:spcPct val="0"/>
              </a:spcBef>
              <a:spcAft>
                <a:spcPct val="0"/>
              </a:spcAft>
            </a:pPr>
            <a:r>
              <a:rPr lang="en-GB" altLang="en-US">
                <a:solidFill>
                  <a:srgbClr val="000000"/>
                </a:solidFill>
                <a:latin typeface="Calibri" pitchFamily="34" charset="0"/>
              </a:rPr>
              <a:t> </a:t>
            </a:r>
          </a:p>
        </p:txBody>
      </p:sp>
      <p:pic>
        <p:nvPicPr>
          <p:cNvPr id="2385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489200"/>
            <a:ext cx="3273425" cy="2767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8597" name="TextBox 1"/>
          <p:cNvSpPr txBox="1">
            <a:spLocks noChangeArrowheads="1"/>
          </p:cNvSpPr>
          <p:nvPr/>
        </p:nvSpPr>
        <p:spPr bwMode="auto">
          <a:xfrm>
            <a:off x="757238" y="1714500"/>
            <a:ext cx="79295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en-US" sz="4000">
                <a:solidFill>
                  <a:prstClr val="black"/>
                </a:solidFill>
                <a:latin typeface="Calibri" pitchFamily="34" charset="0"/>
              </a:rPr>
              <a:t>Cyclone Sidr, Bangladesh </a:t>
            </a:r>
            <a:br>
              <a:rPr lang="en-GB" altLang="en-US" sz="4000">
                <a:solidFill>
                  <a:prstClr val="black"/>
                </a:solidFill>
                <a:latin typeface="Calibri" pitchFamily="34" charset="0"/>
              </a:rPr>
            </a:br>
            <a:r>
              <a:rPr lang="en-GB" altLang="en-US" sz="4000">
                <a:solidFill>
                  <a:prstClr val="black"/>
                </a:solidFill>
                <a:latin typeface="Calibri" pitchFamily="34" charset="0"/>
              </a:rPr>
              <a:t>LEDC</a:t>
            </a:r>
          </a:p>
          <a:p>
            <a:pPr eaLnBrk="1" fontAlgn="base" hangingPunct="1">
              <a:spcBef>
                <a:spcPct val="0"/>
              </a:spcBef>
              <a:spcAft>
                <a:spcPct val="0"/>
              </a:spcAft>
            </a:pPr>
            <a:endParaRPr lang="en-GB" altLang="en-US">
              <a:solidFill>
                <a:prstClr val="white"/>
              </a:solidFill>
            </a:endParaRPr>
          </a:p>
        </p:txBody>
      </p:sp>
      <p:pic>
        <p:nvPicPr>
          <p:cNvPr id="2385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650" y="2514600"/>
            <a:ext cx="3494088"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5350" y="5634038"/>
            <a:ext cx="7146925" cy="1200150"/>
          </a:xfrm>
          <a:prstGeom prst="rect">
            <a:avLst/>
          </a:prstGeom>
          <a:noFill/>
        </p:spPr>
        <p:txBody>
          <a:bodyPr>
            <a:spAutoFit/>
          </a:bodyPr>
          <a:lstStyle/>
          <a:p>
            <a:pPr algn="ctr" fontAlgn="base">
              <a:spcBef>
                <a:spcPct val="0"/>
              </a:spcBef>
              <a:spcAft>
                <a:spcPct val="0"/>
              </a:spcAft>
              <a:defRPr/>
            </a:pPr>
            <a:r>
              <a:rPr lang="en-GB" sz="3600" dirty="0">
                <a:solidFill>
                  <a:srgbClr val="FEDD78">
                    <a:lumMod val="75000"/>
                  </a:srgbClr>
                </a:solidFill>
                <a:latin typeface="Arial" charset="0"/>
              </a:rPr>
              <a:t>Aim: To compare a tropical storm in an LEDC with an MEDC</a:t>
            </a:r>
          </a:p>
        </p:txBody>
      </p:sp>
    </p:spTree>
    <p:extLst>
      <p:ext uri="{BB962C8B-B14F-4D97-AF65-F5344CB8AC3E}">
        <p14:creationId xmlns:p14="http://schemas.microsoft.com/office/powerpoint/2010/main" val="36360467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en-US" sz="4000">
                <a:solidFill>
                  <a:srgbClr val="000000"/>
                </a:solidFill>
                <a:latin typeface="Calibri" pitchFamily="34" charset="0"/>
                <a:ea typeface="MS Gothic" pitchFamily="49" charset="-128"/>
              </a:rPr>
              <a:t>Hurricane Katrina, New Orleans, USA MEDC</a:t>
            </a:r>
          </a:p>
        </p:txBody>
      </p:sp>
      <p:sp>
        <p:nvSpPr>
          <p:cNvPr id="239619" name="Rectangle 2"/>
          <p:cNvSpPr>
            <a:spLocks noChangeArrowheads="1"/>
          </p:cNvSpPr>
          <p:nvPr/>
        </p:nvSpPr>
        <p:spPr bwMode="auto">
          <a:xfrm>
            <a:off x="323850" y="1412875"/>
            <a:ext cx="4572000" cy="503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altLang="en-US">
              <a:solidFill>
                <a:srgbClr val="000000"/>
              </a:solidFill>
              <a:latin typeface="Calibri" pitchFamily="34" charset="0"/>
            </a:endParaRPr>
          </a:p>
          <a:p>
            <a:pPr eaLnBrk="1" fontAlgn="base" hangingPunct="1">
              <a:spcBef>
                <a:spcPct val="0"/>
              </a:spcBef>
              <a:spcAft>
                <a:spcPct val="0"/>
              </a:spcAft>
            </a:pPr>
            <a:r>
              <a:rPr lang="en-GB" altLang="en-US">
                <a:solidFill>
                  <a:srgbClr val="000000"/>
                </a:solidFill>
                <a:latin typeface="Calibri" pitchFamily="34" charset="0"/>
              </a:rPr>
              <a:t>Hurricane Katrina struck in August 2005. It tracked over the Gulf of Mexico and devastated most of the coastline from Louisiana to Alabama (see map below). It arrived as a </a:t>
            </a:r>
            <a:r>
              <a:rPr lang="en-GB" altLang="en-US" b="1">
                <a:solidFill>
                  <a:srgbClr val="000000"/>
                </a:solidFill>
                <a:latin typeface="Calibri" pitchFamily="34" charset="0"/>
              </a:rPr>
              <a:t>category 4 storm</a:t>
            </a:r>
            <a:r>
              <a:rPr lang="en-GB" altLang="en-US">
                <a:solidFill>
                  <a:srgbClr val="000000"/>
                </a:solidFill>
                <a:latin typeface="Calibri" pitchFamily="34" charset="0"/>
              </a:rPr>
              <a:t> with winds of over 140 mph and a </a:t>
            </a:r>
            <a:r>
              <a:rPr lang="en-GB" altLang="en-US" b="1">
                <a:solidFill>
                  <a:srgbClr val="000000"/>
                </a:solidFill>
                <a:latin typeface="Calibri" pitchFamily="34" charset="0"/>
              </a:rPr>
              <a:t>storm surge</a:t>
            </a:r>
            <a:r>
              <a:rPr lang="en-GB" altLang="en-US">
                <a:solidFill>
                  <a:srgbClr val="000000"/>
                </a:solidFill>
                <a:latin typeface="Calibri" pitchFamily="34" charset="0"/>
              </a:rPr>
              <a:t> of approximately 6 metres. The city of New Orleans was very badly affected because it is </a:t>
            </a:r>
            <a:r>
              <a:rPr lang="en-GB" altLang="en-US" b="1">
                <a:solidFill>
                  <a:srgbClr val="000000"/>
                </a:solidFill>
                <a:latin typeface="Calibri" pitchFamily="34" charset="0"/>
              </a:rPr>
              <a:t>mostly below sea-level</a:t>
            </a:r>
            <a:r>
              <a:rPr lang="en-GB" altLang="en-US">
                <a:solidFill>
                  <a:srgbClr val="000000"/>
                </a:solidFill>
                <a:latin typeface="Calibri" pitchFamily="34" charset="0"/>
              </a:rPr>
              <a:t> and is surrounded by water. The city was protected by defence walls called </a:t>
            </a:r>
            <a:r>
              <a:rPr lang="en-GB" altLang="en-US" b="1">
                <a:solidFill>
                  <a:srgbClr val="000000"/>
                </a:solidFill>
                <a:latin typeface="Calibri" pitchFamily="34" charset="0"/>
              </a:rPr>
              <a:t>levees</a:t>
            </a:r>
            <a:r>
              <a:rPr lang="en-GB" altLang="en-US">
                <a:solidFill>
                  <a:srgbClr val="000000"/>
                </a:solidFill>
                <a:latin typeface="Calibri" pitchFamily="34" charset="0"/>
              </a:rPr>
              <a:t>. However, the levees were overwhelmed by the extra water from the storm surge and rainfall, and many collapsed allowing water to flood into the city. </a:t>
            </a:r>
            <a:r>
              <a:rPr lang="en-GB" altLang="en-US" b="1">
                <a:solidFill>
                  <a:srgbClr val="000000"/>
                </a:solidFill>
                <a:latin typeface="Calibri" pitchFamily="34" charset="0"/>
              </a:rPr>
              <a:t>About 80% of the city was flooded</a:t>
            </a:r>
            <a:r>
              <a:rPr lang="en-GB" altLang="en-US">
                <a:solidFill>
                  <a:srgbClr val="000000"/>
                </a:solidFill>
                <a:latin typeface="Calibri" pitchFamily="34" charset="0"/>
              </a:rPr>
              <a:t> to depths of up to 6 metres.</a:t>
            </a:r>
          </a:p>
          <a:p>
            <a:pPr eaLnBrk="1" fontAlgn="base" hangingPunct="1">
              <a:spcBef>
                <a:spcPct val="0"/>
              </a:spcBef>
              <a:spcAft>
                <a:spcPct val="0"/>
              </a:spcAft>
            </a:pPr>
            <a:r>
              <a:rPr lang="en-GB" altLang="en-US">
                <a:solidFill>
                  <a:srgbClr val="000000"/>
                </a:solidFill>
                <a:latin typeface="Calibri" pitchFamily="34" charset="0"/>
              </a:rPr>
              <a:t> </a:t>
            </a:r>
          </a:p>
        </p:txBody>
      </p:sp>
      <p:pic>
        <p:nvPicPr>
          <p:cNvPr id="2396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775" y="2205038"/>
            <a:ext cx="3835400" cy="3240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468043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1"/>
          <p:cNvSpPr>
            <a:spLocks noChangeArrowheads="1"/>
          </p:cNvSpPr>
          <p:nvPr/>
        </p:nvSpPr>
        <p:spPr bwMode="auto">
          <a:xfrm>
            <a:off x="323850" y="549275"/>
            <a:ext cx="45720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srgbClr val="000000"/>
                </a:solidFill>
                <a:latin typeface="Calibri" pitchFamily="34" charset="0"/>
              </a:rPr>
              <a:t>The National Hurricane Centre predicted accurately where Hurricane Katrina would make landfall and how strong it would be....</a:t>
            </a:r>
          </a:p>
          <a:p>
            <a:pPr eaLnBrk="1" fontAlgn="base" hangingPunct="1">
              <a:spcBef>
                <a:spcPct val="0"/>
              </a:spcBef>
              <a:spcAft>
                <a:spcPct val="0"/>
              </a:spcAft>
            </a:pPr>
            <a:r>
              <a:rPr lang="en-GB" altLang="en-US">
                <a:solidFill>
                  <a:srgbClr val="000000"/>
                </a:solidFill>
                <a:latin typeface="Calibri" pitchFamily="34" charset="0"/>
              </a:rPr>
              <a:t> </a:t>
            </a:r>
          </a:p>
        </p:txBody>
      </p:sp>
      <p:sp>
        <p:nvSpPr>
          <p:cNvPr id="240643" name="Rectangle 2"/>
          <p:cNvSpPr>
            <a:spLocks noChangeArrowheads="1"/>
          </p:cNvSpPr>
          <p:nvPr/>
        </p:nvSpPr>
        <p:spPr bwMode="auto">
          <a:xfrm>
            <a:off x="4140200" y="1700213"/>
            <a:ext cx="4572000"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srgbClr val="000000"/>
                </a:solidFill>
                <a:latin typeface="Calibri" pitchFamily="34" charset="0"/>
              </a:rPr>
              <a:t>This gave people the opportunity to prepare for the storm. The mayor of New Orleans </a:t>
            </a:r>
            <a:r>
              <a:rPr lang="en-GB" altLang="en-US" b="1">
                <a:solidFill>
                  <a:srgbClr val="000000"/>
                </a:solidFill>
                <a:latin typeface="Calibri" pitchFamily="34" charset="0"/>
              </a:rPr>
              <a:t>ordered people to evacuate</a:t>
            </a:r>
            <a:r>
              <a:rPr lang="en-GB" altLang="en-US">
                <a:solidFill>
                  <a:srgbClr val="000000"/>
                </a:solidFill>
                <a:latin typeface="Calibri" pitchFamily="34" charset="0"/>
              </a:rPr>
              <a:t> the city. About 80% of the city's residents did so, but about 20% remained. The majority of these were in the </a:t>
            </a:r>
            <a:r>
              <a:rPr lang="en-GB" altLang="en-US" b="1">
                <a:solidFill>
                  <a:srgbClr val="000000"/>
                </a:solidFill>
                <a:latin typeface="Calibri" pitchFamily="34" charset="0"/>
              </a:rPr>
              <a:t>poorest areas</a:t>
            </a:r>
            <a:r>
              <a:rPr lang="en-GB" altLang="en-US">
                <a:solidFill>
                  <a:srgbClr val="000000"/>
                </a:solidFill>
                <a:latin typeface="Calibri" pitchFamily="34" charset="0"/>
              </a:rPr>
              <a:t> of the city (people had little access to transport so couldn't leave in many cases).</a:t>
            </a:r>
          </a:p>
        </p:txBody>
      </p:sp>
      <p:sp>
        <p:nvSpPr>
          <p:cNvPr id="240644" name="Rectangle 3"/>
          <p:cNvSpPr>
            <a:spLocks noChangeArrowheads="1"/>
          </p:cNvSpPr>
          <p:nvPr/>
        </p:nvSpPr>
        <p:spPr bwMode="auto">
          <a:xfrm>
            <a:off x="684213" y="4652963"/>
            <a:ext cx="45720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srgbClr val="000000"/>
                </a:solidFill>
                <a:latin typeface="Calibri" pitchFamily="34" charset="0"/>
              </a:rPr>
              <a:t>Over 10,000 people sought refuge in the city's </a:t>
            </a:r>
            <a:r>
              <a:rPr lang="en-GB" altLang="en-US" b="1">
                <a:solidFill>
                  <a:srgbClr val="000000"/>
                </a:solidFill>
                <a:latin typeface="Calibri" pitchFamily="34" charset="0"/>
              </a:rPr>
              <a:t>Super dome</a:t>
            </a:r>
            <a:r>
              <a:rPr lang="en-GB" altLang="en-US">
                <a:solidFill>
                  <a:srgbClr val="000000"/>
                </a:solidFill>
                <a:latin typeface="Calibri" pitchFamily="34" charset="0"/>
              </a:rPr>
              <a:t> football stadium. Conditions here deteriorated quickly - food and water soon ran out and the toilet facilities were inadequate. The atmosphere in the stadium was described as 'very tense and unsafe'.</a:t>
            </a:r>
          </a:p>
        </p:txBody>
      </p:sp>
      <p:pic>
        <p:nvPicPr>
          <p:cNvPr id="240645" name="Picture 4"/>
          <p:cNvPicPr>
            <a:picLocks noChangeAspect="1" noChangeArrowheads="1"/>
          </p:cNvPicPr>
          <p:nvPr/>
        </p:nvPicPr>
        <p:blipFill>
          <a:blip r:embed="rId3">
            <a:extLst>
              <a:ext uri="{28A0092B-C50C-407E-A947-70E740481C1C}">
                <a14:useLocalDpi xmlns:a14="http://schemas.microsoft.com/office/drawing/2010/main" val="0"/>
              </a:ext>
            </a:extLst>
          </a:blip>
          <a:srcRect t="14955" b="42900"/>
          <a:stretch>
            <a:fillRect/>
          </a:stretch>
        </p:blipFill>
        <p:spPr bwMode="auto">
          <a:xfrm>
            <a:off x="5435600" y="4508500"/>
            <a:ext cx="2952750" cy="1868488"/>
          </a:xfrm>
          <a:prstGeom prst="rect">
            <a:avLst/>
          </a:prstGeom>
          <a:noFill/>
          <a:ln>
            <a:noFill/>
          </a:ln>
          <a:effectLst/>
          <a:extLst>
            <a:ext uri="{909E8E84-426E-40DD-AFC4-6F175D3DCCD1}">
              <a14:hiddenFill xmlns:a14="http://schemas.microsoft.com/office/drawing/2010/main">
                <a:blipFill dpi="0" rotWithShape="0">
                  <a:blip/>
                  <a:srcRect t="14955" b="4290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064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00213"/>
            <a:ext cx="2944812" cy="230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722388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1"/>
          <p:cNvSpPr>
            <a:spLocks noChangeArrowheads="1"/>
          </p:cNvSpPr>
          <p:nvPr/>
        </p:nvSpPr>
        <p:spPr bwMode="auto">
          <a:xfrm>
            <a:off x="684213" y="1196975"/>
            <a:ext cx="7559675" cy="503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eaLnBrk="1" fontAlgn="base" hangingPunct="1">
              <a:spcBef>
                <a:spcPct val="0"/>
              </a:spcBef>
              <a:spcAft>
                <a:spcPct val="0"/>
              </a:spcAft>
              <a:buFont typeface="Arial" pitchFamily="34" charset="0"/>
              <a:buChar char="•"/>
            </a:pPr>
            <a:r>
              <a:rPr lang="en-GB" altLang="en-US">
                <a:solidFill>
                  <a:srgbClr val="000000"/>
                </a:solidFill>
                <a:latin typeface="Calibri" pitchFamily="34" charset="0"/>
              </a:rPr>
              <a:t>More than 80% of the city was submerged with floodwater and over 1200 people </a:t>
            </a:r>
            <a:r>
              <a:rPr lang="en-GB" altLang="en-US" b="1">
                <a:solidFill>
                  <a:srgbClr val="000000"/>
                </a:solidFill>
                <a:latin typeface="Calibri" pitchFamily="34" charset="0"/>
              </a:rPr>
              <a:t>drowned</a:t>
            </a:r>
            <a:r>
              <a:rPr lang="en-GB" altLang="en-US">
                <a:solidFill>
                  <a:srgbClr val="000000"/>
                </a:solidFill>
                <a:latin typeface="Calibri" pitchFamily="34" charset="0"/>
              </a:rPr>
              <a:t>. </a:t>
            </a:r>
          </a:p>
          <a:p>
            <a:pPr eaLnBrk="1" fontAlgn="base" hangingPunct="1">
              <a:spcBef>
                <a:spcPct val="0"/>
              </a:spcBef>
              <a:spcAft>
                <a:spcPct val="0"/>
              </a:spcAft>
              <a:buFont typeface="Arial" pitchFamily="34" charset="0"/>
              <a:buChar char="•"/>
            </a:pPr>
            <a:r>
              <a:rPr lang="en-GB" altLang="en-US">
                <a:solidFill>
                  <a:srgbClr val="000000"/>
                </a:solidFill>
                <a:latin typeface="Calibri" pitchFamily="34" charset="0"/>
              </a:rPr>
              <a:t>Approximately 1 million people were made </a:t>
            </a:r>
            <a:r>
              <a:rPr lang="en-GB" altLang="en-US" b="1">
                <a:solidFill>
                  <a:srgbClr val="000000"/>
                </a:solidFill>
                <a:latin typeface="Calibri" pitchFamily="34" charset="0"/>
              </a:rPr>
              <a:t>homeless</a:t>
            </a:r>
            <a:r>
              <a:rPr lang="en-GB" altLang="en-US">
                <a:solidFill>
                  <a:srgbClr val="000000"/>
                </a:solidFill>
                <a:latin typeface="Calibri" pitchFamily="34" charset="0"/>
              </a:rPr>
              <a:t> and thousands of </a:t>
            </a:r>
            <a:r>
              <a:rPr lang="en-GB" altLang="en-US" b="1">
                <a:solidFill>
                  <a:srgbClr val="000000"/>
                </a:solidFill>
                <a:latin typeface="Calibri" pitchFamily="34" charset="0"/>
              </a:rPr>
              <a:t>businesses </a:t>
            </a:r>
            <a:r>
              <a:rPr lang="en-GB" altLang="en-US">
                <a:solidFill>
                  <a:srgbClr val="000000"/>
                </a:solidFill>
                <a:latin typeface="Calibri" pitchFamily="34" charset="0"/>
              </a:rPr>
              <a:t>were destroyed. </a:t>
            </a:r>
          </a:p>
          <a:p>
            <a:pPr eaLnBrk="1" fontAlgn="base" hangingPunct="1">
              <a:spcBef>
                <a:spcPct val="0"/>
              </a:spcBef>
              <a:spcAft>
                <a:spcPct val="0"/>
              </a:spcAft>
              <a:buFont typeface="Arial" pitchFamily="34" charset="0"/>
              <a:buChar char="•"/>
            </a:pPr>
            <a:r>
              <a:rPr lang="en-GB" altLang="en-US">
                <a:solidFill>
                  <a:srgbClr val="000000"/>
                </a:solidFill>
                <a:latin typeface="Calibri" pitchFamily="34" charset="0"/>
              </a:rPr>
              <a:t>Thousands of </a:t>
            </a:r>
            <a:r>
              <a:rPr lang="en-GB" altLang="en-US" b="1">
                <a:solidFill>
                  <a:srgbClr val="000000"/>
                </a:solidFill>
                <a:latin typeface="Calibri" pitchFamily="34" charset="0"/>
              </a:rPr>
              <a:t>jobs</a:t>
            </a:r>
            <a:r>
              <a:rPr lang="en-GB" altLang="en-US">
                <a:solidFill>
                  <a:srgbClr val="000000"/>
                </a:solidFill>
                <a:latin typeface="Calibri" pitchFamily="34" charset="0"/>
              </a:rPr>
              <a:t> were lost and millions of dollars lost in </a:t>
            </a:r>
            <a:r>
              <a:rPr lang="en-GB" altLang="en-US" b="1">
                <a:solidFill>
                  <a:srgbClr val="000000"/>
                </a:solidFill>
                <a:latin typeface="Calibri" pitchFamily="34" charset="0"/>
              </a:rPr>
              <a:t>tax income</a:t>
            </a:r>
            <a:r>
              <a:rPr lang="en-GB" altLang="en-US">
                <a:solidFill>
                  <a:srgbClr val="000000"/>
                </a:solidFill>
                <a:latin typeface="Calibri" pitchFamily="34" charset="0"/>
              </a:rPr>
              <a:t>. </a:t>
            </a:r>
          </a:p>
          <a:p>
            <a:pPr eaLnBrk="1" fontAlgn="base" hangingPunct="1">
              <a:spcBef>
                <a:spcPct val="0"/>
              </a:spcBef>
              <a:spcAft>
                <a:spcPct val="0"/>
              </a:spcAft>
              <a:buFont typeface="Arial" pitchFamily="34" charset="0"/>
              <a:buChar char="•"/>
            </a:pPr>
            <a:r>
              <a:rPr lang="en-GB" altLang="en-US">
                <a:solidFill>
                  <a:srgbClr val="000000"/>
                </a:solidFill>
                <a:latin typeface="Calibri" pitchFamily="34" charset="0"/>
              </a:rPr>
              <a:t>There was a lot of </a:t>
            </a:r>
            <a:r>
              <a:rPr lang="en-GB" altLang="en-US" b="1">
                <a:solidFill>
                  <a:srgbClr val="000000"/>
                </a:solidFill>
                <a:latin typeface="Calibri" pitchFamily="34" charset="0"/>
              </a:rPr>
              <a:t>looting</a:t>
            </a:r>
            <a:r>
              <a:rPr lang="en-GB" altLang="en-US">
                <a:solidFill>
                  <a:srgbClr val="000000"/>
                </a:solidFill>
                <a:latin typeface="Calibri" pitchFamily="34" charset="0"/>
              </a:rPr>
              <a:t>. Criminal gangs roamed the streets, looting homes and businesses and committing other crimes.</a:t>
            </a:r>
          </a:p>
          <a:p>
            <a:pPr eaLnBrk="1" fontAlgn="base" hangingPunct="1">
              <a:spcBef>
                <a:spcPct val="0"/>
              </a:spcBef>
              <a:spcAft>
                <a:spcPct val="0"/>
              </a:spcAft>
              <a:buFont typeface="Arial" pitchFamily="34" charset="0"/>
              <a:buChar char="•"/>
            </a:pPr>
            <a:r>
              <a:rPr lang="en-GB" altLang="en-US">
                <a:solidFill>
                  <a:srgbClr val="000000"/>
                </a:solidFill>
                <a:latin typeface="Calibri" pitchFamily="34" charset="0"/>
              </a:rPr>
              <a:t>Major </a:t>
            </a:r>
            <a:r>
              <a:rPr lang="en-GB" altLang="en-US" b="1">
                <a:solidFill>
                  <a:srgbClr val="000000"/>
                </a:solidFill>
                <a:latin typeface="Calibri" pitchFamily="34" charset="0"/>
              </a:rPr>
              <a:t>highways</a:t>
            </a:r>
            <a:r>
              <a:rPr lang="en-GB" altLang="en-US">
                <a:solidFill>
                  <a:srgbClr val="000000"/>
                </a:solidFill>
                <a:latin typeface="Calibri" pitchFamily="34" charset="0"/>
              </a:rPr>
              <a:t> were disrupted and some major </a:t>
            </a:r>
            <a:r>
              <a:rPr lang="en-GB" altLang="en-US" b="1">
                <a:solidFill>
                  <a:srgbClr val="000000"/>
                </a:solidFill>
                <a:latin typeface="Calibri" pitchFamily="34" charset="0"/>
              </a:rPr>
              <a:t>road bridges</a:t>
            </a:r>
            <a:r>
              <a:rPr lang="en-GB" altLang="en-US">
                <a:solidFill>
                  <a:srgbClr val="000000"/>
                </a:solidFill>
                <a:latin typeface="Calibri" pitchFamily="34" charset="0"/>
              </a:rPr>
              <a:t> were destroyed. </a:t>
            </a:r>
          </a:p>
          <a:p>
            <a:pPr eaLnBrk="1" fontAlgn="base" hangingPunct="1">
              <a:spcBef>
                <a:spcPct val="0"/>
              </a:spcBef>
              <a:spcAft>
                <a:spcPct val="0"/>
              </a:spcAft>
              <a:buFont typeface="Arial" pitchFamily="34" charset="0"/>
              <a:buChar char="•"/>
            </a:pPr>
            <a:r>
              <a:rPr lang="en-GB" altLang="en-US" b="1">
                <a:solidFill>
                  <a:srgbClr val="000000"/>
                </a:solidFill>
                <a:latin typeface="Calibri" pitchFamily="34" charset="0"/>
              </a:rPr>
              <a:t>Agricultural </a:t>
            </a:r>
            <a:r>
              <a:rPr lang="en-GB" altLang="en-US">
                <a:solidFill>
                  <a:srgbClr val="000000"/>
                </a:solidFill>
                <a:latin typeface="Calibri" pitchFamily="34" charset="0"/>
              </a:rPr>
              <a:t>production was badly damaged by the tornadoes and also by flooding. </a:t>
            </a:r>
          </a:p>
          <a:p>
            <a:pPr eaLnBrk="1" fontAlgn="base" hangingPunct="1">
              <a:spcBef>
                <a:spcPct val="0"/>
              </a:spcBef>
              <a:spcAft>
                <a:spcPct val="0"/>
              </a:spcAft>
              <a:buFont typeface="Arial" pitchFamily="34" charset="0"/>
              <a:buChar char="•"/>
            </a:pPr>
            <a:r>
              <a:rPr lang="en-GB" altLang="en-US">
                <a:solidFill>
                  <a:srgbClr val="000000"/>
                </a:solidFill>
                <a:latin typeface="Calibri" pitchFamily="34" charset="0"/>
              </a:rPr>
              <a:t>Cotton and sugar-cane crops were flattened.</a:t>
            </a:r>
          </a:p>
          <a:p>
            <a:pPr eaLnBrk="1" fontAlgn="base" hangingPunct="1">
              <a:spcBef>
                <a:spcPct val="0"/>
              </a:spcBef>
              <a:spcAft>
                <a:spcPct val="0"/>
              </a:spcAft>
              <a:buFont typeface="Arial" pitchFamily="34" charset="0"/>
              <a:buChar char="•"/>
            </a:pPr>
            <a:r>
              <a:rPr lang="en-GB" altLang="en-US">
                <a:solidFill>
                  <a:srgbClr val="000000"/>
                </a:solidFill>
                <a:latin typeface="Calibri" pitchFamily="34" charset="0"/>
              </a:rPr>
              <a:t>Hurricane Katrina didn't just impact people in the USA. Many </a:t>
            </a:r>
            <a:r>
              <a:rPr lang="en-GB" altLang="en-US" b="1">
                <a:solidFill>
                  <a:srgbClr val="000000"/>
                </a:solidFill>
                <a:latin typeface="Calibri" pitchFamily="34" charset="0"/>
              </a:rPr>
              <a:t>offshore oil facilities</a:t>
            </a:r>
            <a:r>
              <a:rPr lang="en-GB" altLang="en-US">
                <a:solidFill>
                  <a:srgbClr val="000000"/>
                </a:solidFill>
                <a:latin typeface="Calibri" pitchFamily="34" charset="0"/>
              </a:rPr>
              <a:t> were damaged and supplies of oil were reduced. This caused the price of oil to rise on the global markets and the price of petrol in the UK rose as a result.</a:t>
            </a:r>
          </a:p>
          <a:p>
            <a:pPr eaLnBrk="1" fontAlgn="base" hangingPunct="1">
              <a:spcBef>
                <a:spcPct val="0"/>
              </a:spcBef>
              <a:spcAft>
                <a:spcPct val="0"/>
              </a:spcAft>
              <a:buFont typeface="Arial" pitchFamily="34" charset="0"/>
              <a:buChar char="•"/>
            </a:pPr>
            <a:r>
              <a:rPr lang="en-GB" altLang="en-US">
                <a:solidFill>
                  <a:srgbClr val="000000"/>
                </a:solidFill>
                <a:latin typeface="Calibri" pitchFamily="34" charset="0"/>
              </a:rPr>
              <a:t>Estimates suggest that Hurricane Katrina has </a:t>
            </a:r>
            <a:r>
              <a:rPr lang="en-GB" altLang="en-US" b="1">
                <a:solidFill>
                  <a:srgbClr val="000000"/>
                </a:solidFill>
                <a:latin typeface="Calibri" pitchFamily="34" charset="0"/>
              </a:rPr>
              <a:t>cost over $300 billion</a:t>
            </a:r>
            <a:r>
              <a:rPr lang="en-GB" altLang="en-US">
                <a:solidFill>
                  <a:srgbClr val="000000"/>
                </a:solidFill>
                <a:latin typeface="Calibri" pitchFamily="34" charset="0"/>
              </a:rPr>
              <a:t>. This makes it one of the costliest hurricanes ever to hit the USA.</a:t>
            </a:r>
          </a:p>
        </p:txBody>
      </p:sp>
      <p:sp>
        <p:nvSpPr>
          <p:cNvPr id="241667" name="Text Box 2"/>
          <p:cNvSpPr txBox="1">
            <a:spLocks noChangeArrowheads="1"/>
          </p:cNvSpPr>
          <p:nvPr/>
        </p:nvSpPr>
        <p:spPr bwMode="auto">
          <a:xfrm>
            <a:off x="468313" y="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en-US" sz="4400">
                <a:solidFill>
                  <a:srgbClr val="000000"/>
                </a:solidFill>
                <a:latin typeface="Calibri" pitchFamily="34" charset="0"/>
                <a:ea typeface="MS Gothic" pitchFamily="49" charset="-128"/>
              </a:rPr>
              <a:t>Effects</a:t>
            </a:r>
          </a:p>
        </p:txBody>
      </p:sp>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0"/>
            <a:ext cx="10287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2" name="Text Box 4"/>
          <p:cNvSpPr txBox="1">
            <a:spLocks noChangeArrowheads="1"/>
          </p:cNvSpPr>
          <p:nvPr/>
        </p:nvSpPr>
        <p:spPr bwMode="auto">
          <a:xfrm>
            <a:off x="1763713" y="1989138"/>
            <a:ext cx="4392612" cy="277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8800" b="1">
                <a:solidFill>
                  <a:srgbClr val="FFFFFF"/>
                </a:solidFill>
                <a:latin typeface="Calibri" pitchFamily="34" charset="0"/>
                <a:ea typeface="MS Gothic" pitchFamily="49" charset="-128"/>
              </a:rPr>
              <a:t>Oooooh dear....</a:t>
            </a:r>
          </a:p>
        </p:txBody>
      </p:sp>
    </p:spTree>
    <p:extLst>
      <p:ext uri="{BB962C8B-B14F-4D97-AF65-F5344CB8AC3E}">
        <p14:creationId xmlns:p14="http://schemas.microsoft.com/office/powerpoint/2010/main" val="91048181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32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en-US" sz="4000">
                <a:solidFill>
                  <a:srgbClr val="000000"/>
                </a:solidFill>
                <a:latin typeface="Calibri" pitchFamily="34" charset="0"/>
                <a:ea typeface="MS Gothic" pitchFamily="49" charset="-128"/>
              </a:rPr>
              <a:t>Cyclone Sidr, Bangladesh </a:t>
            </a:r>
            <a:br>
              <a:rPr lang="en-GB" altLang="en-US" sz="4000">
                <a:solidFill>
                  <a:srgbClr val="000000"/>
                </a:solidFill>
                <a:latin typeface="Calibri" pitchFamily="34" charset="0"/>
                <a:ea typeface="MS Gothic" pitchFamily="49" charset="-128"/>
              </a:rPr>
            </a:br>
            <a:r>
              <a:rPr lang="en-GB" altLang="en-US" sz="4000">
                <a:solidFill>
                  <a:srgbClr val="000000"/>
                </a:solidFill>
                <a:latin typeface="Calibri" pitchFamily="34" charset="0"/>
                <a:ea typeface="MS Gothic" pitchFamily="49" charset="-128"/>
              </a:rPr>
              <a:t>LEDC</a:t>
            </a:r>
          </a:p>
        </p:txBody>
      </p:sp>
      <p:sp>
        <p:nvSpPr>
          <p:cNvPr id="242691" name="Rectangle 2"/>
          <p:cNvSpPr>
            <a:spLocks noChangeArrowheads="1"/>
          </p:cNvSpPr>
          <p:nvPr/>
        </p:nvSpPr>
        <p:spPr bwMode="auto">
          <a:xfrm>
            <a:off x="250825" y="1225550"/>
            <a:ext cx="5905500" cy="530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altLang="en-US">
              <a:solidFill>
                <a:srgbClr val="000000"/>
              </a:solidFill>
              <a:latin typeface="Calibri" pitchFamily="34" charset="0"/>
            </a:endParaRPr>
          </a:p>
          <a:p>
            <a:pPr eaLnBrk="1" fontAlgn="base" hangingPunct="1">
              <a:spcBef>
                <a:spcPct val="0"/>
              </a:spcBef>
              <a:spcAft>
                <a:spcPct val="0"/>
              </a:spcAft>
            </a:pPr>
            <a:r>
              <a:rPr lang="en-GB" altLang="en-US">
                <a:solidFill>
                  <a:srgbClr val="000000"/>
                </a:solidFill>
                <a:latin typeface="Calibri" pitchFamily="34" charset="0"/>
              </a:rPr>
              <a:t>Cyclone Sidr formed in the central </a:t>
            </a:r>
            <a:r>
              <a:rPr lang="en-GB" altLang="en-US" b="1">
                <a:solidFill>
                  <a:srgbClr val="000000"/>
                </a:solidFill>
                <a:latin typeface="Calibri" pitchFamily="34" charset="0"/>
              </a:rPr>
              <a:t>Bay of Bengal</a:t>
            </a:r>
            <a:r>
              <a:rPr lang="en-GB" altLang="en-US">
                <a:solidFill>
                  <a:srgbClr val="000000"/>
                </a:solidFill>
                <a:latin typeface="Calibri" pitchFamily="34" charset="0"/>
              </a:rPr>
              <a:t> and quickly strengthened to reach sustained winds of 160 mph, making it a </a:t>
            </a:r>
            <a:r>
              <a:rPr lang="en-GB" altLang="en-US" b="1">
                <a:solidFill>
                  <a:srgbClr val="000000"/>
                </a:solidFill>
                <a:latin typeface="Calibri" pitchFamily="34" charset="0"/>
              </a:rPr>
              <a:t>category 5</a:t>
            </a:r>
            <a:r>
              <a:rPr lang="en-GB" altLang="en-US">
                <a:solidFill>
                  <a:srgbClr val="000000"/>
                </a:solidFill>
                <a:latin typeface="Calibri" pitchFamily="34" charset="0"/>
              </a:rPr>
              <a:t> storm. The storm eventually made landfall in Bangladesh on November 15, 2007. It weakened quickly after landfall.</a:t>
            </a:r>
          </a:p>
          <a:p>
            <a:pPr eaLnBrk="1" fontAlgn="base" hangingPunct="1">
              <a:spcBef>
                <a:spcPct val="0"/>
              </a:spcBef>
              <a:spcAft>
                <a:spcPct val="0"/>
              </a:spcAft>
            </a:pPr>
            <a:r>
              <a:rPr lang="en-GB" altLang="en-US">
                <a:solidFill>
                  <a:srgbClr val="000000"/>
                </a:solidFill>
                <a:latin typeface="Calibri" pitchFamily="34" charset="0"/>
              </a:rPr>
              <a:t> </a:t>
            </a:r>
          </a:p>
          <a:p>
            <a:pPr eaLnBrk="1" fontAlgn="base" hangingPunct="1">
              <a:spcBef>
                <a:spcPct val="0"/>
              </a:spcBef>
              <a:spcAft>
                <a:spcPct val="0"/>
              </a:spcAft>
            </a:pPr>
            <a:r>
              <a:rPr lang="en-GB" altLang="en-US">
                <a:solidFill>
                  <a:srgbClr val="000000"/>
                </a:solidFill>
                <a:latin typeface="Calibri" pitchFamily="34" charset="0"/>
              </a:rPr>
              <a:t>The Joint Typhoon Warning Centre predicted the scale and location of landfall and so people were forewarned. Government officials were recalled from their weekly leave. </a:t>
            </a:r>
            <a:r>
              <a:rPr lang="en-GB" altLang="en-US" b="1">
                <a:solidFill>
                  <a:srgbClr val="000000"/>
                </a:solidFill>
                <a:latin typeface="Calibri" pitchFamily="34" charset="0"/>
              </a:rPr>
              <a:t>Ports </a:t>
            </a:r>
            <a:r>
              <a:rPr lang="en-GB" altLang="en-US">
                <a:solidFill>
                  <a:srgbClr val="000000"/>
                </a:solidFill>
                <a:latin typeface="Calibri" pitchFamily="34" charset="0"/>
              </a:rPr>
              <a:t>were closed. There was mass-scale </a:t>
            </a:r>
            <a:r>
              <a:rPr lang="en-GB" altLang="en-US" b="1">
                <a:solidFill>
                  <a:srgbClr val="000000"/>
                </a:solidFill>
                <a:latin typeface="Calibri" pitchFamily="34" charset="0"/>
              </a:rPr>
              <a:t>evacuation</a:t>
            </a:r>
            <a:r>
              <a:rPr lang="en-GB" altLang="en-US">
                <a:solidFill>
                  <a:srgbClr val="000000"/>
                </a:solidFill>
                <a:latin typeface="Calibri" pitchFamily="34" charset="0"/>
              </a:rPr>
              <a:t> of the coastal area, much of which is </a:t>
            </a:r>
            <a:r>
              <a:rPr lang="en-GB" altLang="en-US" b="1">
                <a:solidFill>
                  <a:srgbClr val="000000"/>
                </a:solidFill>
                <a:latin typeface="Calibri" pitchFamily="34" charset="0"/>
              </a:rPr>
              <a:t>land below sea-level.</a:t>
            </a:r>
            <a:r>
              <a:rPr lang="en-GB" altLang="en-US">
                <a:solidFill>
                  <a:srgbClr val="000000"/>
                </a:solidFill>
                <a:latin typeface="Calibri" pitchFamily="34" charset="0"/>
              </a:rPr>
              <a:t> The image below shows the storm surge prediction for the area.  2 million people were evacuated to </a:t>
            </a:r>
            <a:r>
              <a:rPr lang="en-GB" altLang="en-US" b="1">
                <a:solidFill>
                  <a:srgbClr val="000000"/>
                </a:solidFill>
                <a:latin typeface="Calibri" pitchFamily="34" charset="0"/>
              </a:rPr>
              <a:t>emergency shelters</a:t>
            </a:r>
            <a:r>
              <a:rPr lang="en-GB" altLang="en-US">
                <a:solidFill>
                  <a:srgbClr val="000000"/>
                </a:solidFill>
                <a:latin typeface="Calibri" pitchFamily="34" charset="0"/>
              </a:rPr>
              <a:t>. Over 40,000 Red Crescent volunteers were deployed to order residents in the 15 affected provinces into special cyclone and flood shelters (see image below). Relief organisations distributed seven-day emergency disaster kits of food, blankets and clothing for evacuated families.</a:t>
            </a:r>
          </a:p>
        </p:txBody>
      </p:sp>
      <p:pic>
        <p:nvPicPr>
          <p:cNvPr id="2426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557338"/>
            <a:ext cx="2736850" cy="2735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2693" name="Picture 4"/>
          <p:cNvPicPr>
            <a:picLocks noChangeAspect="1" noChangeArrowheads="1"/>
          </p:cNvPicPr>
          <p:nvPr/>
        </p:nvPicPr>
        <p:blipFill>
          <a:blip r:embed="rId4">
            <a:extLst>
              <a:ext uri="{28A0092B-C50C-407E-A947-70E740481C1C}">
                <a14:useLocalDpi xmlns:a14="http://schemas.microsoft.com/office/drawing/2010/main" val="0"/>
              </a:ext>
            </a:extLst>
          </a:blip>
          <a:srcRect t="14955" b="42900"/>
          <a:stretch>
            <a:fillRect/>
          </a:stretch>
        </p:blipFill>
        <p:spPr bwMode="auto">
          <a:xfrm>
            <a:off x="6191250" y="4797425"/>
            <a:ext cx="2952750" cy="1866900"/>
          </a:xfrm>
          <a:prstGeom prst="rect">
            <a:avLst/>
          </a:prstGeom>
          <a:noFill/>
          <a:ln>
            <a:noFill/>
          </a:ln>
          <a:effectLst/>
          <a:extLst>
            <a:ext uri="{909E8E84-426E-40DD-AFC4-6F175D3DCCD1}">
              <a14:hiddenFill xmlns:a14="http://schemas.microsoft.com/office/drawing/2010/main">
                <a:blipFill dpi="0" rotWithShape="0">
                  <a:blip/>
                  <a:srcRect t="14955" b="4290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25969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1"/>
          <p:cNvSpPr>
            <a:spLocks noChangeArrowheads="1"/>
          </p:cNvSpPr>
          <p:nvPr/>
        </p:nvSpPr>
        <p:spPr bwMode="auto">
          <a:xfrm>
            <a:off x="323850" y="1052513"/>
            <a:ext cx="8496300" cy="311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srgbClr val="000000"/>
                </a:solidFill>
                <a:latin typeface="Calibri" pitchFamily="34" charset="0"/>
              </a:rPr>
              <a:t/>
            </a:r>
            <a:br>
              <a:rPr lang="en-GB" altLang="en-US">
                <a:solidFill>
                  <a:srgbClr val="000000"/>
                </a:solidFill>
                <a:latin typeface="Calibri" pitchFamily="34" charset="0"/>
              </a:rPr>
            </a:br>
            <a:r>
              <a:rPr lang="en-GB" altLang="en-US" b="1">
                <a:solidFill>
                  <a:srgbClr val="000000"/>
                </a:solidFill>
                <a:latin typeface="Calibri" pitchFamily="34" charset="0"/>
              </a:rPr>
              <a:t>Coastal districts</a:t>
            </a:r>
            <a:r>
              <a:rPr lang="en-GB" altLang="en-US">
                <a:solidFill>
                  <a:srgbClr val="000000"/>
                </a:solidFill>
                <a:latin typeface="Calibri" pitchFamily="34" charset="0"/>
              </a:rPr>
              <a:t> of Bangladesh faced heavy rainfall as an early impact of the cyclone. The damage in Bangladesh was extensive, including </a:t>
            </a:r>
            <a:r>
              <a:rPr lang="en-GB" altLang="en-US" b="1">
                <a:solidFill>
                  <a:srgbClr val="000000"/>
                </a:solidFill>
                <a:latin typeface="Calibri" pitchFamily="34" charset="0"/>
              </a:rPr>
              <a:t>tin shacks </a:t>
            </a:r>
            <a:r>
              <a:rPr lang="en-GB" altLang="en-US">
                <a:solidFill>
                  <a:srgbClr val="000000"/>
                </a:solidFill>
                <a:latin typeface="Calibri" pitchFamily="34" charset="0"/>
              </a:rPr>
              <a:t>flattened, </a:t>
            </a:r>
            <a:r>
              <a:rPr lang="en-GB" altLang="en-US" b="1">
                <a:solidFill>
                  <a:srgbClr val="000000"/>
                </a:solidFill>
                <a:latin typeface="Calibri" pitchFamily="34" charset="0"/>
              </a:rPr>
              <a:t>houses</a:t>
            </a:r>
            <a:r>
              <a:rPr lang="en-GB" altLang="en-US">
                <a:solidFill>
                  <a:srgbClr val="000000"/>
                </a:solidFill>
                <a:latin typeface="Calibri" pitchFamily="34" charset="0"/>
              </a:rPr>
              <a:t> and </a:t>
            </a:r>
            <a:r>
              <a:rPr lang="en-GB" altLang="en-US" b="1">
                <a:solidFill>
                  <a:srgbClr val="000000"/>
                </a:solidFill>
                <a:latin typeface="Calibri" pitchFamily="34" charset="0"/>
              </a:rPr>
              <a:t>schools</a:t>
            </a:r>
            <a:r>
              <a:rPr lang="en-GB" altLang="en-US">
                <a:solidFill>
                  <a:srgbClr val="000000"/>
                </a:solidFill>
                <a:latin typeface="Calibri" pitchFamily="34" charset="0"/>
              </a:rPr>
              <a:t> blown away and enormous </a:t>
            </a:r>
            <a:r>
              <a:rPr lang="en-GB" altLang="en-US" b="1">
                <a:solidFill>
                  <a:srgbClr val="000000"/>
                </a:solidFill>
                <a:latin typeface="Calibri" pitchFamily="34" charset="0"/>
              </a:rPr>
              <a:t>tree</a:t>
            </a:r>
            <a:r>
              <a:rPr lang="en-GB" altLang="en-US">
                <a:solidFill>
                  <a:srgbClr val="000000"/>
                </a:solidFill>
                <a:latin typeface="Calibri" pitchFamily="34" charset="0"/>
              </a:rPr>
              <a:t> damage. The entire cities of Patuakhali, Barguna and Jhalokati District were hit hard by the storm surge of over 5 metres. About a quarter of the </a:t>
            </a:r>
            <a:r>
              <a:rPr lang="en-GB" altLang="en-US" b="1">
                <a:solidFill>
                  <a:srgbClr val="000000"/>
                </a:solidFill>
                <a:latin typeface="Calibri" pitchFamily="34" charset="0"/>
              </a:rPr>
              <a:t>world heritage site Sunderbans </a:t>
            </a:r>
            <a:r>
              <a:rPr lang="en-GB" altLang="en-US">
                <a:solidFill>
                  <a:srgbClr val="000000"/>
                </a:solidFill>
                <a:latin typeface="Calibri" pitchFamily="34" charset="0"/>
              </a:rPr>
              <a:t>were damaged. Researchers said mangrove forest Sunderban will take at least 40 years to recover itself from this catastrophe. Much of the capital city of </a:t>
            </a:r>
            <a:r>
              <a:rPr lang="en-GB" altLang="en-US" b="1">
                <a:solidFill>
                  <a:srgbClr val="000000"/>
                </a:solidFill>
                <a:latin typeface="Calibri" pitchFamily="34" charset="0"/>
              </a:rPr>
              <a:t>Dhaka</a:t>
            </a:r>
            <a:r>
              <a:rPr lang="en-GB" altLang="en-US">
                <a:solidFill>
                  <a:srgbClr val="000000"/>
                </a:solidFill>
                <a:latin typeface="Calibri" pitchFamily="34" charset="0"/>
              </a:rPr>
              <a:t> was also severely affected, as electricity and water service were cut and significant damage was reported there due to winds and flooding. The local agricultural industry was also devastated, as many </a:t>
            </a:r>
            <a:r>
              <a:rPr lang="en-GB" altLang="en-US" b="1">
                <a:solidFill>
                  <a:srgbClr val="000000"/>
                </a:solidFill>
                <a:latin typeface="Calibri" pitchFamily="34" charset="0"/>
              </a:rPr>
              <a:t>rice</a:t>
            </a:r>
            <a:r>
              <a:rPr lang="en-GB" altLang="en-US">
                <a:solidFill>
                  <a:srgbClr val="000000"/>
                </a:solidFill>
                <a:latin typeface="Calibri" pitchFamily="34" charset="0"/>
              </a:rPr>
              <a:t> crops — which have a December harvest — were lost</a:t>
            </a:r>
          </a:p>
        </p:txBody>
      </p:sp>
      <p:sp>
        <p:nvSpPr>
          <p:cNvPr id="243715" name="Text Box 2"/>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en-US" sz="4400">
                <a:solidFill>
                  <a:srgbClr val="000000"/>
                </a:solidFill>
                <a:latin typeface="Calibri" pitchFamily="34" charset="0"/>
                <a:ea typeface="MS Gothic" pitchFamily="49" charset="-128"/>
              </a:rPr>
              <a:t>Effects</a:t>
            </a:r>
          </a:p>
        </p:txBody>
      </p:sp>
      <p:sp>
        <p:nvSpPr>
          <p:cNvPr id="243716" name="Rectangle 3"/>
          <p:cNvSpPr>
            <a:spLocks noChangeArrowheads="1"/>
          </p:cNvSpPr>
          <p:nvPr/>
        </p:nvSpPr>
        <p:spPr bwMode="auto">
          <a:xfrm>
            <a:off x="96838" y="-90488"/>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altLang="en-US">
              <a:solidFill>
                <a:srgbClr val="FFFFFF"/>
              </a:solidFill>
              <a:latin typeface="Verdana" pitchFamily="34" charset="0"/>
            </a:endParaRPr>
          </a:p>
        </p:txBody>
      </p:sp>
      <p:sp>
        <p:nvSpPr>
          <p:cNvPr id="243717" name="Rectangle 4"/>
          <p:cNvSpPr>
            <a:spLocks noChangeArrowheads="1"/>
          </p:cNvSpPr>
          <p:nvPr/>
        </p:nvSpPr>
        <p:spPr bwMode="auto">
          <a:xfrm>
            <a:off x="96838" y="-90488"/>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altLang="en-US">
              <a:solidFill>
                <a:srgbClr val="FFFFFF"/>
              </a:solidFill>
              <a:latin typeface="Verdana" pitchFamily="34" charset="0"/>
            </a:endParaRPr>
          </a:p>
        </p:txBody>
      </p:sp>
      <p:pic>
        <p:nvPicPr>
          <p:cNvPr id="243718" name="Picture 5"/>
          <p:cNvPicPr>
            <a:picLocks noChangeAspect="1" noChangeArrowheads="1"/>
          </p:cNvPicPr>
          <p:nvPr/>
        </p:nvPicPr>
        <p:blipFill>
          <a:blip r:embed="rId3">
            <a:extLst>
              <a:ext uri="{28A0092B-C50C-407E-A947-70E740481C1C}">
                <a14:useLocalDpi xmlns:a14="http://schemas.microsoft.com/office/drawing/2010/main" val="0"/>
              </a:ext>
            </a:extLst>
          </a:blip>
          <a:srcRect l="25177" t="19315" r="26674" b="25565"/>
          <a:stretch>
            <a:fillRect/>
          </a:stretch>
        </p:blipFill>
        <p:spPr bwMode="auto">
          <a:xfrm>
            <a:off x="4643438" y="4221163"/>
            <a:ext cx="3744912" cy="2409825"/>
          </a:xfrm>
          <a:prstGeom prst="rect">
            <a:avLst/>
          </a:prstGeom>
          <a:noFill/>
          <a:ln>
            <a:noFill/>
          </a:ln>
          <a:effectLst/>
          <a:extLst>
            <a:ext uri="{909E8E84-426E-40DD-AFC4-6F175D3DCCD1}">
              <a14:hiddenFill xmlns:a14="http://schemas.microsoft.com/office/drawing/2010/main">
                <a:blipFill dpi="0" rotWithShape="0">
                  <a:blip/>
                  <a:srcRect l="25177" t="19315" r="26674" b="2556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371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365625"/>
            <a:ext cx="3048000" cy="228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936194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5" descr="venn-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5663"/>
            <a:ext cx="91440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39" name="WordArt 6"/>
          <p:cNvSpPr>
            <a:spLocks noChangeArrowheads="1" noChangeShapeType="1" noTextEdit="1"/>
          </p:cNvSpPr>
          <p:nvPr/>
        </p:nvSpPr>
        <p:spPr bwMode="auto">
          <a:xfrm>
            <a:off x="2411413" y="0"/>
            <a:ext cx="5040312" cy="792163"/>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fontAlgn="base">
              <a:spcBef>
                <a:spcPct val="0"/>
              </a:spcBef>
              <a:spcAft>
                <a:spcPct val="0"/>
              </a:spcAft>
            </a:pPr>
            <a:r>
              <a:rPr lang="en-GB" sz="3600" kern="10">
                <a:ln w="9525">
                  <a:round/>
                  <a:headEnd/>
                  <a:tailEnd/>
                </a:ln>
                <a:gradFill rotWithShape="1">
                  <a:gsLst>
                    <a:gs pos="0">
                      <a:srgbClr val="3333CC"/>
                    </a:gs>
                    <a:gs pos="100000">
                      <a:srgbClr val="00FFFF"/>
                    </a:gs>
                  </a:gsLst>
                  <a:path path="rect">
                    <a:fillToRect l="50000" t="50000" r="50000" b="50000"/>
                  </a:path>
                </a:gradFill>
                <a:latin typeface="Comic Sans MS"/>
                <a:cs typeface="Arial" pitchFamily="34" charset="0"/>
              </a:rPr>
              <a:t>Similar or not??</a:t>
            </a:r>
          </a:p>
        </p:txBody>
      </p:sp>
      <p:sp>
        <p:nvSpPr>
          <p:cNvPr id="244740" name="Text Box 7"/>
          <p:cNvSpPr txBox="1">
            <a:spLocks noChangeArrowheads="1"/>
          </p:cNvSpPr>
          <p:nvPr/>
        </p:nvSpPr>
        <p:spPr bwMode="auto">
          <a:xfrm>
            <a:off x="1835150" y="1052513"/>
            <a:ext cx="2160588"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50000"/>
              </a:spcBef>
              <a:spcAft>
                <a:spcPct val="0"/>
              </a:spcAft>
            </a:pPr>
            <a:r>
              <a:rPr lang="en-GB" altLang="en-US" sz="1200">
                <a:solidFill>
                  <a:srgbClr val="000000"/>
                </a:solidFill>
              </a:rPr>
              <a:t>Impacts of Cyclone Sidr</a:t>
            </a:r>
          </a:p>
          <a:p>
            <a:pPr algn="ctr" eaLnBrk="1" fontAlgn="base" hangingPunct="1">
              <a:spcBef>
                <a:spcPct val="50000"/>
              </a:spcBef>
              <a:spcAft>
                <a:spcPct val="0"/>
              </a:spcAft>
            </a:pPr>
            <a:r>
              <a:rPr lang="en-GB" altLang="en-US" sz="1200">
                <a:solidFill>
                  <a:srgbClr val="000000"/>
                </a:solidFill>
              </a:rPr>
              <a:t>LEDC</a:t>
            </a:r>
          </a:p>
        </p:txBody>
      </p:sp>
      <p:sp>
        <p:nvSpPr>
          <p:cNvPr id="244741" name="Text Box 8"/>
          <p:cNvSpPr txBox="1">
            <a:spLocks noChangeArrowheads="1"/>
          </p:cNvSpPr>
          <p:nvPr/>
        </p:nvSpPr>
        <p:spPr bwMode="auto">
          <a:xfrm>
            <a:off x="5148263" y="1052513"/>
            <a:ext cx="21605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50000"/>
              </a:spcBef>
              <a:spcAft>
                <a:spcPct val="0"/>
              </a:spcAft>
            </a:pPr>
            <a:r>
              <a:rPr lang="en-GB" altLang="en-US" sz="1200">
                <a:solidFill>
                  <a:srgbClr val="000000"/>
                </a:solidFill>
              </a:rPr>
              <a:t>Impacts of hurricane Katrina</a:t>
            </a:r>
          </a:p>
          <a:p>
            <a:pPr algn="ctr" eaLnBrk="1" fontAlgn="base" hangingPunct="1">
              <a:spcBef>
                <a:spcPct val="50000"/>
              </a:spcBef>
              <a:spcAft>
                <a:spcPct val="0"/>
              </a:spcAft>
            </a:pPr>
            <a:r>
              <a:rPr lang="en-GB" altLang="en-US" sz="1200">
                <a:solidFill>
                  <a:srgbClr val="000000"/>
                </a:solidFill>
              </a:rPr>
              <a:t>MEDC </a:t>
            </a:r>
          </a:p>
        </p:txBody>
      </p:sp>
      <p:sp>
        <p:nvSpPr>
          <p:cNvPr id="244742" name="Text Box 9"/>
          <p:cNvSpPr txBox="1">
            <a:spLocks noChangeArrowheads="1"/>
          </p:cNvSpPr>
          <p:nvPr/>
        </p:nvSpPr>
        <p:spPr bwMode="auto">
          <a:xfrm>
            <a:off x="3492500" y="5805488"/>
            <a:ext cx="21605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50000"/>
              </a:spcBef>
              <a:spcAft>
                <a:spcPct val="0"/>
              </a:spcAft>
            </a:pPr>
            <a:r>
              <a:rPr lang="en-GB" altLang="en-US" sz="1200">
                <a:solidFill>
                  <a:srgbClr val="000000"/>
                </a:solidFill>
              </a:rPr>
              <a:t>Similarities</a:t>
            </a:r>
          </a:p>
        </p:txBody>
      </p:sp>
    </p:spTree>
    <p:extLst>
      <p:ext uri="{BB962C8B-B14F-4D97-AF65-F5344CB8AC3E}">
        <p14:creationId xmlns:p14="http://schemas.microsoft.com/office/powerpoint/2010/main" val="3719845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fld id="{2B4EFB2B-5F65-472C-B7A8-65115752D7E4}" type="datetime1">
              <a:rPr lang="en-GB"/>
              <a:pPr>
                <a:defRPr/>
              </a:pPr>
              <a:t>17/02/2014</a:t>
            </a:fld>
            <a:endParaRPr lang="en-GB"/>
          </a:p>
        </p:txBody>
      </p:sp>
      <p:sp>
        <p:nvSpPr>
          <p:cNvPr id="2" name="Title 1"/>
          <p:cNvSpPr txBox="1">
            <a:spLocks noGrp="1"/>
          </p:cNvSpPr>
          <p:nvPr>
            <p:ph type="title" idx="4294967295"/>
          </p:nvPr>
        </p:nvSpPr>
        <p:spPr>
          <a:xfrm>
            <a:off x="1042988" y="676275"/>
            <a:ext cx="7091362" cy="923925"/>
          </a:xfrm>
        </p:spPr>
        <p:txBody>
          <a:bodyPr rtlCol="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eaLnBrk="1" fontAlgn="auto" hangingPunct="1">
              <a:spcAft>
                <a:spcPts val="0"/>
              </a:spcAft>
              <a:buFont typeface="StarSymbol"/>
              <a:buNone/>
              <a:defRPr/>
            </a:pPr>
            <a:r>
              <a:rPr lang="en-GB" sz="8000" dirty="0">
                <a:latin typeface="Calibri" pitchFamily="18"/>
                <a:ea typeface="+mj-ea"/>
              </a:rPr>
              <a:t>Exam practise</a:t>
            </a:r>
            <a:endParaRPr lang="en-GB" sz="8000" dirty="0">
              <a:ea typeface="+mj-ea"/>
            </a:endParaRPr>
          </a:p>
        </p:txBody>
      </p:sp>
      <p:sp>
        <p:nvSpPr>
          <p:cNvPr id="245764" name="Content Placeholder 2"/>
          <p:cNvSpPr>
            <a:spLocks noGrp="1"/>
          </p:cNvSpPr>
          <p:nvPr>
            <p:ph type="body" idx="4294967295"/>
          </p:nvPr>
        </p:nvSpPr>
        <p:spPr>
          <a:xfrm>
            <a:off x="971550" y="1557338"/>
            <a:ext cx="7124700" cy="4051300"/>
          </a:xfrm>
        </p:spPr>
        <p:txBody>
          <a:bodyPr/>
          <a:lstStyle/>
          <a:p>
            <a:pPr marL="0" indent="0" eaLnBrk="1" hangingPunct="1">
              <a:spcBef>
                <a:spcPts val="638"/>
              </a:spcBef>
              <a:spcAft>
                <a:spcPts val="1413"/>
              </a:spcAft>
              <a:buSzPct val="45000"/>
              <a:buFont typeface="StarSymbol"/>
              <a:buNone/>
            </a:pPr>
            <a:endParaRPr lang="en-GB" altLang="en-US" sz="3200" smtClean="0">
              <a:solidFill>
                <a:srgbClr val="000000"/>
              </a:solidFill>
              <a:latin typeface="Calibri" pitchFamily="34" charset="0"/>
              <a:ea typeface="MS Gothic" pitchFamily="49" charset="-128"/>
              <a:cs typeface="Tahoma" pitchFamily="34" charset="0"/>
            </a:endParaRPr>
          </a:p>
          <a:p>
            <a:pPr marL="0" indent="0" eaLnBrk="1" hangingPunct="1">
              <a:spcBef>
                <a:spcPts val="638"/>
              </a:spcBef>
              <a:spcAft>
                <a:spcPts val="1413"/>
              </a:spcAft>
              <a:buSzPct val="45000"/>
              <a:buFont typeface="Arial" pitchFamily="34" charset="0"/>
              <a:buChar char="•"/>
            </a:pPr>
            <a:r>
              <a:rPr lang="en-GB" altLang="en-US" sz="3200" smtClean="0">
                <a:solidFill>
                  <a:srgbClr val="000000"/>
                </a:solidFill>
                <a:latin typeface="Calibri" pitchFamily="34" charset="0"/>
                <a:ea typeface="MS Gothic" pitchFamily="49" charset="-128"/>
                <a:cs typeface="Tahoma" pitchFamily="34" charset="0"/>
              </a:rPr>
              <a:t>Exam practise; Using a example you have studied compare and contrast a tropical storm in an LEDC with a tropical storm in an MEDC.								(8 marks)</a:t>
            </a:r>
            <a:endParaRPr lang="en-GB" altLang="en-US" sz="2400" b="1" i="1" smtClean="0">
              <a:solidFill>
                <a:srgbClr val="000000"/>
              </a:solidFill>
              <a:latin typeface="Calibri" pitchFamily="34" charset="0"/>
              <a:ea typeface="MS Gothic" pitchFamily="49" charset="-128"/>
              <a:cs typeface="Tahoma" pitchFamily="34" charset="0"/>
            </a:endParaRPr>
          </a:p>
          <a:p>
            <a:pPr marL="0" indent="0" eaLnBrk="1" hangingPunct="1">
              <a:spcBef>
                <a:spcPts val="638"/>
              </a:spcBef>
              <a:spcAft>
                <a:spcPts val="1413"/>
              </a:spcAft>
              <a:buSzPct val="45000"/>
              <a:buFont typeface="StarSymbol"/>
              <a:buNone/>
            </a:pPr>
            <a:endParaRPr lang="en-GB" altLang="en-US" sz="2400" b="1" i="1" smtClean="0">
              <a:solidFill>
                <a:srgbClr val="000000"/>
              </a:solidFill>
              <a:latin typeface="Calibri" pitchFamily="34" charset="0"/>
              <a:ea typeface="MS Gothic" pitchFamily="49" charset="-128"/>
              <a:cs typeface="Tahoma" pitchFamily="34" charset="0"/>
            </a:endParaRPr>
          </a:p>
        </p:txBody>
      </p:sp>
    </p:spTree>
    <p:extLst>
      <p:ext uri="{BB962C8B-B14F-4D97-AF65-F5344CB8AC3E}">
        <p14:creationId xmlns:p14="http://schemas.microsoft.com/office/powerpoint/2010/main" val="241416130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257</Words>
  <Application>Microsoft Office PowerPoint</Application>
  <PresentationFormat>On-screen Show (4:3)</PresentationFormat>
  <Paragraphs>49</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Summer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 practise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Wood</dc:creator>
  <cp:lastModifiedBy>Jen Wood</cp:lastModifiedBy>
  <cp:revision>1</cp:revision>
  <dcterms:created xsi:type="dcterms:W3CDTF">2014-02-17T15:00:42Z</dcterms:created>
  <dcterms:modified xsi:type="dcterms:W3CDTF">2014-02-17T15:01:43Z</dcterms:modified>
</cp:coreProperties>
</file>