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0F799-F265-407F-A6CE-BFBB74725B77}" type="datetimeFigureOut">
              <a:rPr lang="en-GB" smtClean="0"/>
              <a:pPr/>
              <a:t>26/11/2013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1C5CB4-113A-4A2F-87A1-18962E7AA3D0}" type="slidenum">
              <a:rPr lang="en-GB" smtClean="0"/>
              <a:pPr/>
              <a:t>‹#›</a:t>
            </a:fld>
            <a:endParaRPr lang="en-GB"/>
          </a:p>
        </p:txBody>
      </p:sp>
    </p:spTree>
    <p:extLst>
      <p:ext uri="{BB962C8B-B14F-4D97-AF65-F5344CB8AC3E}">
        <p14:creationId xmlns="" xmlns:p14="http://schemas.microsoft.com/office/powerpoint/2010/main" val="2321279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55F180A-2C0F-401D-92AA-A76511517DC9}" type="slidenum">
              <a:rPr lang="en-GB">
                <a:solidFill>
                  <a:prstClr val="black"/>
                </a:solidFill>
              </a:rPr>
              <a:pPr/>
              <a:t>1</a:t>
            </a:fld>
            <a:endParaRPr lang="en-GB">
              <a:solidFill>
                <a:prstClr val="black"/>
              </a:solidFill>
            </a:endParaRPr>
          </a:p>
        </p:txBody>
      </p:sp>
      <p:sp>
        <p:nvSpPr>
          <p:cNvPr id="11265" name="Text Box 1"/>
          <p:cNvSpPr txBox="1">
            <a:spLocks noChangeArrowheads="1"/>
          </p:cNvSpPr>
          <p:nvPr/>
        </p:nvSpPr>
        <p:spPr bwMode="auto">
          <a:xfrm>
            <a:off x="1143000" y="685803"/>
            <a:ext cx="4572000" cy="342900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7757" tIns="43879" rIns="87757" bIns="43879" anchor="ctr"/>
          <a:lstStyle/>
          <a:p>
            <a:endParaRPr lang="en-GB">
              <a:solidFill>
                <a:prstClr val="black"/>
              </a:solidFill>
            </a:endParaRPr>
          </a:p>
        </p:txBody>
      </p:sp>
      <p:sp>
        <p:nvSpPr>
          <p:cNvPr id="11266" name="Text Box 2"/>
          <p:cNvSpPr txBox="1">
            <a:spLocks noGrp="1" noChangeArrowheads="1"/>
          </p:cNvSpPr>
          <p:nvPr>
            <p:ph type="body"/>
          </p:nvPr>
        </p:nvSpPr>
        <p:spPr bwMode="auto">
          <a:xfrm>
            <a:off x="685800" y="4343404"/>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6375" tIns="44915" rIns="86375" bIns="44915"/>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9pPr>
          </a:lstStyle>
          <a:p>
            <a:pPr>
              <a:spcBef>
                <a:spcPts val="432"/>
              </a:spcBef>
            </a:pPr>
            <a:r>
              <a:rPr lang="en-GB">
                <a:latin typeface="Arial" charset="0"/>
                <a:ea typeface="MS Gothic" charset="-128"/>
              </a:rPr>
              <a:t>Consequences are positive and negative.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D7789D6-1B21-4B0C-9655-D63B8C9B6A31}" type="slidenum">
              <a:rPr lang="en-GB">
                <a:solidFill>
                  <a:prstClr val="black"/>
                </a:solidFill>
              </a:rPr>
              <a:pPr/>
              <a:t>2</a:t>
            </a:fld>
            <a:endParaRPr lang="en-GB">
              <a:solidFill>
                <a:prstClr val="black"/>
              </a:solidFill>
            </a:endParaRPr>
          </a:p>
        </p:txBody>
      </p:sp>
      <p:sp>
        <p:nvSpPr>
          <p:cNvPr id="15361" name="Text Box 1"/>
          <p:cNvSpPr txBox="1">
            <a:spLocks noChangeArrowheads="1"/>
          </p:cNvSpPr>
          <p:nvPr/>
        </p:nvSpPr>
        <p:spPr bwMode="auto">
          <a:xfrm>
            <a:off x="1143000" y="685803"/>
            <a:ext cx="4572000" cy="342900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7757" tIns="43879" rIns="87757" bIns="43879" anchor="ctr"/>
          <a:lstStyle/>
          <a:p>
            <a:endParaRPr lang="en-GB">
              <a:solidFill>
                <a:prstClr val="black"/>
              </a:solidFill>
            </a:endParaRPr>
          </a:p>
        </p:txBody>
      </p:sp>
      <p:sp>
        <p:nvSpPr>
          <p:cNvPr id="15362" name="Text Box 2"/>
          <p:cNvSpPr txBox="1">
            <a:spLocks noGrp="1" noChangeArrowheads="1"/>
          </p:cNvSpPr>
          <p:nvPr>
            <p:ph type="body"/>
          </p:nvPr>
        </p:nvSpPr>
        <p:spPr bwMode="auto">
          <a:xfrm>
            <a:off x="685800" y="4343404"/>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6375" tIns="44915" rIns="86375" bIns="44915"/>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9pPr>
          </a:lstStyle>
          <a:p>
            <a:pPr>
              <a:spcBef>
                <a:spcPts val="432"/>
              </a:spcBef>
            </a:pPr>
            <a:r>
              <a:rPr lang="en-GB">
                <a:latin typeface="Arial" charset="0"/>
                <a:ea typeface="MS Gothic" charset="-128"/>
              </a:rPr>
              <a:t>Inform the students that this is a shanty settlement – common in LEDC cities that are rapidly urbanising.</a:t>
            </a:r>
          </a:p>
          <a:p>
            <a:pPr>
              <a:spcBef>
                <a:spcPts val="432"/>
              </a:spcBef>
            </a:pPr>
            <a:endParaRPr lang="en-GB">
              <a:latin typeface="Arial" charset="0"/>
              <a:ea typeface="MS Gothic" charset="-128"/>
            </a:endParaRPr>
          </a:p>
          <a:p>
            <a:pPr>
              <a:spcBef>
                <a:spcPts val="432"/>
              </a:spcBef>
            </a:pPr>
            <a:r>
              <a:rPr lang="en-GB">
                <a:latin typeface="Arial" charset="0"/>
                <a:ea typeface="MS Gothic" charset="-128"/>
              </a:rPr>
              <a:t>They complete the task as above in their book.</a:t>
            </a:r>
          </a:p>
          <a:p>
            <a:pPr>
              <a:spcBef>
                <a:spcPts val="432"/>
              </a:spcBef>
            </a:pPr>
            <a:endParaRPr lang="en-GB">
              <a:latin typeface="Arial" charset="0"/>
              <a:ea typeface="MS Gothic" charset="-128"/>
            </a:endParaRPr>
          </a:p>
          <a:p>
            <a:pPr>
              <a:spcBef>
                <a:spcPts val="432"/>
              </a:spcBef>
            </a:pPr>
            <a:r>
              <a:rPr lang="en-GB">
                <a:latin typeface="Arial" charset="0"/>
                <a:ea typeface="MS Gothic" charset="-128"/>
              </a:rPr>
              <a:t>Show the next slide after 5 mins – 10mins.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CCAC0D0-CF5D-48AF-81FA-AD9C428BA4EA}" type="slidenum">
              <a:rPr lang="en-GB">
                <a:solidFill>
                  <a:prstClr val="black"/>
                </a:solidFill>
              </a:rPr>
              <a:pPr/>
              <a:t>3</a:t>
            </a:fld>
            <a:endParaRPr lang="en-GB">
              <a:solidFill>
                <a:prstClr val="black"/>
              </a:solidFill>
            </a:endParaRPr>
          </a:p>
        </p:txBody>
      </p:sp>
      <p:sp>
        <p:nvSpPr>
          <p:cNvPr id="16385" name="Text Box 1"/>
          <p:cNvSpPr txBox="1">
            <a:spLocks noChangeArrowheads="1"/>
          </p:cNvSpPr>
          <p:nvPr/>
        </p:nvSpPr>
        <p:spPr bwMode="auto">
          <a:xfrm>
            <a:off x="1143000" y="685803"/>
            <a:ext cx="4572000" cy="342900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7757" tIns="43879" rIns="87757" bIns="43879" anchor="ctr"/>
          <a:lstStyle/>
          <a:p>
            <a:endParaRPr lang="en-GB">
              <a:solidFill>
                <a:prstClr val="black"/>
              </a:solidFill>
            </a:endParaRPr>
          </a:p>
        </p:txBody>
      </p:sp>
      <p:sp>
        <p:nvSpPr>
          <p:cNvPr id="16386" name="Text Box 2"/>
          <p:cNvSpPr txBox="1">
            <a:spLocks noGrp="1" noChangeArrowheads="1"/>
          </p:cNvSpPr>
          <p:nvPr>
            <p:ph type="body"/>
          </p:nvPr>
        </p:nvSpPr>
        <p:spPr bwMode="auto">
          <a:xfrm>
            <a:off x="685800" y="4343404"/>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6375" tIns="44915" rIns="86375" bIns="44915"/>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9pPr>
          </a:lstStyle>
          <a:p>
            <a:pPr>
              <a:spcBef>
                <a:spcPts val="432"/>
              </a:spcBef>
            </a:pPr>
            <a:r>
              <a:rPr lang="en-GB">
                <a:latin typeface="Arial" charset="0"/>
                <a:ea typeface="MS Gothic" charset="-128"/>
              </a:rPr>
              <a:t>Link back to the key question.</a:t>
            </a:r>
          </a:p>
          <a:p>
            <a:pPr>
              <a:spcBef>
                <a:spcPts val="432"/>
              </a:spcBef>
            </a:pPr>
            <a:endParaRPr lang="en-GB">
              <a:latin typeface="Arial" charset="0"/>
              <a:ea typeface="MS Gothic" charset="-128"/>
            </a:endParaRPr>
          </a:p>
          <a:p>
            <a:pPr>
              <a:spcBef>
                <a:spcPts val="432"/>
              </a:spcBef>
            </a:pPr>
            <a:r>
              <a:rPr lang="en-GB">
                <a:latin typeface="Arial" charset="0"/>
                <a:ea typeface="MS Gothic" charset="-128"/>
              </a:rPr>
              <a:t>Rapid urbanisation of people from rural to urban areas cause large, informal settlements to grow as the governments cannot (or do not) keep pace with the movement of people in terms of providing facilities.</a:t>
            </a:r>
          </a:p>
          <a:p>
            <a:pPr>
              <a:spcBef>
                <a:spcPts val="432"/>
              </a:spcBef>
            </a:pPr>
            <a:endParaRPr lang="en-GB">
              <a:latin typeface="Arial" charset="0"/>
              <a:ea typeface="MS Gothic" charset="-128"/>
            </a:endParaRPr>
          </a:p>
          <a:p>
            <a:pPr>
              <a:spcBef>
                <a:spcPts val="432"/>
              </a:spcBef>
            </a:pPr>
            <a:r>
              <a:rPr lang="en-GB">
                <a:latin typeface="Arial" charset="0"/>
                <a:ea typeface="MS Gothic" charset="-128"/>
              </a:rPr>
              <a:t>It also shows that there are huge inequalities in large cities.  This can cause tension and ultimately conflict.  It also causes crime rates to increase as poor dwellers see how some people live.  Crime results from desperation.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B291B87-445F-44BD-A9CA-5F5FA5180E73}" type="slidenum">
              <a:rPr lang="en-GB">
                <a:solidFill>
                  <a:prstClr val="black"/>
                </a:solidFill>
              </a:rPr>
              <a:pPr/>
              <a:t>14</a:t>
            </a:fld>
            <a:endParaRPr lang="en-GB">
              <a:solidFill>
                <a:prstClr val="black"/>
              </a:solidFill>
            </a:endParaRPr>
          </a:p>
        </p:txBody>
      </p:sp>
      <p:sp>
        <p:nvSpPr>
          <p:cNvPr id="17409" name="Text Box 1"/>
          <p:cNvSpPr txBox="1">
            <a:spLocks noChangeArrowheads="1"/>
          </p:cNvSpPr>
          <p:nvPr/>
        </p:nvSpPr>
        <p:spPr bwMode="auto">
          <a:xfrm>
            <a:off x="1143000" y="685803"/>
            <a:ext cx="4572000" cy="342900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7757" tIns="43879" rIns="87757" bIns="43879" anchor="ctr"/>
          <a:lstStyle/>
          <a:p>
            <a:endParaRPr lang="en-GB">
              <a:solidFill>
                <a:prstClr val="black"/>
              </a:solidFill>
            </a:endParaRPr>
          </a:p>
        </p:txBody>
      </p:sp>
      <p:sp>
        <p:nvSpPr>
          <p:cNvPr id="17410" name="Text Box 2"/>
          <p:cNvSpPr txBox="1">
            <a:spLocks noGrp="1" noChangeArrowheads="1"/>
          </p:cNvSpPr>
          <p:nvPr>
            <p:ph type="body"/>
          </p:nvPr>
        </p:nvSpPr>
        <p:spPr bwMode="auto">
          <a:xfrm>
            <a:off x="685800" y="4343404"/>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6375" tIns="44915" rIns="86375" bIns="44915"/>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defRPr>
            </a:lvl9pPr>
          </a:lstStyle>
          <a:p>
            <a:pPr>
              <a:spcBef>
                <a:spcPts val="432"/>
              </a:spcBef>
            </a:pPr>
            <a:r>
              <a:rPr lang="en-GB">
                <a:latin typeface="Arial" charset="0"/>
                <a:ea typeface="MS Gothic" charset="-128"/>
              </a:rPr>
              <a:t>Watch the video and get students to note down the consequence of rapid urban growth.</a:t>
            </a:r>
          </a:p>
          <a:p>
            <a:pPr>
              <a:spcBef>
                <a:spcPts val="432"/>
              </a:spcBef>
            </a:pPr>
            <a:endParaRPr lang="en-GB">
              <a:latin typeface="Arial" charset="0"/>
              <a:ea typeface="MS Gothic" charset="-128"/>
            </a:endParaRPr>
          </a:p>
          <a:p>
            <a:pPr>
              <a:spcBef>
                <a:spcPts val="432"/>
              </a:spcBef>
            </a:pPr>
            <a:r>
              <a:rPr lang="en-GB">
                <a:latin typeface="Arial" charset="0"/>
                <a:ea typeface="MS Gothic" charset="-128"/>
              </a:rPr>
              <a:t>Discuss after.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2DEDB62-E99A-48C6-ADA2-CA059187B8C5}" type="slidenum">
              <a:rPr lang="en-GB">
                <a:solidFill>
                  <a:prstClr val="black"/>
                </a:solidFill>
              </a:rPr>
              <a:pPr/>
              <a:t>15</a:t>
            </a:fld>
            <a:endParaRPr lang="en-GB">
              <a:solidFill>
                <a:prstClr val="black"/>
              </a:solidFill>
            </a:endParaRPr>
          </a:p>
        </p:txBody>
      </p:sp>
      <p:sp>
        <p:nvSpPr>
          <p:cNvPr id="184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8434" name="Rectangle 2"/>
          <p:cNvSpPr txBox="1">
            <a:spLocks noGrp="1" noChangeArrowheads="1"/>
          </p:cNvSpPr>
          <p:nvPr>
            <p:ph type="body" idx="1"/>
          </p:nvPr>
        </p:nvSpPr>
        <p:spPr bwMode="auto">
          <a:xfrm>
            <a:off x="685800" y="4343402"/>
            <a:ext cx="5486400" cy="4208463"/>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D0893530-E573-459F-9FD1-8031B3BDC466}" type="datetimeFigureOut">
              <a:rPr lang="en-US">
                <a:solidFill>
                  <a:srgbClr val="FEFAC9"/>
                </a:solidFill>
              </a:rPr>
              <a:pPr>
                <a:defRPr/>
              </a:pPr>
              <a:t>11/26/2013</a:t>
            </a:fld>
            <a:endParaRPr lang="en-GB">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9BD986A4-F12C-486B-A8A1-C7FD6FC6A725}" type="slidenum">
              <a:rPr lang="en-GB">
                <a:solidFill>
                  <a:srgbClr val="FEFAC9"/>
                </a:solidFill>
              </a:rPr>
              <a:pPr>
                <a:defRPr/>
              </a:pPr>
              <a:t>‹#›</a:t>
            </a:fld>
            <a:endParaRPr lang="en-GB">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GB">
              <a:solidFill>
                <a:srgbClr val="FEFAC9"/>
              </a:solidFill>
            </a:endParaRPr>
          </a:p>
        </p:txBody>
      </p:sp>
    </p:spTree>
    <p:extLst>
      <p:ext uri="{BB962C8B-B14F-4D97-AF65-F5344CB8AC3E}">
        <p14:creationId xmlns="" xmlns:p14="http://schemas.microsoft.com/office/powerpoint/2010/main" val="988256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14C2EA83-F6E9-4FC1-84A2-C73D72F6CBF0}" type="datetimeFigureOut">
              <a:rPr lang="en-US">
                <a:solidFill>
                  <a:srgbClr val="FEFAC9"/>
                </a:solidFill>
              </a:rPr>
              <a:pPr>
                <a:defRPr/>
              </a:pPr>
              <a:t>11/26/2013</a:t>
            </a:fld>
            <a:endParaRPr lang="en-GB">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9C03A2AC-A0A6-4DA8-9CFB-93C3C1E0632D}" type="slidenum">
              <a:rPr lang="en-GB">
                <a:solidFill>
                  <a:srgbClr val="FEFAC9"/>
                </a:solidFill>
              </a:rPr>
              <a:pPr>
                <a:defRPr/>
              </a:pPr>
              <a:t>‹#›</a:t>
            </a:fld>
            <a:endParaRPr lang="en-GB">
              <a:solidFill>
                <a:srgbClr val="FEFAC9"/>
              </a:solidFill>
            </a:endParaRPr>
          </a:p>
        </p:txBody>
      </p:sp>
    </p:spTree>
    <p:extLst>
      <p:ext uri="{BB962C8B-B14F-4D97-AF65-F5344CB8AC3E}">
        <p14:creationId xmlns="" xmlns:p14="http://schemas.microsoft.com/office/powerpoint/2010/main" val="341619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CE448EBC-000A-438C-B760-39647FCB22D8}" type="datetimeFigureOut">
              <a:rPr lang="en-US">
                <a:solidFill>
                  <a:srgbClr val="FEFAC9"/>
                </a:solidFill>
              </a:rPr>
              <a:pPr>
                <a:defRPr/>
              </a:pPr>
              <a:t>11/26/2013</a:t>
            </a:fld>
            <a:endParaRPr lang="en-GB">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781661C4-A3F7-40C0-9C08-224A5728C720}" type="slidenum">
              <a:rPr lang="en-GB">
                <a:solidFill>
                  <a:srgbClr val="FEFAC9"/>
                </a:solidFill>
              </a:rPr>
              <a:pPr>
                <a:defRPr/>
              </a:pPr>
              <a:t>‹#›</a:t>
            </a:fld>
            <a:endParaRPr lang="en-GB">
              <a:solidFill>
                <a:srgbClr val="FEFAC9"/>
              </a:solidFill>
            </a:endParaRPr>
          </a:p>
        </p:txBody>
      </p:sp>
    </p:spTree>
    <p:extLst>
      <p:ext uri="{BB962C8B-B14F-4D97-AF65-F5344CB8AC3E}">
        <p14:creationId xmlns="" xmlns:p14="http://schemas.microsoft.com/office/powerpoint/2010/main" val="255073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8BCEE2FC-7495-48C9-8617-E3631AC79DFE}" type="datetimeFigureOut">
              <a:rPr lang="en-US">
                <a:solidFill>
                  <a:srgbClr val="FEFAC9"/>
                </a:solidFill>
              </a:rPr>
              <a:pPr>
                <a:defRPr/>
              </a:pPr>
              <a:t>11/26/2013</a:t>
            </a:fld>
            <a:endParaRPr lang="en-GB">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B04245AF-3C88-4380-B5B9-01ABB30FC195}" type="slidenum">
              <a:rPr lang="en-GB">
                <a:solidFill>
                  <a:srgbClr val="FEFAC9"/>
                </a:solidFill>
              </a:rPr>
              <a:pPr>
                <a:defRPr/>
              </a:pPr>
              <a:t>‹#›</a:t>
            </a:fld>
            <a:endParaRPr lang="en-GB">
              <a:solidFill>
                <a:srgbClr val="FEFAC9"/>
              </a:solidFill>
            </a:endParaRPr>
          </a:p>
        </p:txBody>
      </p:sp>
    </p:spTree>
    <p:extLst>
      <p:ext uri="{BB962C8B-B14F-4D97-AF65-F5344CB8AC3E}">
        <p14:creationId xmlns="" xmlns:p14="http://schemas.microsoft.com/office/powerpoint/2010/main" val="4052391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1C4B21A-0A62-4DCB-8A0A-859C99EC7DF2}" type="datetimeFigureOut">
              <a:rPr lang="en-US">
                <a:solidFill>
                  <a:srgbClr val="FEFAC9"/>
                </a:solidFill>
              </a:rPr>
              <a:pPr>
                <a:defRPr/>
              </a:pPr>
              <a:t>11/26/2013</a:t>
            </a:fld>
            <a:endParaRPr lang="en-GB">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4A0351FD-A0D8-4255-BD49-F754224B4E14}" type="slidenum">
              <a:rPr lang="en-GB">
                <a:solidFill>
                  <a:srgbClr val="FEFAC9"/>
                </a:solidFill>
              </a:rPr>
              <a:pPr>
                <a:defRPr/>
              </a:pPr>
              <a:t>‹#›</a:t>
            </a:fld>
            <a:endParaRPr lang="en-GB">
              <a:solidFill>
                <a:srgbClr val="FEFAC9"/>
              </a:solidFill>
            </a:endParaRPr>
          </a:p>
        </p:txBody>
      </p:sp>
    </p:spTree>
    <p:extLst>
      <p:ext uri="{BB962C8B-B14F-4D97-AF65-F5344CB8AC3E}">
        <p14:creationId xmlns="" xmlns:p14="http://schemas.microsoft.com/office/powerpoint/2010/main" val="1632909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F3BF0C9F-F6D2-4C14-9BB8-A9B70E587EE7}" type="datetimeFigureOut">
              <a:rPr lang="en-US">
                <a:solidFill>
                  <a:srgbClr val="FEFAC9"/>
                </a:solidFill>
              </a:rPr>
              <a:pPr>
                <a:defRPr/>
              </a:pPr>
              <a:t>11/26/2013</a:t>
            </a:fld>
            <a:endParaRPr lang="en-GB">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5ECC1C63-CAF2-42D8-8149-4A3A5C7204EE}" type="slidenum">
              <a:rPr lang="en-GB">
                <a:solidFill>
                  <a:srgbClr val="FEFAC9"/>
                </a:solidFill>
              </a:rPr>
              <a:pPr>
                <a:defRPr/>
              </a:pPr>
              <a:t>‹#›</a:t>
            </a:fld>
            <a:endParaRPr lang="en-GB">
              <a:solidFill>
                <a:srgbClr val="FEFAC9"/>
              </a:solidFill>
            </a:endParaRPr>
          </a:p>
        </p:txBody>
      </p:sp>
    </p:spTree>
    <p:extLst>
      <p:ext uri="{BB962C8B-B14F-4D97-AF65-F5344CB8AC3E}">
        <p14:creationId xmlns="" xmlns:p14="http://schemas.microsoft.com/office/powerpoint/2010/main" val="252597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12F0A906-4ADC-477C-B8D1-13E3AFBC2856}" type="slidenum">
              <a:rPr lang="en-GB">
                <a:solidFill>
                  <a:srgbClr val="FEFAC9"/>
                </a:solidFill>
              </a:rPr>
              <a:pPr>
                <a:defRPr/>
              </a:pPr>
              <a:t>‹#›</a:t>
            </a:fld>
            <a:endParaRPr lang="en-GB">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fld id="{57E95606-C00F-4EE9-9329-2E00631FC281}" type="datetimeFigureOut">
              <a:rPr lang="en-US">
                <a:solidFill>
                  <a:srgbClr val="FEFAC9"/>
                </a:solidFill>
              </a:rPr>
              <a:pPr>
                <a:defRPr/>
              </a:pPr>
              <a:t>11/26/2013</a:t>
            </a:fld>
            <a:endParaRPr lang="en-GB">
              <a:solidFill>
                <a:srgbClr val="FEFAC9"/>
              </a:solidFill>
            </a:endParaRPr>
          </a:p>
        </p:txBody>
      </p:sp>
    </p:spTree>
    <p:extLst>
      <p:ext uri="{BB962C8B-B14F-4D97-AF65-F5344CB8AC3E}">
        <p14:creationId xmlns="" xmlns:p14="http://schemas.microsoft.com/office/powerpoint/2010/main" val="53312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3A9E5A6C-66FB-477F-B973-DED8EA9D6B05}" type="datetimeFigureOut">
              <a:rPr lang="en-US">
                <a:solidFill>
                  <a:srgbClr val="FEFAC9"/>
                </a:solidFill>
              </a:rPr>
              <a:pPr>
                <a:defRPr/>
              </a:pPr>
              <a:t>11/26/2013</a:t>
            </a:fld>
            <a:endParaRPr lang="en-GB">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4A971E4D-B1BA-4074-B09E-2FB3D363BF02}" type="slidenum">
              <a:rPr lang="en-GB">
                <a:solidFill>
                  <a:srgbClr val="FEFAC9"/>
                </a:solidFill>
              </a:rPr>
              <a:pPr>
                <a:defRPr/>
              </a:pPr>
              <a:t>‹#›</a:t>
            </a:fld>
            <a:endParaRPr lang="en-GB">
              <a:solidFill>
                <a:srgbClr val="FEFAC9"/>
              </a:solidFill>
            </a:endParaRPr>
          </a:p>
        </p:txBody>
      </p:sp>
    </p:spTree>
    <p:extLst>
      <p:ext uri="{BB962C8B-B14F-4D97-AF65-F5344CB8AC3E}">
        <p14:creationId xmlns="" xmlns:p14="http://schemas.microsoft.com/office/powerpoint/2010/main" val="35207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0A990721-BA73-4D9E-B48F-16557EE1905B}" type="datetimeFigureOut">
              <a:rPr lang="en-US">
                <a:solidFill>
                  <a:srgbClr val="FEFAC9"/>
                </a:solidFill>
              </a:rPr>
              <a:pPr>
                <a:defRPr/>
              </a:pPr>
              <a:t>11/26/2013</a:t>
            </a:fld>
            <a:endParaRPr lang="en-GB">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50E535BA-506C-43F3-B3FE-6E767B961FBD}" type="slidenum">
              <a:rPr lang="en-GB">
                <a:solidFill>
                  <a:srgbClr val="FEFAC9"/>
                </a:solidFill>
              </a:rPr>
              <a:pPr>
                <a:defRPr/>
              </a:pPr>
              <a:t>‹#›</a:t>
            </a:fld>
            <a:endParaRPr lang="en-GB">
              <a:solidFill>
                <a:srgbClr val="FEFAC9"/>
              </a:solidFill>
            </a:endParaRPr>
          </a:p>
        </p:txBody>
      </p:sp>
    </p:spTree>
    <p:extLst>
      <p:ext uri="{BB962C8B-B14F-4D97-AF65-F5344CB8AC3E}">
        <p14:creationId xmlns="" xmlns:p14="http://schemas.microsoft.com/office/powerpoint/2010/main" val="303999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fld id="{6FD0D757-CD82-4681-B665-1E8131DE4241}" type="datetimeFigureOut">
              <a:rPr lang="en-US">
                <a:solidFill>
                  <a:srgbClr val="FEFAC9"/>
                </a:solidFill>
              </a:rPr>
              <a:pPr>
                <a:defRPr/>
              </a:pPr>
              <a:t>11/26/2013</a:t>
            </a:fld>
            <a:endParaRPr lang="en-GB">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3D76DE07-E567-4292-A561-6ECA7520BB97}" type="slidenum">
              <a:rPr lang="en-GB">
                <a:solidFill>
                  <a:srgbClr val="FEFAC9"/>
                </a:solidFill>
              </a:rPr>
              <a:pPr>
                <a:defRPr/>
              </a:pPr>
              <a:t>‹#›</a:t>
            </a:fld>
            <a:endParaRPr lang="en-GB">
              <a:solidFill>
                <a:srgbClr val="FEFAC9"/>
              </a:solidFill>
            </a:endParaRPr>
          </a:p>
        </p:txBody>
      </p:sp>
    </p:spTree>
    <p:extLst>
      <p:ext uri="{BB962C8B-B14F-4D97-AF65-F5344CB8AC3E}">
        <p14:creationId xmlns="" xmlns:p14="http://schemas.microsoft.com/office/powerpoint/2010/main" val="2940702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fld id="{25D76A87-7417-40A8-906B-12FC8D877E67}" type="datetimeFigureOut">
              <a:rPr lang="en-US">
                <a:solidFill>
                  <a:srgbClr val="FEFAC9"/>
                </a:solidFill>
              </a:rPr>
              <a:pPr>
                <a:defRPr/>
              </a:pPr>
              <a:t>11/26/2013</a:t>
            </a:fld>
            <a:endParaRPr lang="en-GB">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530E3288-F14E-46B8-A705-27156E54B77A}" type="slidenum">
              <a:rPr lang="en-GB">
                <a:solidFill>
                  <a:srgbClr val="FEFAC9"/>
                </a:solidFill>
              </a:rPr>
              <a:pPr>
                <a:defRPr/>
              </a:pPr>
              <a:t>‹#›</a:t>
            </a:fld>
            <a:endParaRPr lang="en-GB">
              <a:solidFill>
                <a:srgbClr val="FEFAC9"/>
              </a:solidFill>
            </a:endParaRPr>
          </a:p>
        </p:txBody>
      </p:sp>
    </p:spTree>
    <p:extLst>
      <p:ext uri="{BB962C8B-B14F-4D97-AF65-F5344CB8AC3E}">
        <p14:creationId xmlns="" xmlns:p14="http://schemas.microsoft.com/office/powerpoint/2010/main" val="367120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fld id="{1CD6C9B5-087E-4856-B0C1-9A9AD98BA97D}" type="datetimeFigureOut">
              <a:rPr lang="en-US">
                <a:solidFill>
                  <a:srgbClr val="FEFAC9"/>
                </a:solidFill>
              </a:rPr>
              <a:pPr>
                <a:defRPr/>
              </a:pPr>
              <a:t>11/26/2013</a:t>
            </a:fld>
            <a:endParaRPr lang="en-GB">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n-GB">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188110BD-2A3E-47E2-9B58-5C0F4920DD1F}" type="slidenum">
              <a:rPr lang="en-GB">
                <a:solidFill>
                  <a:srgbClr val="FEFAC9"/>
                </a:solidFill>
              </a:rPr>
              <a:pPr>
                <a:defRPr/>
              </a:pPr>
              <a:t>‹#›</a:t>
            </a:fld>
            <a:endParaRPr lang="en-GB">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extLst>
      <p:ext uri="{BB962C8B-B14F-4D97-AF65-F5344CB8AC3E}">
        <p14:creationId xmlns="" xmlns:p14="http://schemas.microsoft.com/office/powerpoint/2010/main" val="15184956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upload.wikimedia.org/wikipedia/commons/f/ff/Ocupa%C3%A7%C3%A3o_perif%C3%A9rica_irregular_em_S%C3%A3o_Paulo,_SP,_Brasil.jpg"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2.gif"/><Relationship Id="rId7" Type="http://schemas.openxmlformats.org/officeDocument/2006/relationships/image" Target="../media/image16.gif"/><Relationship Id="rId2" Type="http://schemas.openxmlformats.org/officeDocument/2006/relationships/image" Target="../media/image11.gif"/><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14.wmf"/><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hyperlink" Target="http://current.com/items/86999401_lagos-la-vida-loca.ht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youtube.com/watch?v=LFgb1BdPBZo"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pload.wikimedia.org/wikipedia/commons/2/2b/Hooghly.jp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idx="4294967295"/>
          </p:nvPr>
        </p:nvSpPr>
        <p:spPr>
          <a:xfrm>
            <a:off x="852488" y="274638"/>
            <a:ext cx="8291512" cy="1425575"/>
          </a:xfrm>
          <a:ln w="38160">
            <a:solidFill>
              <a:srgbClr val="FFFFFF"/>
            </a:solidFill>
            <a:miter lim="800000"/>
            <a:headEnd/>
            <a:tailEnd/>
          </a:ln>
        </p:spPr>
        <p:txBody>
          <a:bodyPr>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a:solidFill>
                  <a:schemeClr val="bg1"/>
                </a:solidFill>
              </a:rPr>
              <a:t>What are the consequences of people moving?</a:t>
            </a:r>
          </a:p>
        </p:txBody>
      </p:sp>
      <p:sp>
        <p:nvSpPr>
          <p:cNvPr id="3074" name="Text Box 2"/>
          <p:cNvSpPr txBox="1">
            <a:spLocks noChangeArrowheads="1"/>
          </p:cNvSpPr>
          <p:nvPr/>
        </p:nvSpPr>
        <p:spPr bwMode="auto">
          <a:xfrm>
            <a:off x="1258888" y="2133600"/>
            <a:ext cx="7200900" cy="3946851"/>
          </a:xfrm>
          <a:prstGeom prst="rect">
            <a:avLst/>
          </a:prstGeom>
          <a:noFill/>
          <a:ln w="38160">
            <a:solidFill>
              <a:srgbClr val="FFFFFF"/>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 Gothic" charset="-128"/>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 Gothic" charset="-128"/>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 Gothic" charset="-128"/>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 Gothic" charset="-128"/>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 Gothic" charset="-128"/>
              </a:defRPr>
            </a:lvl9pPr>
          </a:lstStyle>
          <a:p>
            <a:pPr algn="ctr">
              <a:spcBef>
                <a:spcPts val="2000"/>
              </a:spcBef>
            </a:pPr>
            <a:r>
              <a:rPr lang="en-GB" sz="3200" dirty="0" smtClean="0">
                <a:solidFill>
                  <a:srgbClr val="FFFFFF"/>
                </a:solidFill>
              </a:rPr>
              <a:t>Objective: </a:t>
            </a:r>
            <a:r>
              <a:rPr lang="en-GB" sz="3200" dirty="0">
                <a:solidFill>
                  <a:srgbClr val="FFFFFF"/>
                </a:solidFill>
              </a:rPr>
              <a:t>-</a:t>
            </a:r>
          </a:p>
          <a:p>
            <a:pPr algn="ctr">
              <a:spcBef>
                <a:spcPts val="2250"/>
              </a:spcBef>
            </a:pPr>
            <a:r>
              <a:rPr lang="en-GB" sz="3600" dirty="0">
                <a:solidFill>
                  <a:srgbClr val="FFFFFF"/>
                </a:solidFill>
              </a:rPr>
              <a:t>You can define the term ‘urbanisation’.</a:t>
            </a:r>
          </a:p>
          <a:p>
            <a:pPr algn="ctr">
              <a:spcBef>
                <a:spcPts val="2250"/>
              </a:spcBef>
            </a:pPr>
            <a:r>
              <a:rPr lang="en-GB" sz="3600" dirty="0">
                <a:solidFill>
                  <a:srgbClr val="FFFFFF"/>
                </a:solidFill>
              </a:rPr>
              <a:t>You can describe and explain some of the consequences of urbanisation.</a:t>
            </a:r>
          </a:p>
        </p:txBody>
      </p:sp>
    </p:spTree>
    <p:extLst>
      <p:ext uri="{BB962C8B-B14F-4D97-AF65-F5344CB8AC3E}">
        <p14:creationId xmlns="" xmlns:p14="http://schemas.microsoft.com/office/powerpoint/2010/main" val="8037044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1438" y="1096963"/>
            <a:ext cx="9501187" cy="4832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800">
                <a:solidFill>
                  <a:srgbClr val="FF0000"/>
                </a:solidFill>
              </a:rPr>
              <a:t>Bhopal, Indian</a:t>
            </a:r>
          </a:p>
          <a:p>
            <a:pPr eaLnBrk="1" fontAlgn="base" hangingPunct="1">
              <a:spcBef>
                <a:spcPct val="0"/>
              </a:spcBef>
              <a:spcAft>
                <a:spcPct val="0"/>
              </a:spcAft>
            </a:pPr>
            <a:endParaRPr lang="en-GB" sz="2800">
              <a:solidFill>
                <a:prstClr val="white"/>
              </a:solidFill>
            </a:endParaRPr>
          </a:p>
          <a:p>
            <a:pPr eaLnBrk="1" fontAlgn="base" hangingPunct="1">
              <a:spcBef>
                <a:spcPct val="0"/>
              </a:spcBef>
              <a:spcAft>
                <a:spcPct val="0"/>
              </a:spcAft>
            </a:pPr>
            <a:r>
              <a:rPr lang="en-GB" sz="2800">
                <a:solidFill>
                  <a:prstClr val="white"/>
                </a:solidFill>
              </a:rPr>
              <a:t>ADVANTAGES:</a:t>
            </a:r>
          </a:p>
          <a:p>
            <a:pPr eaLnBrk="1" fontAlgn="base" hangingPunct="1">
              <a:spcBef>
                <a:spcPct val="0"/>
              </a:spcBef>
              <a:spcAft>
                <a:spcPct val="0"/>
              </a:spcAft>
            </a:pPr>
            <a:endParaRPr lang="en-GB" sz="2800">
              <a:solidFill>
                <a:prstClr val="white"/>
              </a:solidFill>
            </a:endParaRPr>
          </a:p>
          <a:p>
            <a:pPr eaLnBrk="1" fontAlgn="base" hangingPunct="1">
              <a:spcBef>
                <a:spcPct val="0"/>
              </a:spcBef>
              <a:spcAft>
                <a:spcPct val="0"/>
              </a:spcAft>
            </a:pPr>
            <a:r>
              <a:rPr lang="en-GB" sz="2800">
                <a:solidFill>
                  <a:prstClr val="white"/>
                </a:solidFill>
              </a:rPr>
              <a:t>Land available</a:t>
            </a:r>
          </a:p>
          <a:p>
            <a:pPr eaLnBrk="1" fontAlgn="base" hangingPunct="1">
              <a:spcBef>
                <a:spcPct val="0"/>
              </a:spcBef>
              <a:spcAft>
                <a:spcPct val="0"/>
              </a:spcAft>
            </a:pPr>
            <a:r>
              <a:rPr lang="en-GB" sz="2800">
                <a:solidFill>
                  <a:prstClr val="white"/>
                </a:solidFill>
              </a:rPr>
              <a:t>Close to work</a:t>
            </a:r>
          </a:p>
          <a:p>
            <a:pPr eaLnBrk="1" fontAlgn="base" hangingPunct="1">
              <a:spcBef>
                <a:spcPct val="0"/>
              </a:spcBef>
              <a:spcAft>
                <a:spcPct val="0"/>
              </a:spcAft>
            </a:pPr>
            <a:endParaRPr lang="en-GB" sz="2800">
              <a:solidFill>
                <a:prstClr val="white"/>
              </a:solidFill>
            </a:endParaRPr>
          </a:p>
          <a:p>
            <a:pPr eaLnBrk="1" fontAlgn="base" hangingPunct="1">
              <a:spcBef>
                <a:spcPct val="0"/>
              </a:spcBef>
              <a:spcAft>
                <a:spcPct val="0"/>
              </a:spcAft>
            </a:pPr>
            <a:r>
              <a:rPr lang="en-GB" sz="2800">
                <a:solidFill>
                  <a:prstClr val="white"/>
                </a:solidFill>
              </a:rPr>
              <a:t>DISADVANTAGES:</a:t>
            </a:r>
          </a:p>
          <a:p>
            <a:pPr eaLnBrk="1" fontAlgn="base" hangingPunct="1">
              <a:spcBef>
                <a:spcPct val="0"/>
              </a:spcBef>
              <a:spcAft>
                <a:spcPct val="0"/>
              </a:spcAft>
            </a:pPr>
            <a:endParaRPr lang="en-GB" sz="2800">
              <a:solidFill>
                <a:prstClr val="white"/>
              </a:solidFill>
            </a:endParaRPr>
          </a:p>
          <a:p>
            <a:pPr eaLnBrk="1" fontAlgn="base" hangingPunct="1">
              <a:spcBef>
                <a:spcPct val="0"/>
              </a:spcBef>
              <a:spcAft>
                <a:spcPct val="0"/>
              </a:spcAft>
            </a:pPr>
            <a:r>
              <a:rPr lang="en-GB" sz="2800">
                <a:solidFill>
                  <a:prstClr val="white"/>
                </a:solidFill>
              </a:rPr>
              <a:t>Near industry so dirty and noisy</a:t>
            </a:r>
          </a:p>
          <a:p>
            <a:pPr eaLnBrk="1" fontAlgn="base" hangingPunct="1">
              <a:spcBef>
                <a:spcPct val="0"/>
              </a:spcBef>
              <a:spcAft>
                <a:spcPct val="0"/>
              </a:spcAft>
            </a:pPr>
            <a:r>
              <a:rPr lang="en-GB" sz="2800">
                <a:solidFill>
                  <a:prstClr val="white"/>
                </a:solidFill>
              </a:rPr>
              <a:t>Dangerous – 1984, 15000 dead, many blinded or injured</a:t>
            </a:r>
          </a:p>
        </p:txBody>
      </p:sp>
      <p:sp>
        <p:nvSpPr>
          <p:cNvPr id="11267" name="Rectangle 2"/>
          <p:cNvSpPr>
            <a:spLocks noChangeArrowheads="1"/>
          </p:cNvSpPr>
          <p:nvPr/>
        </p:nvSpPr>
        <p:spPr bwMode="auto">
          <a:xfrm>
            <a:off x="0" y="285750"/>
            <a:ext cx="9144000" cy="846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GB" sz="4900">
                <a:solidFill>
                  <a:prstClr val="white"/>
                </a:solidFill>
                <a:latin typeface="Arial Black" pitchFamily="34" charset="0"/>
              </a:rPr>
              <a:t>Next To Pesticide Factory</a:t>
            </a:r>
          </a:p>
        </p:txBody>
      </p:sp>
      <p:pic>
        <p:nvPicPr>
          <p:cNvPr id="11268" name="Picture 2" descr="blind.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429125" y="1785938"/>
            <a:ext cx="4191000" cy="2928937"/>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19812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285750"/>
            <a:ext cx="9144000" cy="815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GB" sz="4700">
                <a:solidFill>
                  <a:prstClr val="white"/>
                </a:solidFill>
                <a:latin typeface="Arial Black" pitchFamily="34" charset="0"/>
              </a:rPr>
              <a:t>25km From Centre Of Town</a:t>
            </a:r>
          </a:p>
        </p:txBody>
      </p:sp>
      <p:pic>
        <p:nvPicPr>
          <p:cNvPr id="12291" name="Picture 2" descr="File:Ocupação periférica irregular em São Paulo, SP, Brasil.jpg">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8625" y="1714500"/>
            <a:ext cx="4640263" cy="400050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4" name="TextBox 3"/>
          <p:cNvSpPr txBox="1">
            <a:spLocks noChangeArrowheads="1"/>
          </p:cNvSpPr>
          <p:nvPr/>
        </p:nvSpPr>
        <p:spPr bwMode="auto">
          <a:xfrm>
            <a:off x="5143500" y="1143000"/>
            <a:ext cx="4000500" cy="440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800">
                <a:solidFill>
                  <a:srgbClr val="FF0000"/>
                </a:solidFill>
              </a:rPr>
              <a:t>Sao Paulo</a:t>
            </a:r>
          </a:p>
          <a:p>
            <a:pPr eaLnBrk="1" fontAlgn="base" hangingPunct="1">
              <a:spcBef>
                <a:spcPct val="0"/>
              </a:spcBef>
              <a:spcAft>
                <a:spcPct val="0"/>
              </a:spcAft>
            </a:pPr>
            <a:endParaRPr lang="en-GB" sz="2800">
              <a:solidFill>
                <a:prstClr val="white"/>
              </a:solidFill>
            </a:endParaRPr>
          </a:p>
          <a:p>
            <a:pPr eaLnBrk="1" fontAlgn="base" hangingPunct="1">
              <a:spcBef>
                <a:spcPct val="0"/>
              </a:spcBef>
              <a:spcAft>
                <a:spcPct val="0"/>
              </a:spcAft>
            </a:pPr>
            <a:r>
              <a:rPr lang="en-GB" sz="2800">
                <a:solidFill>
                  <a:prstClr val="white"/>
                </a:solidFill>
              </a:rPr>
              <a:t>ADVANTAGES:</a:t>
            </a:r>
          </a:p>
          <a:p>
            <a:pPr eaLnBrk="1" fontAlgn="base" hangingPunct="1">
              <a:spcBef>
                <a:spcPct val="0"/>
              </a:spcBef>
              <a:spcAft>
                <a:spcPct val="0"/>
              </a:spcAft>
            </a:pPr>
            <a:endParaRPr lang="en-GB" sz="2800">
              <a:solidFill>
                <a:prstClr val="white"/>
              </a:solidFill>
            </a:endParaRPr>
          </a:p>
          <a:p>
            <a:pPr eaLnBrk="1" fontAlgn="base" hangingPunct="1">
              <a:spcBef>
                <a:spcPct val="0"/>
              </a:spcBef>
              <a:spcAft>
                <a:spcPct val="0"/>
              </a:spcAft>
            </a:pPr>
            <a:r>
              <a:rPr lang="en-GB" sz="2800">
                <a:solidFill>
                  <a:prstClr val="white"/>
                </a:solidFill>
              </a:rPr>
              <a:t>Land available</a:t>
            </a:r>
          </a:p>
          <a:p>
            <a:pPr eaLnBrk="1" fontAlgn="base" hangingPunct="1">
              <a:spcBef>
                <a:spcPct val="0"/>
              </a:spcBef>
              <a:spcAft>
                <a:spcPct val="0"/>
              </a:spcAft>
            </a:pPr>
            <a:endParaRPr lang="en-GB" sz="2800">
              <a:solidFill>
                <a:prstClr val="white"/>
              </a:solidFill>
            </a:endParaRPr>
          </a:p>
          <a:p>
            <a:pPr eaLnBrk="1" fontAlgn="base" hangingPunct="1">
              <a:spcBef>
                <a:spcPct val="0"/>
              </a:spcBef>
              <a:spcAft>
                <a:spcPct val="0"/>
              </a:spcAft>
            </a:pPr>
            <a:r>
              <a:rPr lang="en-GB" sz="2800">
                <a:solidFill>
                  <a:prstClr val="white"/>
                </a:solidFill>
              </a:rPr>
              <a:t>DISADVANTAGES:</a:t>
            </a:r>
          </a:p>
          <a:p>
            <a:pPr eaLnBrk="1" fontAlgn="base" hangingPunct="1">
              <a:spcBef>
                <a:spcPct val="0"/>
              </a:spcBef>
              <a:spcAft>
                <a:spcPct val="0"/>
              </a:spcAft>
            </a:pPr>
            <a:endParaRPr lang="en-GB" sz="2800">
              <a:solidFill>
                <a:prstClr val="white"/>
              </a:solidFill>
            </a:endParaRPr>
          </a:p>
          <a:p>
            <a:pPr eaLnBrk="1" fontAlgn="base" hangingPunct="1">
              <a:spcBef>
                <a:spcPct val="0"/>
              </a:spcBef>
              <a:spcAft>
                <a:spcPct val="0"/>
              </a:spcAft>
            </a:pPr>
            <a:r>
              <a:rPr lang="en-GB" sz="2800">
                <a:solidFill>
                  <a:prstClr val="white"/>
                </a:solidFill>
              </a:rPr>
              <a:t>Long journeys to work</a:t>
            </a:r>
          </a:p>
          <a:p>
            <a:pPr eaLnBrk="1" fontAlgn="base" hangingPunct="1">
              <a:spcBef>
                <a:spcPct val="0"/>
              </a:spcBef>
              <a:spcAft>
                <a:spcPct val="0"/>
              </a:spcAft>
            </a:pPr>
            <a:r>
              <a:rPr lang="en-GB" sz="2800">
                <a:solidFill>
                  <a:prstClr val="white"/>
                </a:solidFill>
              </a:rPr>
              <a:t>Long way from services</a:t>
            </a:r>
          </a:p>
        </p:txBody>
      </p:sp>
    </p:spTree>
    <p:extLst>
      <p:ext uri="{BB962C8B-B14F-4D97-AF65-F5344CB8AC3E}">
        <p14:creationId xmlns="" xmlns:p14="http://schemas.microsoft.com/office/powerpoint/2010/main" val="3540276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285750"/>
            <a:ext cx="91440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GB" sz="5400">
                <a:solidFill>
                  <a:prstClr val="white"/>
                </a:solidFill>
                <a:latin typeface="Arial Black" pitchFamily="34" charset="0"/>
              </a:rPr>
              <a:t>In A Cemetery</a:t>
            </a:r>
          </a:p>
        </p:txBody>
      </p:sp>
      <p:pic>
        <p:nvPicPr>
          <p:cNvPr id="13315" name="Picture 2" descr="G:\Municipal-Cemetery-oManila shanty town.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41763" y="1785938"/>
            <a:ext cx="4710112" cy="3357562"/>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4" name="TextBox 3"/>
          <p:cNvSpPr txBox="1">
            <a:spLocks noChangeArrowheads="1"/>
          </p:cNvSpPr>
          <p:nvPr/>
        </p:nvSpPr>
        <p:spPr bwMode="auto">
          <a:xfrm>
            <a:off x="285750" y="1168400"/>
            <a:ext cx="5857875" cy="4832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800">
                <a:solidFill>
                  <a:srgbClr val="FF0000"/>
                </a:solidFill>
              </a:rPr>
              <a:t>Cairo</a:t>
            </a:r>
          </a:p>
          <a:p>
            <a:pPr eaLnBrk="1" fontAlgn="base" hangingPunct="1">
              <a:spcBef>
                <a:spcPct val="0"/>
              </a:spcBef>
              <a:spcAft>
                <a:spcPct val="0"/>
              </a:spcAft>
            </a:pPr>
            <a:endParaRPr lang="en-GB" sz="2800">
              <a:solidFill>
                <a:prstClr val="white"/>
              </a:solidFill>
            </a:endParaRPr>
          </a:p>
          <a:p>
            <a:pPr eaLnBrk="1" fontAlgn="base" hangingPunct="1">
              <a:spcBef>
                <a:spcPct val="0"/>
              </a:spcBef>
              <a:spcAft>
                <a:spcPct val="0"/>
              </a:spcAft>
            </a:pPr>
            <a:r>
              <a:rPr lang="en-GB" sz="2800">
                <a:solidFill>
                  <a:prstClr val="white"/>
                </a:solidFill>
              </a:rPr>
              <a:t>ADVANTAGES:</a:t>
            </a:r>
          </a:p>
          <a:p>
            <a:pPr eaLnBrk="1" fontAlgn="base" hangingPunct="1">
              <a:spcBef>
                <a:spcPct val="0"/>
              </a:spcBef>
              <a:spcAft>
                <a:spcPct val="0"/>
              </a:spcAft>
            </a:pPr>
            <a:endParaRPr lang="en-GB" sz="2800">
              <a:solidFill>
                <a:prstClr val="white"/>
              </a:solidFill>
            </a:endParaRPr>
          </a:p>
          <a:p>
            <a:pPr eaLnBrk="1" fontAlgn="base" hangingPunct="1">
              <a:spcBef>
                <a:spcPct val="0"/>
              </a:spcBef>
              <a:spcAft>
                <a:spcPct val="0"/>
              </a:spcAft>
            </a:pPr>
            <a:r>
              <a:rPr lang="en-GB" sz="2800">
                <a:solidFill>
                  <a:prstClr val="white"/>
                </a:solidFill>
              </a:rPr>
              <a:t>Land available</a:t>
            </a:r>
          </a:p>
          <a:p>
            <a:pPr eaLnBrk="1" fontAlgn="base" hangingPunct="1">
              <a:spcBef>
                <a:spcPct val="0"/>
              </a:spcBef>
              <a:spcAft>
                <a:spcPct val="0"/>
              </a:spcAft>
            </a:pPr>
            <a:r>
              <a:rPr lang="en-GB" sz="2800">
                <a:solidFill>
                  <a:prstClr val="white"/>
                </a:solidFill>
              </a:rPr>
              <a:t>Close to work</a:t>
            </a:r>
          </a:p>
          <a:p>
            <a:pPr eaLnBrk="1" fontAlgn="base" hangingPunct="1">
              <a:spcBef>
                <a:spcPct val="0"/>
              </a:spcBef>
              <a:spcAft>
                <a:spcPct val="0"/>
              </a:spcAft>
            </a:pPr>
            <a:endParaRPr lang="en-GB" sz="2800">
              <a:solidFill>
                <a:prstClr val="white"/>
              </a:solidFill>
            </a:endParaRPr>
          </a:p>
          <a:p>
            <a:pPr eaLnBrk="1" fontAlgn="base" hangingPunct="1">
              <a:spcBef>
                <a:spcPct val="0"/>
              </a:spcBef>
              <a:spcAft>
                <a:spcPct val="0"/>
              </a:spcAft>
            </a:pPr>
            <a:r>
              <a:rPr lang="en-GB" sz="2800">
                <a:solidFill>
                  <a:prstClr val="white"/>
                </a:solidFill>
              </a:rPr>
              <a:t>DISADVANTAGES:</a:t>
            </a:r>
          </a:p>
          <a:p>
            <a:pPr eaLnBrk="1" fontAlgn="base" hangingPunct="1">
              <a:spcBef>
                <a:spcPct val="0"/>
              </a:spcBef>
              <a:spcAft>
                <a:spcPct val="0"/>
              </a:spcAft>
            </a:pPr>
            <a:endParaRPr lang="en-GB" sz="2800">
              <a:solidFill>
                <a:prstClr val="white"/>
              </a:solidFill>
            </a:endParaRPr>
          </a:p>
          <a:p>
            <a:pPr eaLnBrk="1" fontAlgn="base" hangingPunct="1">
              <a:spcBef>
                <a:spcPct val="0"/>
              </a:spcBef>
              <a:spcAft>
                <a:spcPct val="0"/>
              </a:spcAft>
            </a:pPr>
            <a:r>
              <a:rPr lang="en-GB" sz="2800">
                <a:solidFill>
                  <a:prstClr val="white"/>
                </a:solidFill>
              </a:rPr>
              <a:t>No services</a:t>
            </a:r>
          </a:p>
          <a:p>
            <a:pPr eaLnBrk="1" fontAlgn="base" hangingPunct="1">
              <a:spcBef>
                <a:spcPct val="0"/>
              </a:spcBef>
              <a:spcAft>
                <a:spcPct val="0"/>
              </a:spcAft>
            </a:pPr>
            <a:r>
              <a:rPr lang="en-GB" sz="2800">
                <a:solidFill>
                  <a:prstClr val="white"/>
                </a:solidFill>
              </a:rPr>
              <a:t>Difficult to dig in water, sewers, etc</a:t>
            </a:r>
          </a:p>
        </p:txBody>
      </p:sp>
    </p:spTree>
    <p:extLst>
      <p:ext uri="{BB962C8B-B14F-4D97-AF65-F5344CB8AC3E}">
        <p14:creationId xmlns="" xmlns:p14="http://schemas.microsoft.com/office/powerpoint/2010/main" val="476690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255588" y="142875"/>
            <a:ext cx="8632825" cy="175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GB" sz="5400">
                <a:solidFill>
                  <a:prstClr val="white"/>
                </a:solidFill>
                <a:latin typeface="Arial Black" pitchFamily="34" charset="0"/>
              </a:rPr>
              <a:t>What Would You Not </a:t>
            </a:r>
          </a:p>
          <a:p>
            <a:pPr algn="ctr" fontAlgn="base">
              <a:spcBef>
                <a:spcPct val="0"/>
              </a:spcBef>
              <a:spcAft>
                <a:spcPct val="0"/>
              </a:spcAft>
            </a:pPr>
            <a:r>
              <a:rPr lang="en-GB" sz="5400">
                <a:solidFill>
                  <a:prstClr val="white"/>
                </a:solidFill>
                <a:latin typeface="Arial Black" pitchFamily="34" charset="0"/>
              </a:rPr>
              <a:t>Want To Live Without?</a:t>
            </a:r>
          </a:p>
        </p:txBody>
      </p:sp>
      <p:sp>
        <p:nvSpPr>
          <p:cNvPr id="14339" name="Rectangle 2"/>
          <p:cNvSpPr>
            <a:spLocks noChangeArrowheads="1"/>
          </p:cNvSpPr>
          <p:nvPr/>
        </p:nvSpPr>
        <p:spPr bwMode="auto">
          <a:xfrm>
            <a:off x="6650038" y="5505450"/>
            <a:ext cx="2208212"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GB" sz="5400">
                <a:solidFill>
                  <a:prstClr val="white"/>
                </a:solidFill>
                <a:latin typeface="Arial Black" pitchFamily="34" charset="0"/>
              </a:rPr>
              <a:t>Why?</a:t>
            </a:r>
          </a:p>
        </p:txBody>
      </p:sp>
      <p:pic>
        <p:nvPicPr>
          <p:cNvPr id="14340" name="Picture 2" descr="C:\Program Files\Microsoft Office\Media\CntCD1\Animated\j0336986.gif"/>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500063" y="1928813"/>
            <a:ext cx="1428750"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1" name="Picture 3" descr="C:\Program Files\Microsoft Office\Media\CntCD1\Animated\j0288903.gif"/>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3000375" y="1839913"/>
            <a:ext cx="1000125"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2" name="Picture 5" descr="C:\Program Files\Microsoft Office\Media\CntCD1\ClipArt1\j0186108.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500938" y="1857375"/>
            <a:ext cx="1052512" cy="157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3" name="Picture 6" descr="C:\Program Files\Microsoft Office\Media\CntCD1\ClipArt7\j0312020.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00625" y="1785938"/>
            <a:ext cx="1500188" cy="150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4" name="Picture 7" descr="C:\Program Files\Microsoft Office\Media\CntCD1\Animated\j0223773.gif"/>
          <p:cNvPicPr>
            <a:picLocks noChangeAspect="1"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a:off x="642938" y="4214813"/>
            <a:ext cx="1627187" cy="1223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5" name="Picture 8" descr="C:\Program Files\Microsoft Office\Media\CntCD1\Animated\j0189204.gif"/>
          <p:cNvPicPr>
            <a:picLocks noChangeAspect="1" noChangeArrowheads="1" noCrop="1"/>
          </p:cNvPicPr>
          <p:nvPr/>
        </p:nvPicPr>
        <p:blipFill>
          <a:blip r:embed="rId7">
            <a:extLst>
              <a:ext uri="{28A0092B-C50C-407E-A947-70E740481C1C}">
                <a14:useLocalDpi xmlns="" xmlns:a14="http://schemas.microsoft.com/office/drawing/2010/main" val="0"/>
              </a:ext>
            </a:extLst>
          </a:blip>
          <a:srcRect/>
          <a:stretch>
            <a:fillRect/>
          </a:stretch>
        </p:blipFill>
        <p:spPr bwMode="auto">
          <a:xfrm>
            <a:off x="3000375" y="4286250"/>
            <a:ext cx="1914525"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6" name="Picture 9" descr="C:\Program Files\Microsoft Office\Media\CntCD1\Animated\j0283031.gif"/>
          <p:cNvPicPr>
            <a:picLocks noChangeAspect="1" noChangeArrowheads="1" noCrop="1"/>
          </p:cNvPicPr>
          <p:nvPr/>
        </p:nvPicPr>
        <p:blipFill>
          <a:blip r:embed="rId8">
            <a:extLst>
              <a:ext uri="{28A0092B-C50C-407E-A947-70E740481C1C}">
                <a14:useLocalDpi xmlns="" xmlns:a14="http://schemas.microsoft.com/office/drawing/2010/main" val="0"/>
              </a:ext>
            </a:extLst>
          </a:blip>
          <a:srcRect/>
          <a:stretch>
            <a:fillRect/>
          </a:stretch>
        </p:blipFill>
        <p:spPr bwMode="auto">
          <a:xfrm>
            <a:off x="5429250" y="4357688"/>
            <a:ext cx="12192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7" name="TextBox 11"/>
          <p:cNvSpPr txBox="1">
            <a:spLocks noChangeArrowheads="1"/>
          </p:cNvSpPr>
          <p:nvPr/>
        </p:nvSpPr>
        <p:spPr bwMode="auto">
          <a:xfrm>
            <a:off x="714375" y="3571875"/>
            <a:ext cx="8072438"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GB" sz="2800">
                <a:solidFill>
                  <a:prstClr val="white"/>
                </a:solidFill>
              </a:rPr>
              <a:t>Water	  Electricity	      Sewage	  Health							   Care</a:t>
            </a:r>
          </a:p>
        </p:txBody>
      </p:sp>
      <p:sp>
        <p:nvSpPr>
          <p:cNvPr id="14348" name="TextBox 12"/>
          <p:cNvSpPr txBox="1">
            <a:spLocks noChangeArrowheads="1"/>
          </p:cNvSpPr>
          <p:nvPr/>
        </p:nvSpPr>
        <p:spPr bwMode="auto">
          <a:xfrm>
            <a:off x="642938" y="5643563"/>
            <a:ext cx="6072187"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GB">
                <a:solidFill>
                  <a:prstClr val="white"/>
                </a:solidFill>
              </a:rPr>
              <a:t>Fresh Fruit		A lockable	      Police</a:t>
            </a:r>
          </a:p>
          <a:p>
            <a:pPr eaLnBrk="1" fontAlgn="base" hangingPunct="1">
              <a:spcBef>
                <a:spcPct val="0"/>
              </a:spcBef>
              <a:spcAft>
                <a:spcPct val="0"/>
              </a:spcAft>
            </a:pPr>
            <a:r>
              <a:rPr lang="en-GB">
                <a:solidFill>
                  <a:prstClr val="white"/>
                </a:solidFill>
              </a:rPr>
              <a:t>  and veg		front door</a:t>
            </a:r>
          </a:p>
        </p:txBody>
      </p:sp>
    </p:spTree>
    <p:extLst>
      <p:ext uri="{BB962C8B-B14F-4D97-AF65-F5344CB8AC3E}">
        <p14:creationId xmlns="" xmlns:p14="http://schemas.microsoft.com/office/powerpoint/2010/main" val="3913152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1331640" y="260648"/>
            <a:ext cx="6335712" cy="863600"/>
          </a:xfrm>
          <a:ln w="54000">
            <a:solidFill>
              <a:srgbClr val="FFFFFF"/>
            </a:solidFill>
            <a:miter lim="800000"/>
            <a:headEnd/>
            <a:tailEnd/>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dirty="0">
                <a:solidFill>
                  <a:srgbClr val="009999"/>
                </a:solidFill>
                <a:hlinkClick r:id="rId3"/>
              </a:rPr>
              <a:t>Lagos, Nigeria</a:t>
            </a:r>
          </a:p>
        </p:txBody>
      </p:sp>
      <p:sp>
        <p:nvSpPr>
          <p:cNvPr id="9218" name="Rectangle 2"/>
          <p:cNvSpPr>
            <a:spLocks noGrp="1" noChangeArrowheads="1"/>
          </p:cNvSpPr>
          <p:nvPr>
            <p:ph type="subTitle" idx="4294967295"/>
          </p:nvPr>
        </p:nvSpPr>
        <p:spPr bwMode="auto">
          <a:xfrm>
            <a:off x="323528" y="1484784"/>
            <a:ext cx="8353425" cy="4824412"/>
          </a:xfrm>
          <a:prstGeom prst="rect">
            <a:avLst/>
          </a:prstGeom>
          <a:noFill/>
          <a:ln w="47520">
            <a:solidFill>
              <a:srgbClr val="FFFFFF"/>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noAutofit/>
          </a:bodyPr>
          <a:lstStyle/>
          <a:p>
            <a:pPr marL="0" indent="0" algn="ctr">
              <a:buNone/>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pPr>
            <a:r>
              <a:rPr lang="en-GB" sz="3600" dirty="0">
                <a:solidFill>
                  <a:srgbClr val="FFFFFF"/>
                </a:solidFill>
              </a:rPr>
              <a:t>Describe and explain the consequences (positive as well as negative) of rapid urban growth in Lagos</a:t>
            </a:r>
            <a:r>
              <a:rPr lang="en-GB" sz="3600" dirty="0" smtClean="0">
                <a:solidFill>
                  <a:srgbClr val="FFFFFF"/>
                </a:solidFill>
              </a:rPr>
              <a:t>.</a:t>
            </a:r>
            <a:endParaRPr lang="en-GB" sz="3600" dirty="0">
              <a:solidFill>
                <a:srgbClr val="FFFFFF"/>
              </a:solidFill>
            </a:endParaRPr>
          </a:p>
          <a:p>
            <a:pPr marL="608013" indent="-608013">
              <a:buClr>
                <a:srgbClr val="FFFFFF"/>
              </a:buClr>
              <a:buFont typeface="Arial" charset="0"/>
              <a:buChar cha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pPr>
            <a:r>
              <a:rPr lang="en-GB" sz="3600" dirty="0">
                <a:solidFill>
                  <a:srgbClr val="FFFFFF"/>
                </a:solidFill>
              </a:rPr>
              <a:t>Standard of Living</a:t>
            </a:r>
          </a:p>
          <a:p>
            <a:pPr marL="608013" indent="-608013">
              <a:buClr>
                <a:srgbClr val="FFFFFF"/>
              </a:buClr>
              <a:buFont typeface="Arial" charset="0"/>
              <a:buChar cha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pPr>
            <a:r>
              <a:rPr lang="en-GB" sz="3600" dirty="0">
                <a:solidFill>
                  <a:srgbClr val="FFFFFF"/>
                </a:solidFill>
              </a:rPr>
              <a:t>Informal Employment</a:t>
            </a:r>
          </a:p>
          <a:p>
            <a:pPr marL="608013" indent="-608013">
              <a:buClr>
                <a:srgbClr val="FFFFFF"/>
              </a:buClr>
              <a:buFont typeface="Arial" charset="0"/>
              <a:buChar cha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pPr>
            <a:r>
              <a:rPr lang="en-GB" sz="3600" dirty="0">
                <a:solidFill>
                  <a:srgbClr val="FFFFFF"/>
                </a:solidFill>
              </a:rPr>
              <a:t>Crime (Area Boys)</a:t>
            </a:r>
          </a:p>
          <a:p>
            <a:pPr marL="608013" indent="-608013">
              <a:buClr>
                <a:srgbClr val="FFFFFF"/>
              </a:buClr>
              <a:buFont typeface="Arial" charset="0"/>
              <a:buChar cha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pPr>
            <a:r>
              <a:rPr lang="en-GB" sz="3600" dirty="0">
                <a:solidFill>
                  <a:srgbClr val="FFFFFF"/>
                </a:solidFill>
              </a:rPr>
              <a:t>Unequal </a:t>
            </a:r>
            <a:r>
              <a:rPr lang="en-GB" sz="3600" dirty="0" smtClean="0">
                <a:solidFill>
                  <a:srgbClr val="FFFFFF"/>
                </a:solidFill>
              </a:rPr>
              <a:t>wealth </a:t>
            </a:r>
            <a:r>
              <a:rPr lang="en-GB" sz="3600" dirty="0" smtClean="0">
                <a:solidFill>
                  <a:srgbClr val="FFFFFF"/>
                </a:solidFill>
                <a:hlinkClick r:id="rId4"/>
              </a:rPr>
              <a:t>video</a:t>
            </a:r>
            <a:r>
              <a:rPr lang="ru-RU" sz="3600" dirty="0" smtClean="0">
                <a:solidFill>
                  <a:srgbClr val="FFFFFF"/>
                </a:solidFill>
              </a:rPr>
              <a:t> </a:t>
            </a:r>
          </a:p>
          <a:p>
            <a:pPr marL="608013" indent="-608013">
              <a:buClr>
                <a:srgbClr val="FFFFFF"/>
              </a:buClr>
              <a:buFont typeface="Arial" charset="0"/>
              <a:buChar cha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pPr>
            <a:r>
              <a:rPr lang="en-GB" sz="3600" smtClean="0">
                <a:solidFill>
                  <a:srgbClr val="FFFFFF"/>
                </a:solidFill>
              </a:rPr>
              <a:t>http://www.youtube.com/watch?v=LFgb1BdPBZo</a:t>
            </a:r>
            <a:endParaRPr lang="en-GB" sz="3600" dirty="0">
              <a:solidFill>
                <a:srgbClr val="FFFFFF"/>
              </a:solidFill>
            </a:endParaRPr>
          </a:p>
          <a:p>
            <a:pPr marL="608013" indent="-608013">
              <a:buClr>
                <a:srgbClr val="FFFFFF"/>
              </a:buClr>
              <a:buFont typeface="Arial" charset="0"/>
              <a:buChar cha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pPr>
            <a:r>
              <a:rPr lang="en-GB" sz="3600" dirty="0" smtClean="0">
                <a:solidFill>
                  <a:srgbClr val="FFFFFF"/>
                </a:solidFill>
              </a:rPr>
              <a:t> </a:t>
            </a:r>
            <a:endParaRPr lang="en-GB" sz="3600" dirty="0">
              <a:solidFill>
                <a:srgbClr val="FFFFFF"/>
              </a:solidFill>
            </a:endParaRPr>
          </a:p>
        </p:txBody>
      </p:sp>
    </p:spTree>
    <p:extLst>
      <p:ext uri="{BB962C8B-B14F-4D97-AF65-F5344CB8AC3E}">
        <p14:creationId xmlns="" xmlns:p14="http://schemas.microsoft.com/office/powerpoint/2010/main" val="32980910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914400" y="260648"/>
            <a:ext cx="8229600" cy="765175"/>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dirty="0">
                <a:solidFill>
                  <a:schemeClr val="bg1"/>
                </a:solidFill>
              </a:rPr>
              <a:t>Lagos </a:t>
            </a:r>
            <a:r>
              <a:rPr lang="en-GB" sz="3600" dirty="0" smtClean="0">
                <a:solidFill>
                  <a:schemeClr val="bg1"/>
                </a:solidFill>
              </a:rPr>
              <a:t>– assignment (use the information from the video and the CIA world fact book)</a:t>
            </a:r>
            <a:endParaRPr lang="en-GB" sz="3600" dirty="0">
              <a:solidFill>
                <a:schemeClr val="bg1"/>
              </a:solidFill>
            </a:endParaRPr>
          </a:p>
        </p:txBody>
      </p:sp>
      <p:sp>
        <p:nvSpPr>
          <p:cNvPr id="10242" name="Rectangle 2"/>
          <p:cNvSpPr>
            <a:spLocks noGrp="1" noChangeArrowheads="1"/>
          </p:cNvSpPr>
          <p:nvPr>
            <p:ph type="body" idx="4294967295"/>
          </p:nvPr>
        </p:nvSpPr>
        <p:spPr>
          <a:xfrm>
            <a:off x="611560" y="992163"/>
            <a:ext cx="8229600" cy="5876925"/>
          </a:xfrm>
          <a:prstGeom prst="rect">
            <a:avLst/>
          </a:prstGeom>
          <a:ln/>
        </p:spPr>
        <p:txBody>
          <a:bodyPr>
            <a:normAutofit/>
          </a:bodyPr>
          <a:lstStyle/>
          <a:p>
            <a:pPr marL="341313" indent="-341313">
              <a:lnSpc>
                <a:spcPct val="90000"/>
              </a:lnSpc>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smtClean="0">
                <a:solidFill>
                  <a:srgbClr val="FFFFFF"/>
                </a:solidFill>
              </a:rPr>
              <a:t>Introduction: You </a:t>
            </a:r>
            <a:r>
              <a:rPr lang="en-GB" sz="3200" dirty="0">
                <a:solidFill>
                  <a:srgbClr val="FFFFFF"/>
                </a:solidFill>
              </a:rPr>
              <a:t>must describe what Lagos is </a:t>
            </a:r>
            <a:r>
              <a:rPr lang="en-GB" sz="3200" dirty="0" smtClean="0">
                <a:solidFill>
                  <a:srgbClr val="FFFFFF"/>
                </a:solidFill>
              </a:rPr>
              <a:t>like.  </a:t>
            </a:r>
            <a:r>
              <a:rPr lang="en-GB" sz="3200" u="sng" dirty="0" smtClean="0">
                <a:solidFill>
                  <a:srgbClr val="FFFFFF"/>
                </a:solidFill>
              </a:rPr>
              <a:t>Where </a:t>
            </a:r>
            <a:r>
              <a:rPr lang="en-GB" sz="3200" dirty="0" smtClean="0">
                <a:solidFill>
                  <a:srgbClr val="FFFFFF"/>
                </a:solidFill>
              </a:rPr>
              <a:t>is it? (Tip </a:t>
            </a:r>
            <a:r>
              <a:rPr lang="en-GB" sz="3200" dirty="0">
                <a:solidFill>
                  <a:srgbClr val="FFFFFF"/>
                </a:solidFill>
              </a:rPr>
              <a:t>– think about the </a:t>
            </a:r>
            <a:r>
              <a:rPr lang="en-GB" sz="3200" dirty="0" smtClean="0">
                <a:solidFill>
                  <a:srgbClr val="FFFFFF"/>
                </a:solidFill>
              </a:rPr>
              <a:t>senses-sight, sound</a:t>
            </a:r>
            <a:r>
              <a:rPr lang="en-GB" sz="3200" dirty="0">
                <a:solidFill>
                  <a:srgbClr val="FFFFFF"/>
                </a:solidFill>
              </a:rPr>
              <a:t>, smell </a:t>
            </a:r>
            <a:r>
              <a:rPr lang="en-GB" sz="3200" dirty="0" err="1">
                <a:solidFill>
                  <a:srgbClr val="FFFFFF"/>
                </a:solidFill>
              </a:rPr>
              <a:t>etc</a:t>
            </a:r>
            <a:r>
              <a:rPr lang="en-GB" sz="3200" dirty="0">
                <a:solidFill>
                  <a:srgbClr val="FFFFFF"/>
                </a:solidFill>
              </a:rPr>
              <a:t>)</a:t>
            </a:r>
          </a:p>
          <a:p>
            <a:pPr marL="341313" indent="-341313">
              <a:lnSpc>
                <a:spcPct val="90000"/>
              </a:lnSpc>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smtClean="0">
                <a:solidFill>
                  <a:srgbClr val="FFFFFF"/>
                </a:solidFill>
              </a:rPr>
              <a:t>Part one: Describe </a:t>
            </a:r>
            <a:r>
              <a:rPr lang="en-GB" sz="3200" u="sng" dirty="0">
                <a:solidFill>
                  <a:srgbClr val="FFFFFF"/>
                </a:solidFill>
              </a:rPr>
              <a:t>what</a:t>
            </a:r>
            <a:r>
              <a:rPr lang="en-GB" sz="3200" dirty="0">
                <a:solidFill>
                  <a:srgbClr val="FFFFFF"/>
                </a:solidFill>
              </a:rPr>
              <a:t> life is like in Lagos – </a:t>
            </a:r>
            <a:r>
              <a:rPr lang="en-GB" sz="3200" u="sng" dirty="0">
                <a:solidFill>
                  <a:srgbClr val="FFFFFF"/>
                </a:solidFill>
              </a:rPr>
              <a:t>how</a:t>
            </a:r>
            <a:r>
              <a:rPr lang="en-GB" sz="3200" dirty="0">
                <a:solidFill>
                  <a:srgbClr val="FFFFFF"/>
                </a:solidFill>
              </a:rPr>
              <a:t> do people live, </a:t>
            </a:r>
            <a:r>
              <a:rPr lang="en-GB" sz="3200" u="sng" dirty="0">
                <a:solidFill>
                  <a:srgbClr val="FFFFFF"/>
                </a:solidFill>
              </a:rPr>
              <a:t>what </a:t>
            </a:r>
            <a:r>
              <a:rPr lang="en-GB" sz="3200" dirty="0">
                <a:solidFill>
                  <a:srgbClr val="FFFFFF"/>
                </a:solidFill>
              </a:rPr>
              <a:t>do they do, </a:t>
            </a:r>
            <a:r>
              <a:rPr lang="en-GB" sz="3200" u="sng" dirty="0">
                <a:solidFill>
                  <a:srgbClr val="FFFFFF"/>
                </a:solidFill>
              </a:rPr>
              <a:t>how </a:t>
            </a:r>
            <a:r>
              <a:rPr lang="en-GB" sz="3200" dirty="0">
                <a:solidFill>
                  <a:srgbClr val="FFFFFF"/>
                </a:solidFill>
              </a:rPr>
              <a:t>do they dress</a:t>
            </a:r>
            <a:r>
              <a:rPr lang="en-GB" sz="3200" dirty="0" smtClean="0">
                <a:solidFill>
                  <a:srgbClr val="FFFFFF"/>
                </a:solidFill>
              </a:rPr>
              <a:t>? (standard of living)</a:t>
            </a:r>
            <a:endParaRPr lang="en-GB" sz="3200" dirty="0">
              <a:solidFill>
                <a:srgbClr val="FFFFFF"/>
              </a:solidFill>
            </a:endParaRPr>
          </a:p>
          <a:p>
            <a:pPr marL="341313" indent="-341313">
              <a:lnSpc>
                <a:spcPct val="90000"/>
              </a:lnSpc>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smtClean="0">
                <a:solidFill>
                  <a:srgbClr val="FFFFFF"/>
                </a:solidFill>
              </a:rPr>
              <a:t>Part two: </a:t>
            </a:r>
            <a:r>
              <a:rPr lang="en-GB" sz="3200" u="sng" dirty="0" smtClean="0">
                <a:solidFill>
                  <a:srgbClr val="FFFFFF"/>
                </a:solidFill>
              </a:rPr>
              <a:t>What</a:t>
            </a:r>
            <a:r>
              <a:rPr lang="en-GB" sz="3200" dirty="0" smtClean="0">
                <a:solidFill>
                  <a:srgbClr val="FFFFFF"/>
                </a:solidFill>
              </a:rPr>
              <a:t> </a:t>
            </a:r>
            <a:r>
              <a:rPr lang="en-GB" sz="3200" dirty="0">
                <a:solidFill>
                  <a:srgbClr val="FFFFFF"/>
                </a:solidFill>
              </a:rPr>
              <a:t>are the good things about life in Lagos</a:t>
            </a:r>
            <a:r>
              <a:rPr lang="en-GB" sz="3200" dirty="0" smtClean="0">
                <a:solidFill>
                  <a:srgbClr val="FFFFFF"/>
                </a:solidFill>
              </a:rPr>
              <a:t>? (employment)</a:t>
            </a:r>
            <a:endParaRPr lang="en-GB" sz="3200" dirty="0">
              <a:solidFill>
                <a:srgbClr val="FFFFFF"/>
              </a:solidFill>
            </a:endParaRPr>
          </a:p>
          <a:p>
            <a:pPr marL="341313" indent="-341313">
              <a:lnSpc>
                <a:spcPct val="90000"/>
              </a:lnSpc>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smtClean="0">
                <a:solidFill>
                  <a:srgbClr val="FFFFFF"/>
                </a:solidFill>
              </a:rPr>
              <a:t>Part three: </a:t>
            </a:r>
            <a:r>
              <a:rPr lang="en-GB" sz="3200" u="sng" dirty="0" smtClean="0">
                <a:solidFill>
                  <a:srgbClr val="FFFFFF"/>
                </a:solidFill>
              </a:rPr>
              <a:t>What</a:t>
            </a:r>
            <a:r>
              <a:rPr lang="en-GB" sz="3200" dirty="0" smtClean="0">
                <a:solidFill>
                  <a:srgbClr val="FFFFFF"/>
                </a:solidFill>
              </a:rPr>
              <a:t> </a:t>
            </a:r>
            <a:r>
              <a:rPr lang="en-GB" sz="3200" dirty="0">
                <a:solidFill>
                  <a:srgbClr val="FFFFFF"/>
                </a:solidFill>
              </a:rPr>
              <a:t>are the negative aspects of life in Lagos</a:t>
            </a:r>
            <a:r>
              <a:rPr lang="en-GB" sz="3200" dirty="0" smtClean="0">
                <a:solidFill>
                  <a:srgbClr val="FFFFFF"/>
                </a:solidFill>
              </a:rPr>
              <a:t>? (crime) </a:t>
            </a:r>
            <a:endParaRPr lang="en-GB" sz="3200" dirty="0">
              <a:solidFill>
                <a:srgbClr val="FFFFFF"/>
              </a:solidFill>
            </a:endParaRPr>
          </a:p>
          <a:p>
            <a:pPr marL="341313" indent="-341313">
              <a:lnSpc>
                <a:spcPct val="90000"/>
              </a:lnSpc>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smtClean="0">
                <a:solidFill>
                  <a:srgbClr val="FFFFFF"/>
                </a:solidFill>
              </a:rPr>
              <a:t>Conclusion</a:t>
            </a:r>
            <a:r>
              <a:rPr lang="en-GB" sz="3200" smtClean="0">
                <a:solidFill>
                  <a:srgbClr val="FFFFFF"/>
                </a:solidFill>
              </a:rPr>
              <a:t>: </a:t>
            </a:r>
            <a:r>
              <a:rPr lang="en-GB" sz="3200" u="sng" dirty="0" smtClean="0">
                <a:solidFill>
                  <a:srgbClr val="FFFFFF"/>
                </a:solidFill>
              </a:rPr>
              <a:t>How</a:t>
            </a:r>
            <a:r>
              <a:rPr lang="en-GB" sz="3200" dirty="0" smtClean="0">
                <a:solidFill>
                  <a:srgbClr val="FFFFFF"/>
                </a:solidFill>
              </a:rPr>
              <a:t> </a:t>
            </a:r>
            <a:r>
              <a:rPr lang="en-GB" sz="3200" dirty="0">
                <a:solidFill>
                  <a:srgbClr val="FFFFFF"/>
                </a:solidFill>
              </a:rPr>
              <a:t>could problems in Lagos be solved in your opinion?</a:t>
            </a:r>
          </a:p>
        </p:txBody>
      </p:sp>
    </p:spTree>
    <p:extLst>
      <p:ext uri="{BB962C8B-B14F-4D97-AF65-F5344CB8AC3E}">
        <p14:creationId xmlns="" xmlns:p14="http://schemas.microsoft.com/office/powerpoint/2010/main" val="36723826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extLst>
              <a:ext uri="{28A0092B-C50C-407E-A947-70E740481C1C}">
                <a14:useLocalDpi xmlns="" xmlns:a14="http://schemas.microsoft.com/office/drawing/2010/main" val="0"/>
              </a:ext>
            </a:extLst>
          </a:blip>
          <a:srcRect r="57668" b="36583"/>
          <a:stretch>
            <a:fillRect/>
          </a:stretch>
        </p:blipFill>
        <p:spPr bwMode="auto">
          <a:xfrm>
            <a:off x="2124075" y="1700213"/>
            <a:ext cx="4968875" cy="4960937"/>
          </a:xfrm>
          <a:prstGeom prst="rect">
            <a:avLst/>
          </a:prstGeom>
          <a:noFill/>
          <a:ln w="47520">
            <a:solidFill>
              <a:srgbClr val="99CC00"/>
            </a:solidFill>
            <a:miter lim="800000"/>
            <a:headEnd/>
            <a:tailEnd/>
          </a:ln>
          <a:effectLst/>
          <a:extLst>
            <a:ext uri="{909E8E84-426E-40DD-AFC4-6F175D3DCCD1}">
              <a14:hiddenFill xmlns="" xmlns:a14="http://schemas.microsoft.com/office/drawing/2010/main">
                <a:blipFill dpi="0" rotWithShape="0">
                  <a:blip/>
                  <a:srcRect r="57668" b="36583"/>
                  <a:stretch>
                    <a:fillRect/>
                  </a:stretch>
                </a:blip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7170" name="Text Box 2"/>
          <p:cNvSpPr txBox="1">
            <a:spLocks noChangeArrowheads="1"/>
          </p:cNvSpPr>
          <p:nvPr/>
        </p:nvSpPr>
        <p:spPr bwMode="auto">
          <a:xfrm>
            <a:off x="684213" y="333375"/>
            <a:ext cx="7796212" cy="1190625"/>
          </a:xfrm>
          <a:prstGeom prst="rect">
            <a:avLst/>
          </a:prstGeom>
          <a:solidFill>
            <a:srgbClr val="000000"/>
          </a:solidFill>
          <a:ln w="9360">
            <a:solidFill>
              <a:srgbClr val="FFFFFF"/>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 Gothic" charset="-128"/>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 Gothic" charset="-128"/>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 Gothic" charset="-128"/>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 Gothic" charset="-128"/>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 Gothic" charset="-128"/>
              </a:defRPr>
            </a:lvl9pPr>
          </a:lstStyle>
          <a:p>
            <a:pPr algn="ctr"/>
            <a:r>
              <a:rPr lang="en-GB" sz="2400" b="1">
                <a:solidFill>
                  <a:srgbClr val="FFFFFF"/>
                </a:solidFill>
              </a:rPr>
              <a:t>This is a small part of a large photograph of Lagos – use your geographical mind and sketch what you think might surround this area…</a:t>
            </a:r>
          </a:p>
        </p:txBody>
      </p:sp>
    </p:spTree>
    <p:extLst>
      <p:ext uri="{BB962C8B-B14F-4D97-AF65-F5344CB8AC3E}">
        <p14:creationId xmlns="" xmlns:p14="http://schemas.microsoft.com/office/powerpoint/2010/main" val="29953094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3850" y="620713"/>
            <a:ext cx="8424863" cy="5614987"/>
          </a:xfrm>
          <a:prstGeom prst="rect">
            <a:avLst/>
          </a:prstGeom>
          <a:noFill/>
          <a:ln w="50760">
            <a:solidFill>
              <a:srgbClr val="009999"/>
            </a:solidFill>
            <a:miter lim="800000"/>
            <a:headEnd/>
            <a:tailEnd/>
          </a:ln>
          <a:effectLst/>
          <a:extLst>
            <a:ext uri="{909E8E84-426E-40DD-AFC4-6F175D3DCCD1}">
              <a14:hiddenFill xmlns="" xmlns:a14="http://schemas.microsoft.com/office/drawing/2010/main">
                <a:blipFill dpi="0" rotWithShape="0">
                  <a:blip/>
                  <a:srcRect/>
                  <a:stretch>
                    <a:fillRect/>
                  </a:stretch>
                </a:blip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8195" name="Rectangle 3"/>
          <p:cNvSpPr>
            <a:spLocks noChangeArrowheads="1"/>
          </p:cNvSpPr>
          <p:nvPr/>
        </p:nvSpPr>
        <p:spPr bwMode="auto">
          <a:xfrm>
            <a:off x="323850" y="692150"/>
            <a:ext cx="3384550" cy="2592388"/>
          </a:xfrm>
          <a:prstGeom prst="rect">
            <a:avLst/>
          </a:prstGeom>
          <a:noFill/>
          <a:ln w="57240">
            <a:solidFill>
              <a:srgbClr val="00FF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GB">
              <a:solidFill>
                <a:prstClr val="white"/>
              </a:solidFill>
            </a:endParaRPr>
          </a:p>
        </p:txBody>
      </p:sp>
    </p:spTree>
    <p:extLst>
      <p:ext uri="{BB962C8B-B14F-4D97-AF65-F5344CB8AC3E}">
        <p14:creationId xmlns="" xmlns:p14="http://schemas.microsoft.com/office/powerpoint/2010/main" val="12116658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0" y="428625"/>
            <a:ext cx="9144000" cy="2554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8000">
                <a:solidFill>
                  <a:prstClr val="white"/>
                </a:solidFill>
                <a:latin typeface="Arial Black" pitchFamily="34" charset="0"/>
              </a:rPr>
              <a:t>What Is A Shanty Town?</a:t>
            </a:r>
          </a:p>
        </p:txBody>
      </p:sp>
    </p:spTree>
    <p:extLst>
      <p:ext uri="{BB962C8B-B14F-4D97-AF65-F5344CB8AC3E}">
        <p14:creationId xmlns="" xmlns:p14="http://schemas.microsoft.com/office/powerpoint/2010/main" val="1935164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28625" y="285750"/>
            <a:ext cx="8224838"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GB" sz="5400">
                <a:solidFill>
                  <a:prstClr val="white"/>
                </a:solidFill>
                <a:latin typeface="Arial Black" pitchFamily="34" charset="0"/>
              </a:rPr>
              <a:t>Push or Pull Factors?</a:t>
            </a:r>
          </a:p>
        </p:txBody>
      </p:sp>
      <p:sp>
        <p:nvSpPr>
          <p:cNvPr id="6147" name="TextBox 3"/>
          <p:cNvSpPr txBox="1">
            <a:spLocks noChangeArrowheads="1"/>
          </p:cNvSpPr>
          <p:nvPr/>
        </p:nvSpPr>
        <p:spPr bwMode="auto">
          <a:xfrm rot="-703849">
            <a:off x="1379538" y="4895850"/>
            <a:ext cx="3000375"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800">
                <a:solidFill>
                  <a:prstClr val="white"/>
                </a:solidFill>
                <a:latin typeface="Constantia" pitchFamily="18" charset="0"/>
              </a:rPr>
              <a:t>No education</a:t>
            </a:r>
          </a:p>
        </p:txBody>
      </p:sp>
      <p:sp>
        <p:nvSpPr>
          <p:cNvPr id="6148" name="TextBox 5"/>
          <p:cNvSpPr txBox="1">
            <a:spLocks noChangeArrowheads="1"/>
          </p:cNvSpPr>
          <p:nvPr/>
        </p:nvSpPr>
        <p:spPr bwMode="auto">
          <a:xfrm>
            <a:off x="4286250" y="5643563"/>
            <a:ext cx="3000375"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800">
                <a:solidFill>
                  <a:prstClr val="white"/>
                </a:solidFill>
                <a:latin typeface="Constantia" pitchFamily="18" charset="0"/>
              </a:rPr>
              <a:t>Lack of employment</a:t>
            </a:r>
          </a:p>
        </p:txBody>
      </p:sp>
      <p:sp>
        <p:nvSpPr>
          <p:cNvPr id="6149" name="TextBox 6"/>
          <p:cNvSpPr txBox="1">
            <a:spLocks noChangeArrowheads="1"/>
          </p:cNvSpPr>
          <p:nvPr/>
        </p:nvSpPr>
        <p:spPr bwMode="auto">
          <a:xfrm rot="868537">
            <a:off x="6280150" y="4894263"/>
            <a:ext cx="3000375"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800">
                <a:solidFill>
                  <a:prstClr val="white"/>
                </a:solidFill>
                <a:latin typeface="Constantia" pitchFamily="18" charset="0"/>
              </a:rPr>
              <a:t>Risk of crop failure and drought</a:t>
            </a:r>
          </a:p>
        </p:txBody>
      </p:sp>
      <p:sp>
        <p:nvSpPr>
          <p:cNvPr id="6150" name="TextBox 7"/>
          <p:cNvSpPr txBox="1">
            <a:spLocks noChangeArrowheads="1"/>
          </p:cNvSpPr>
          <p:nvPr/>
        </p:nvSpPr>
        <p:spPr bwMode="auto">
          <a:xfrm rot="-945701">
            <a:off x="4203700" y="3041650"/>
            <a:ext cx="3000375" cy="1385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800">
                <a:solidFill>
                  <a:prstClr val="white"/>
                </a:solidFill>
                <a:latin typeface="Constantia" pitchFamily="18" charset="0"/>
              </a:rPr>
              <a:t>More reliable food and water resources</a:t>
            </a:r>
          </a:p>
        </p:txBody>
      </p:sp>
      <p:sp>
        <p:nvSpPr>
          <p:cNvPr id="6151" name="TextBox 8"/>
          <p:cNvSpPr txBox="1">
            <a:spLocks noChangeArrowheads="1"/>
          </p:cNvSpPr>
          <p:nvPr/>
        </p:nvSpPr>
        <p:spPr bwMode="auto">
          <a:xfrm rot="1041384">
            <a:off x="5997575" y="1306513"/>
            <a:ext cx="3125788" cy="138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800">
                <a:solidFill>
                  <a:prstClr val="white"/>
                </a:solidFill>
                <a:latin typeface="Constantia" pitchFamily="18" charset="0"/>
              </a:rPr>
              <a:t>No investment from the government</a:t>
            </a:r>
          </a:p>
        </p:txBody>
      </p:sp>
      <p:sp>
        <p:nvSpPr>
          <p:cNvPr id="6152" name="TextBox 9"/>
          <p:cNvSpPr txBox="1">
            <a:spLocks noChangeArrowheads="1"/>
          </p:cNvSpPr>
          <p:nvPr/>
        </p:nvSpPr>
        <p:spPr bwMode="auto">
          <a:xfrm rot="-1592991">
            <a:off x="2436813" y="2025650"/>
            <a:ext cx="3000375" cy="1385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800">
                <a:solidFill>
                  <a:prstClr val="white"/>
                </a:solidFill>
                <a:latin typeface="Constantia" pitchFamily="18" charset="0"/>
              </a:rPr>
              <a:t>Government invests in improving cities</a:t>
            </a:r>
          </a:p>
        </p:txBody>
      </p:sp>
      <p:sp>
        <p:nvSpPr>
          <p:cNvPr id="6153" name="TextBox 10"/>
          <p:cNvSpPr txBox="1">
            <a:spLocks noChangeArrowheads="1"/>
          </p:cNvSpPr>
          <p:nvPr/>
        </p:nvSpPr>
        <p:spPr bwMode="auto">
          <a:xfrm rot="792970">
            <a:off x="-122238" y="2408238"/>
            <a:ext cx="3000376"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800">
                <a:solidFill>
                  <a:prstClr val="white"/>
                </a:solidFill>
                <a:latin typeface="Constantia" pitchFamily="18" charset="0"/>
              </a:rPr>
              <a:t>Few doctors</a:t>
            </a:r>
          </a:p>
        </p:txBody>
      </p:sp>
      <p:sp>
        <p:nvSpPr>
          <p:cNvPr id="6154" name="TextBox 11"/>
          <p:cNvSpPr txBox="1">
            <a:spLocks noChangeArrowheads="1"/>
          </p:cNvSpPr>
          <p:nvPr/>
        </p:nvSpPr>
        <p:spPr bwMode="auto">
          <a:xfrm>
            <a:off x="2928938" y="928688"/>
            <a:ext cx="3000375"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800">
                <a:solidFill>
                  <a:prstClr val="white"/>
                </a:solidFill>
                <a:latin typeface="Constantia" pitchFamily="18" charset="0"/>
              </a:rPr>
              <a:t>Labourers forced off land</a:t>
            </a:r>
          </a:p>
        </p:txBody>
      </p:sp>
      <p:sp>
        <p:nvSpPr>
          <p:cNvPr id="6155" name="TextBox 12"/>
          <p:cNvSpPr txBox="1">
            <a:spLocks noChangeArrowheads="1"/>
          </p:cNvSpPr>
          <p:nvPr/>
        </p:nvSpPr>
        <p:spPr bwMode="auto">
          <a:xfrm rot="-1026831">
            <a:off x="211138" y="3983038"/>
            <a:ext cx="3000375"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800">
                <a:solidFill>
                  <a:prstClr val="white"/>
                </a:solidFill>
                <a:latin typeface="Constantia" pitchFamily="18" charset="0"/>
              </a:rPr>
              <a:t>Jobs – official and informal</a:t>
            </a:r>
          </a:p>
        </p:txBody>
      </p:sp>
      <p:sp>
        <p:nvSpPr>
          <p:cNvPr id="6156" name="TextBox 13"/>
          <p:cNvSpPr txBox="1">
            <a:spLocks noChangeArrowheads="1"/>
          </p:cNvSpPr>
          <p:nvPr/>
        </p:nvSpPr>
        <p:spPr bwMode="auto">
          <a:xfrm rot="-409036">
            <a:off x="2235200" y="5464175"/>
            <a:ext cx="28987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800">
                <a:solidFill>
                  <a:prstClr val="white"/>
                </a:solidFill>
                <a:latin typeface="Constantia" pitchFamily="18" charset="0"/>
              </a:rPr>
              <a:t>Better housing</a:t>
            </a:r>
          </a:p>
        </p:txBody>
      </p:sp>
      <p:sp>
        <p:nvSpPr>
          <p:cNvPr id="6157" name="TextBox 14"/>
          <p:cNvSpPr txBox="1">
            <a:spLocks noChangeArrowheads="1"/>
          </p:cNvSpPr>
          <p:nvPr/>
        </p:nvSpPr>
        <p:spPr bwMode="auto">
          <a:xfrm>
            <a:off x="214313" y="5864225"/>
            <a:ext cx="3443287"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800">
                <a:solidFill>
                  <a:prstClr val="white"/>
                </a:solidFill>
                <a:latin typeface="Constantia" pitchFamily="18" charset="0"/>
              </a:rPr>
              <a:t>Entertainment</a:t>
            </a:r>
          </a:p>
        </p:txBody>
      </p:sp>
      <p:sp>
        <p:nvSpPr>
          <p:cNvPr id="6158" name="TextBox 15"/>
          <p:cNvSpPr txBox="1">
            <a:spLocks noChangeArrowheads="1"/>
          </p:cNvSpPr>
          <p:nvPr/>
        </p:nvSpPr>
        <p:spPr bwMode="auto">
          <a:xfrm rot="-1592991">
            <a:off x="6672263" y="3070225"/>
            <a:ext cx="21336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800">
                <a:solidFill>
                  <a:prstClr val="white"/>
                </a:solidFill>
                <a:latin typeface="Constantia" pitchFamily="18" charset="0"/>
              </a:rPr>
              <a:t>Better schools</a:t>
            </a:r>
          </a:p>
        </p:txBody>
      </p:sp>
      <p:sp>
        <p:nvSpPr>
          <p:cNvPr id="6159" name="TextBox 16"/>
          <p:cNvSpPr txBox="1">
            <a:spLocks noChangeArrowheads="1"/>
          </p:cNvSpPr>
          <p:nvPr/>
        </p:nvSpPr>
        <p:spPr bwMode="auto">
          <a:xfrm>
            <a:off x="3714750" y="4643438"/>
            <a:ext cx="3000375"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800">
                <a:solidFill>
                  <a:prstClr val="white"/>
                </a:solidFill>
                <a:latin typeface="Constantia" pitchFamily="18" charset="0"/>
              </a:rPr>
              <a:t>Lack of basic services</a:t>
            </a:r>
          </a:p>
        </p:txBody>
      </p:sp>
      <p:sp>
        <p:nvSpPr>
          <p:cNvPr id="6160" name="TextBox 17"/>
          <p:cNvSpPr txBox="1">
            <a:spLocks noChangeArrowheads="1"/>
          </p:cNvSpPr>
          <p:nvPr/>
        </p:nvSpPr>
        <p:spPr bwMode="auto">
          <a:xfrm rot="-740717">
            <a:off x="179388" y="1204913"/>
            <a:ext cx="3000375"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800">
                <a:solidFill>
                  <a:prstClr val="white"/>
                </a:solidFill>
                <a:latin typeface="Constantia" pitchFamily="18" charset="0"/>
              </a:rPr>
              <a:t>Some access to electricity</a:t>
            </a:r>
          </a:p>
        </p:txBody>
      </p:sp>
      <p:sp>
        <p:nvSpPr>
          <p:cNvPr id="6161" name="TextBox 18"/>
          <p:cNvSpPr txBox="1">
            <a:spLocks noChangeArrowheads="1"/>
          </p:cNvSpPr>
          <p:nvPr/>
        </p:nvSpPr>
        <p:spPr bwMode="auto">
          <a:xfrm>
            <a:off x="-285750" y="3117850"/>
            <a:ext cx="3000375"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800">
                <a:solidFill>
                  <a:prstClr val="white"/>
                </a:solidFill>
                <a:latin typeface="Constantia" pitchFamily="18" charset="0"/>
              </a:rPr>
              <a:t>Better health </a:t>
            </a:r>
          </a:p>
          <a:p>
            <a:pPr algn="ctr" eaLnBrk="1" fontAlgn="base" hangingPunct="1">
              <a:spcBef>
                <a:spcPct val="0"/>
              </a:spcBef>
              <a:spcAft>
                <a:spcPct val="0"/>
              </a:spcAft>
            </a:pPr>
            <a:r>
              <a:rPr lang="en-GB" sz="2800">
                <a:solidFill>
                  <a:prstClr val="white"/>
                </a:solidFill>
                <a:latin typeface="Constantia" pitchFamily="18" charset="0"/>
              </a:rPr>
              <a:t>care</a:t>
            </a:r>
          </a:p>
        </p:txBody>
      </p:sp>
    </p:spTree>
    <p:extLst>
      <p:ext uri="{BB962C8B-B14F-4D97-AF65-F5344CB8AC3E}">
        <p14:creationId xmlns="" xmlns:p14="http://schemas.microsoft.com/office/powerpoint/2010/main" val="2190863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285750"/>
            <a:ext cx="91440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GB" sz="5400">
                <a:solidFill>
                  <a:prstClr val="white"/>
                </a:solidFill>
                <a:latin typeface="Arial Black" pitchFamily="34" charset="0"/>
              </a:rPr>
              <a:t>Banks Of A River</a:t>
            </a:r>
          </a:p>
        </p:txBody>
      </p:sp>
      <p:pic>
        <p:nvPicPr>
          <p:cNvPr id="7171" name="Picture 4" descr="File:Hooghly.jpg">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l="31561" r="15936"/>
          <a:stretch>
            <a:fillRect/>
          </a:stretch>
        </p:blipFill>
        <p:spPr bwMode="auto">
          <a:xfrm>
            <a:off x="428625" y="1143000"/>
            <a:ext cx="3862388" cy="5275263"/>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4" name="TextBox 3"/>
          <p:cNvSpPr txBox="1">
            <a:spLocks noChangeArrowheads="1"/>
          </p:cNvSpPr>
          <p:nvPr/>
        </p:nvSpPr>
        <p:spPr bwMode="auto">
          <a:xfrm>
            <a:off x="5143500" y="1500188"/>
            <a:ext cx="3286125" cy="440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800">
                <a:solidFill>
                  <a:srgbClr val="FF0000"/>
                </a:solidFill>
              </a:rPr>
              <a:t>Calcutta</a:t>
            </a:r>
          </a:p>
          <a:p>
            <a:pPr eaLnBrk="1" fontAlgn="base" hangingPunct="1">
              <a:spcBef>
                <a:spcPct val="0"/>
              </a:spcBef>
              <a:spcAft>
                <a:spcPct val="0"/>
              </a:spcAft>
            </a:pPr>
            <a:endParaRPr lang="en-GB" sz="2800">
              <a:solidFill>
                <a:prstClr val="white"/>
              </a:solidFill>
            </a:endParaRPr>
          </a:p>
          <a:p>
            <a:pPr eaLnBrk="1" fontAlgn="base" hangingPunct="1">
              <a:spcBef>
                <a:spcPct val="0"/>
              </a:spcBef>
              <a:spcAft>
                <a:spcPct val="0"/>
              </a:spcAft>
            </a:pPr>
            <a:r>
              <a:rPr lang="en-GB" sz="2800">
                <a:solidFill>
                  <a:prstClr val="white"/>
                </a:solidFill>
              </a:rPr>
              <a:t>ADVANTAGES:</a:t>
            </a:r>
          </a:p>
          <a:p>
            <a:pPr eaLnBrk="1" fontAlgn="base" hangingPunct="1">
              <a:spcBef>
                <a:spcPct val="0"/>
              </a:spcBef>
              <a:spcAft>
                <a:spcPct val="0"/>
              </a:spcAft>
            </a:pPr>
            <a:endParaRPr lang="en-GB" sz="2800">
              <a:solidFill>
                <a:prstClr val="white"/>
              </a:solidFill>
            </a:endParaRPr>
          </a:p>
          <a:p>
            <a:pPr eaLnBrk="1" fontAlgn="base" hangingPunct="1">
              <a:spcBef>
                <a:spcPct val="0"/>
              </a:spcBef>
              <a:spcAft>
                <a:spcPct val="0"/>
              </a:spcAft>
            </a:pPr>
            <a:r>
              <a:rPr lang="en-GB" sz="2800">
                <a:solidFill>
                  <a:prstClr val="white"/>
                </a:solidFill>
              </a:rPr>
              <a:t>Land available</a:t>
            </a:r>
          </a:p>
          <a:p>
            <a:pPr eaLnBrk="1" fontAlgn="base" hangingPunct="1">
              <a:spcBef>
                <a:spcPct val="0"/>
              </a:spcBef>
              <a:spcAft>
                <a:spcPct val="0"/>
              </a:spcAft>
            </a:pPr>
            <a:endParaRPr lang="en-GB" sz="2800">
              <a:solidFill>
                <a:prstClr val="white"/>
              </a:solidFill>
            </a:endParaRPr>
          </a:p>
          <a:p>
            <a:pPr eaLnBrk="1" fontAlgn="base" hangingPunct="1">
              <a:spcBef>
                <a:spcPct val="0"/>
              </a:spcBef>
              <a:spcAft>
                <a:spcPct val="0"/>
              </a:spcAft>
            </a:pPr>
            <a:r>
              <a:rPr lang="en-GB" sz="2800">
                <a:solidFill>
                  <a:prstClr val="white"/>
                </a:solidFill>
              </a:rPr>
              <a:t>DISADVANTAGES:</a:t>
            </a:r>
          </a:p>
          <a:p>
            <a:pPr eaLnBrk="1" fontAlgn="base" hangingPunct="1">
              <a:spcBef>
                <a:spcPct val="0"/>
              </a:spcBef>
              <a:spcAft>
                <a:spcPct val="0"/>
              </a:spcAft>
            </a:pPr>
            <a:endParaRPr lang="en-GB" sz="2800">
              <a:solidFill>
                <a:prstClr val="white"/>
              </a:solidFill>
            </a:endParaRPr>
          </a:p>
          <a:p>
            <a:pPr eaLnBrk="1" fontAlgn="base" hangingPunct="1">
              <a:spcBef>
                <a:spcPct val="0"/>
              </a:spcBef>
              <a:spcAft>
                <a:spcPct val="0"/>
              </a:spcAft>
            </a:pPr>
            <a:r>
              <a:rPr lang="en-GB" sz="2800">
                <a:solidFill>
                  <a:prstClr val="white"/>
                </a:solidFill>
              </a:rPr>
              <a:t>Flooding</a:t>
            </a:r>
          </a:p>
          <a:p>
            <a:pPr eaLnBrk="1" fontAlgn="base" hangingPunct="1">
              <a:spcBef>
                <a:spcPct val="0"/>
              </a:spcBef>
              <a:spcAft>
                <a:spcPct val="0"/>
              </a:spcAft>
            </a:pPr>
            <a:r>
              <a:rPr lang="en-GB" sz="2800">
                <a:solidFill>
                  <a:prstClr val="white"/>
                </a:solidFill>
              </a:rPr>
              <a:t>Disease</a:t>
            </a:r>
          </a:p>
        </p:txBody>
      </p:sp>
    </p:spTree>
    <p:extLst>
      <p:ext uri="{BB962C8B-B14F-4D97-AF65-F5344CB8AC3E}">
        <p14:creationId xmlns="" xmlns:p14="http://schemas.microsoft.com/office/powerpoint/2010/main" val="2558597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285750"/>
            <a:ext cx="91440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GB" sz="5400">
                <a:solidFill>
                  <a:prstClr val="white"/>
                </a:solidFill>
                <a:latin typeface="Arial Black" pitchFamily="34" charset="0"/>
              </a:rPr>
              <a:t>Steep Slopes</a:t>
            </a:r>
          </a:p>
        </p:txBody>
      </p:sp>
      <p:pic>
        <p:nvPicPr>
          <p:cNvPr id="8195" name="Picture 2" descr="RiodeJaneiro-Favel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3571875" y="1785938"/>
            <a:ext cx="5143500" cy="3857625"/>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4" name="TextBox 3"/>
          <p:cNvSpPr txBox="1">
            <a:spLocks noChangeArrowheads="1"/>
          </p:cNvSpPr>
          <p:nvPr/>
        </p:nvSpPr>
        <p:spPr bwMode="auto">
          <a:xfrm>
            <a:off x="285750" y="1357313"/>
            <a:ext cx="3286125" cy="4832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800">
                <a:solidFill>
                  <a:srgbClr val="FF0000"/>
                </a:solidFill>
              </a:rPr>
              <a:t>Rio De Janiero</a:t>
            </a:r>
          </a:p>
          <a:p>
            <a:pPr eaLnBrk="1" fontAlgn="base" hangingPunct="1">
              <a:spcBef>
                <a:spcPct val="0"/>
              </a:spcBef>
              <a:spcAft>
                <a:spcPct val="0"/>
              </a:spcAft>
            </a:pPr>
            <a:endParaRPr lang="en-GB" sz="2800">
              <a:solidFill>
                <a:prstClr val="white"/>
              </a:solidFill>
            </a:endParaRPr>
          </a:p>
          <a:p>
            <a:pPr eaLnBrk="1" fontAlgn="base" hangingPunct="1">
              <a:spcBef>
                <a:spcPct val="0"/>
              </a:spcBef>
              <a:spcAft>
                <a:spcPct val="0"/>
              </a:spcAft>
            </a:pPr>
            <a:r>
              <a:rPr lang="en-GB" sz="2800">
                <a:solidFill>
                  <a:prstClr val="white"/>
                </a:solidFill>
              </a:rPr>
              <a:t>ADVANTAGES:</a:t>
            </a:r>
          </a:p>
          <a:p>
            <a:pPr eaLnBrk="1" fontAlgn="base" hangingPunct="1">
              <a:spcBef>
                <a:spcPct val="0"/>
              </a:spcBef>
              <a:spcAft>
                <a:spcPct val="0"/>
              </a:spcAft>
            </a:pPr>
            <a:endParaRPr lang="en-GB" sz="2800">
              <a:solidFill>
                <a:prstClr val="white"/>
              </a:solidFill>
            </a:endParaRPr>
          </a:p>
          <a:p>
            <a:pPr eaLnBrk="1" fontAlgn="base" hangingPunct="1">
              <a:spcBef>
                <a:spcPct val="0"/>
              </a:spcBef>
              <a:spcAft>
                <a:spcPct val="0"/>
              </a:spcAft>
            </a:pPr>
            <a:r>
              <a:rPr lang="en-GB" sz="2800">
                <a:solidFill>
                  <a:prstClr val="white"/>
                </a:solidFill>
              </a:rPr>
              <a:t>Land available</a:t>
            </a:r>
          </a:p>
          <a:p>
            <a:pPr eaLnBrk="1" fontAlgn="base" hangingPunct="1">
              <a:spcBef>
                <a:spcPct val="0"/>
              </a:spcBef>
              <a:spcAft>
                <a:spcPct val="0"/>
              </a:spcAft>
            </a:pPr>
            <a:r>
              <a:rPr lang="en-GB" sz="2800">
                <a:solidFill>
                  <a:prstClr val="white"/>
                </a:solidFill>
              </a:rPr>
              <a:t>Close to work</a:t>
            </a:r>
          </a:p>
          <a:p>
            <a:pPr eaLnBrk="1" fontAlgn="base" hangingPunct="1">
              <a:spcBef>
                <a:spcPct val="0"/>
              </a:spcBef>
              <a:spcAft>
                <a:spcPct val="0"/>
              </a:spcAft>
            </a:pPr>
            <a:endParaRPr lang="en-GB" sz="2800">
              <a:solidFill>
                <a:prstClr val="white"/>
              </a:solidFill>
            </a:endParaRPr>
          </a:p>
          <a:p>
            <a:pPr eaLnBrk="1" fontAlgn="base" hangingPunct="1">
              <a:spcBef>
                <a:spcPct val="0"/>
              </a:spcBef>
              <a:spcAft>
                <a:spcPct val="0"/>
              </a:spcAft>
            </a:pPr>
            <a:r>
              <a:rPr lang="en-GB" sz="2800">
                <a:solidFill>
                  <a:prstClr val="white"/>
                </a:solidFill>
              </a:rPr>
              <a:t>DISADVANTAGES:</a:t>
            </a:r>
          </a:p>
          <a:p>
            <a:pPr eaLnBrk="1" fontAlgn="base" hangingPunct="1">
              <a:spcBef>
                <a:spcPct val="0"/>
              </a:spcBef>
              <a:spcAft>
                <a:spcPct val="0"/>
              </a:spcAft>
            </a:pPr>
            <a:endParaRPr lang="en-GB" sz="2800">
              <a:solidFill>
                <a:prstClr val="white"/>
              </a:solidFill>
            </a:endParaRPr>
          </a:p>
          <a:p>
            <a:pPr eaLnBrk="1" fontAlgn="base" hangingPunct="1">
              <a:spcBef>
                <a:spcPct val="0"/>
              </a:spcBef>
              <a:spcAft>
                <a:spcPct val="0"/>
              </a:spcAft>
            </a:pPr>
            <a:r>
              <a:rPr lang="en-GB" sz="2800">
                <a:solidFill>
                  <a:prstClr val="white"/>
                </a:solidFill>
              </a:rPr>
              <a:t>Landslides</a:t>
            </a:r>
          </a:p>
          <a:p>
            <a:pPr eaLnBrk="1" fontAlgn="base" hangingPunct="1">
              <a:spcBef>
                <a:spcPct val="0"/>
              </a:spcBef>
              <a:spcAft>
                <a:spcPct val="0"/>
              </a:spcAft>
            </a:pPr>
            <a:r>
              <a:rPr lang="en-GB" sz="2800">
                <a:solidFill>
                  <a:prstClr val="white"/>
                </a:solidFill>
              </a:rPr>
              <a:t>Difficult to build on</a:t>
            </a:r>
          </a:p>
        </p:txBody>
      </p:sp>
    </p:spTree>
    <p:extLst>
      <p:ext uri="{BB962C8B-B14F-4D97-AF65-F5344CB8AC3E}">
        <p14:creationId xmlns="" xmlns:p14="http://schemas.microsoft.com/office/powerpoint/2010/main" val="4236635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285750"/>
            <a:ext cx="91440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GB" sz="5400">
                <a:solidFill>
                  <a:prstClr val="white"/>
                </a:solidFill>
                <a:latin typeface="Arial Black" pitchFamily="34" charset="0"/>
              </a:rPr>
              <a:t>End Of Airport Runway</a:t>
            </a:r>
          </a:p>
        </p:txBody>
      </p:sp>
      <p:pic>
        <p:nvPicPr>
          <p:cNvPr id="9219" name="Picture 2" descr="http://www.ludd.luth.se/~texas/flyg/boeing/big/747-30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28875" y="1143000"/>
            <a:ext cx="4357688" cy="2560638"/>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4" name="TextBox 3"/>
          <p:cNvSpPr txBox="1">
            <a:spLocks noChangeArrowheads="1"/>
          </p:cNvSpPr>
          <p:nvPr/>
        </p:nvSpPr>
        <p:spPr bwMode="auto">
          <a:xfrm>
            <a:off x="0" y="3643313"/>
            <a:ext cx="9144000" cy="310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800">
                <a:solidFill>
                  <a:srgbClr val="FF0000"/>
                </a:solidFill>
              </a:rPr>
              <a:t>Mexico City</a:t>
            </a:r>
          </a:p>
          <a:p>
            <a:pPr eaLnBrk="1" fontAlgn="base" hangingPunct="1">
              <a:spcBef>
                <a:spcPct val="0"/>
              </a:spcBef>
              <a:spcAft>
                <a:spcPct val="0"/>
              </a:spcAft>
            </a:pPr>
            <a:endParaRPr lang="en-GB" sz="2800">
              <a:solidFill>
                <a:prstClr val="white"/>
              </a:solidFill>
            </a:endParaRPr>
          </a:p>
          <a:p>
            <a:pPr eaLnBrk="1" fontAlgn="base" hangingPunct="1">
              <a:spcBef>
                <a:spcPct val="0"/>
              </a:spcBef>
              <a:spcAft>
                <a:spcPct val="0"/>
              </a:spcAft>
            </a:pPr>
            <a:r>
              <a:rPr lang="en-GB" sz="2800">
                <a:solidFill>
                  <a:prstClr val="white"/>
                </a:solidFill>
              </a:rPr>
              <a:t>	ADVANTAGES:		DISADVANTAGES:</a:t>
            </a:r>
          </a:p>
          <a:p>
            <a:pPr eaLnBrk="1" fontAlgn="base" hangingPunct="1">
              <a:spcBef>
                <a:spcPct val="0"/>
              </a:spcBef>
              <a:spcAft>
                <a:spcPct val="0"/>
              </a:spcAft>
            </a:pPr>
            <a:endParaRPr lang="en-GB" sz="2800">
              <a:solidFill>
                <a:prstClr val="white"/>
              </a:solidFill>
            </a:endParaRPr>
          </a:p>
          <a:p>
            <a:pPr eaLnBrk="1" fontAlgn="base" hangingPunct="1">
              <a:spcBef>
                <a:spcPct val="0"/>
              </a:spcBef>
              <a:spcAft>
                <a:spcPct val="0"/>
              </a:spcAft>
            </a:pPr>
            <a:r>
              <a:rPr lang="en-GB" sz="2800">
                <a:solidFill>
                  <a:prstClr val="white"/>
                </a:solidFill>
              </a:rPr>
              <a:t>	Land available		Dangerous</a:t>
            </a:r>
          </a:p>
          <a:p>
            <a:pPr eaLnBrk="1" fontAlgn="base" hangingPunct="1">
              <a:spcBef>
                <a:spcPct val="0"/>
              </a:spcBef>
              <a:spcAft>
                <a:spcPct val="0"/>
              </a:spcAft>
            </a:pPr>
            <a:r>
              <a:rPr lang="en-GB" sz="2800">
                <a:solidFill>
                  <a:prstClr val="white"/>
                </a:solidFill>
              </a:rPr>
              <a:t>	Close to work		Noisy</a:t>
            </a:r>
          </a:p>
          <a:p>
            <a:pPr eaLnBrk="1" fontAlgn="base" hangingPunct="1">
              <a:spcBef>
                <a:spcPct val="0"/>
              </a:spcBef>
              <a:spcAft>
                <a:spcPct val="0"/>
              </a:spcAft>
            </a:pPr>
            <a:r>
              <a:rPr lang="en-GB" sz="2800">
                <a:solidFill>
                  <a:prstClr val="white"/>
                </a:solidFill>
              </a:rPr>
              <a:t>					Pollution</a:t>
            </a:r>
          </a:p>
        </p:txBody>
      </p:sp>
    </p:spTree>
    <p:extLst>
      <p:ext uri="{BB962C8B-B14F-4D97-AF65-F5344CB8AC3E}">
        <p14:creationId xmlns="" xmlns:p14="http://schemas.microsoft.com/office/powerpoint/2010/main" val="2293908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285750"/>
            <a:ext cx="91440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GB" sz="5400">
                <a:solidFill>
                  <a:prstClr val="white"/>
                </a:solidFill>
                <a:latin typeface="Arial Black" pitchFamily="34" charset="0"/>
              </a:rPr>
              <a:t>Landfill Sites</a:t>
            </a:r>
          </a:p>
        </p:txBody>
      </p:sp>
      <p:pic>
        <p:nvPicPr>
          <p:cNvPr id="10243" name="Picture 2" descr="T:\Dept\Geography\My Pictures\LEDCs\Brazil\brazil  pollution\brasil landfill.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5750" y="2238375"/>
            <a:ext cx="5143500" cy="2976563"/>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4" name="TextBox 3"/>
          <p:cNvSpPr txBox="1">
            <a:spLocks noChangeArrowheads="1"/>
          </p:cNvSpPr>
          <p:nvPr/>
        </p:nvSpPr>
        <p:spPr bwMode="auto">
          <a:xfrm>
            <a:off x="5429250" y="949325"/>
            <a:ext cx="3714750" cy="5694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800">
                <a:solidFill>
                  <a:srgbClr val="FF0000"/>
                </a:solidFill>
              </a:rPr>
              <a:t>Jakarta</a:t>
            </a:r>
          </a:p>
          <a:p>
            <a:pPr eaLnBrk="1" fontAlgn="base" hangingPunct="1">
              <a:spcBef>
                <a:spcPct val="0"/>
              </a:spcBef>
              <a:spcAft>
                <a:spcPct val="0"/>
              </a:spcAft>
            </a:pPr>
            <a:endParaRPr lang="en-GB" sz="2800">
              <a:solidFill>
                <a:prstClr val="white"/>
              </a:solidFill>
            </a:endParaRPr>
          </a:p>
          <a:p>
            <a:pPr eaLnBrk="1" fontAlgn="base" hangingPunct="1">
              <a:spcBef>
                <a:spcPct val="0"/>
              </a:spcBef>
              <a:spcAft>
                <a:spcPct val="0"/>
              </a:spcAft>
            </a:pPr>
            <a:r>
              <a:rPr lang="en-GB" sz="2800">
                <a:solidFill>
                  <a:prstClr val="white"/>
                </a:solidFill>
              </a:rPr>
              <a:t>ADVANTAGES:</a:t>
            </a:r>
          </a:p>
          <a:p>
            <a:pPr eaLnBrk="1" fontAlgn="base" hangingPunct="1">
              <a:spcBef>
                <a:spcPct val="0"/>
              </a:spcBef>
              <a:spcAft>
                <a:spcPct val="0"/>
              </a:spcAft>
            </a:pPr>
            <a:endParaRPr lang="en-GB" sz="2800">
              <a:solidFill>
                <a:prstClr val="white"/>
              </a:solidFill>
            </a:endParaRPr>
          </a:p>
          <a:p>
            <a:pPr eaLnBrk="1" fontAlgn="base" hangingPunct="1">
              <a:spcBef>
                <a:spcPct val="0"/>
              </a:spcBef>
              <a:spcAft>
                <a:spcPct val="0"/>
              </a:spcAft>
            </a:pPr>
            <a:r>
              <a:rPr lang="en-GB" sz="2800">
                <a:solidFill>
                  <a:prstClr val="white"/>
                </a:solidFill>
              </a:rPr>
              <a:t>Land available</a:t>
            </a:r>
          </a:p>
          <a:p>
            <a:pPr eaLnBrk="1" fontAlgn="base" hangingPunct="1">
              <a:spcBef>
                <a:spcPct val="0"/>
              </a:spcBef>
              <a:spcAft>
                <a:spcPct val="0"/>
              </a:spcAft>
            </a:pPr>
            <a:r>
              <a:rPr lang="en-GB" sz="2800">
                <a:solidFill>
                  <a:prstClr val="white"/>
                </a:solidFill>
              </a:rPr>
              <a:t>Jobs</a:t>
            </a:r>
          </a:p>
          <a:p>
            <a:pPr eaLnBrk="1" fontAlgn="base" hangingPunct="1">
              <a:spcBef>
                <a:spcPct val="0"/>
              </a:spcBef>
              <a:spcAft>
                <a:spcPct val="0"/>
              </a:spcAft>
            </a:pPr>
            <a:r>
              <a:rPr lang="en-GB" sz="2800">
                <a:solidFill>
                  <a:prstClr val="white"/>
                </a:solidFill>
              </a:rPr>
              <a:t>Materials to build with</a:t>
            </a:r>
          </a:p>
          <a:p>
            <a:pPr eaLnBrk="1" fontAlgn="base" hangingPunct="1">
              <a:spcBef>
                <a:spcPct val="0"/>
              </a:spcBef>
              <a:spcAft>
                <a:spcPct val="0"/>
              </a:spcAft>
            </a:pPr>
            <a:endParaRPr lang="en-GB" sz="2800">
              <a:solidFill>
                <a:prstClr val="white"/>
              </a:solidFill>
            </a:endParaRPr>
          </a:p>
          <a:p>
            <a:pPr eaLnBrk="1" fontAlgn="base" hangingPunct="1">
              <a:spcBef>
                <a:spcPct val="0"/>
              </a:spcBef>
              <a:spcAft>
                <a:spcPct val="0"/>
              </a:spcAft>
            </a:pPr>
            <a:r>
              <a:rPr lang="en-GB" sz="2800">
                <a:solidFill>
                  <a:prstClr val="white"/>
                </a:solidFill>
              </a:rPr>
              <a:t>DISADVANTAGES:</a:t>
            </a:r>
          </a:p>
          <a:p>
            <a:pPr eaLnBrk="1" fontAlgn="base" hangingPunct="1">
              <a:spcBef>
                <a:spcPct val="0"/>
              </a:spcBef>
              <a:spcAft>
                <a:spcPct val="0"/>
              </a:spcAft>
            </a:pPr>
            <a:endParaRPr lang="en-GB" sz="2800">
              <a:solidFill>
                <a:prstClr val="white"/>
              </a:solidFill>
            </a:endParaRPr>
          </a:p>
          <a:p>
            <a:pPr eaLnBrk="1" fontAlgn="base" hangingPunct="1">
              <a:spcBef>
                <a:spcPct val="0"/>
              </a:spcBef>
              <a:spcAft>
                <a:spcPct val="0"/>
              </a:spcAft>
            </a:pPr>
            <a:r>
              <a:rPr lang="en-GB" sz="2800">
                <a:solidFill>
                  <a:prstClr val="white"/>
                </a:solidFill>
              </a:rPr>
              <a:t>Rats</a:t>
            </a:r>
          </a:p>
          <a:p>
            <a:pPr eaLnBrk="1" fontAlgn="base" hangingPunct="1">
              <a:spcBef>
                <a:spcPct val="0"/>
              </a:spcBef>
              <a:spcAft>
                <a:spcPct val="0"/>
              </a:spcAft>
            </a:pPr>
            <a:r>
              <a:rPr lang="en-GB" sz="2800">
                <a:solidFill>
                  <a:prstClr val="white"/>
                </a:solidFill>
              </a:rPr>
              <a:t>Dirty</a:t>
            </a:r>
          </a:p>
          <a:p>
            <a:pPr eaLnBrk="1" fontAlgn="base" hangingPunct="1">
              <a:spcBef>
                <a:spcPct val="0"/>
              </a:spcBef>
              <a:spcAft>
                <a:spcPct val="0"/>
              </a:spcAft>
            </a:pPr>
            <a:r>
              <a:rPr lang="en-GB" sz="2800">
                <a:solidFill>
                  <a:prstClr val="white"/>
                </a:solidFill>
              </a:rPr>
              <a:t>Disease</a:t>
            </a:r>
          </a:p>
        </p:txBody>
      </p:sp>
    </p:spTree>
    <p:extLst>
      <p:ext uri="{BB962C8B-B14F-4D97-AF65-F5344CB8AC3E}">
        <p14:creationId xmlns="" xmlns:p14="http://schemas.microsoft.com/office/powerpoint/2010/main" val="971215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583</Words>
  <Application>Microsoft Office PowerPoint</Application>
  <PresentationFormat>Экран (4:3)</PresentationFormat>
  <Paragraphs>142</Paragraphs>
  <Slides>15</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Paper</vt:lpstr>
      <vt:lpstr>What are the consequences of people moving?</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Lagos, Nigeria</vt:lpstr>
      <vt:lpstr>Lagos – assignment (use the information from the video and the CIA world fact book)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consequences of people moving?</dc:title>
  <dc:creator>Jen Wood</dc:creator>
  <cp:lastModifiedBy>зайниева_зухра</cp:lastModifiedBy>
  <cp:revision>5</cp:revision>
  <dcterms:created xsi:type="dcterms:W3CDTF">2013-10-24T16:27:12Z</dcterms:created>
  <dcterms:modified xsi:type="dcterms:W3CDTF">2013-11-26T05:10:19Z</dcterms:modified>
</cp:coreProperties>
</file>