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9"/>
  </p:notesMasterIdLst>
  <p:handoutMasterIdLst>
    <p:handoutMasterId r:id="rId180"/>
  </p:handoutMasterIdLst>
  <p:sldIdLst>
    <p:sldId id="257" r:id="rId2"/>
    <p:sldId id="379" r:id="rId3"/>
    <p:sldId id="380" r:id="rId4"/>
    <p:sldId id="381" r:id="rId5"/>
    <p:sldId id="331" r:id="rId6"/>
    <p:sldId id="340" r:id="rId7"/>
    <p:sldId id="341" r:id="rId8"/>
    <p:sldId id="342" r:id="rId9"/>
    <p:sldId id="377" r:id="rId10"/>
    <p:sldId id="378" r:id="rId11"/>
    <p:sldId id="314" r:id="rId12"/>
    <p:sldId id="260" r:id="rId13"/>
    <p:sldId id="345" r:id="rId14"/>
    <p:sldId id="424" r:id="rId15"/>
    <p:sldId id="425" r:id="rId16"/>
    <p:sldId id="426" r:id="rId17"/>
    <p:sldId id="427" r:id="rId18"/>
    <p:sldId id="428" r:id="rId19"/>
    <p:sldId id="429" r:id="rId20"/>
    <p:sldId id="382" r:id="rId21"/>
    <p:sldId id="437" r:id="rId22"/>
    <p:sldId id="438" r:id="rId23"/>
    <p:sldId id="445" r:id="rId24"/>
    <p:sldId id="446" r:id="rId25"/>
    <p:sldId id="447" r:id="rId26"/>
    <p:sldId id="448" r:id="rId27"/>
    <p:sldId id="449" r:id="rId28"/>
    <p:sldId id="450" r:id="rId29"/>
    <p:sldId id="451" r:id="rId30"/>
    <p:sldId id="443" r:id="rId31"/>
    <p:sldId id="444" r:id="rId32"/>
    <p:sldId id="452" r:id="rId33"/>
    <p:sldId id="453" r:id="rId34"/>
    <p:sldId id="430" r:id="rId35"/>
    <p:sldId id="431" r:id="rId36"/>
    <p:sldId id="432" r:id="rId37"/>
    <p:sldId id="433" r:id="rId38"/>
    <p:sldId id="434" r:id="rId39"/>
    <p:sldId id="435" r:id="rId40"/>
    <p:sldId id="475" r:id="rId41"/>
    <p:sldId id="436" r:id="rId42"/>
    <p:sldId id="460" r:id="rId43"/>
    <p:sldId id="472" r:id="rId44"/>
    <p:sldId id="473" r:id="rId45"/>
    <p:sldId id="461" r:id="rId46"/>
    <p:sldId id="466" r:id="rId47"/>
    <p:sldId id="571" r:id="rId48"/>
    <p:sldId id="572" r:id="rId49"/>
    <p:sldId id="573" r:id="rId50"/>
    <p:sldId id="587" r:id="rId51"/>
    <p:sldId id="588" r:id="rId52"/>
    <p:sldId id="589" r:id="rId53"/>
    <p:sldId id="590" r:id="rId54"/>
    <p:sldId id="591" r:id="rId55"/>
    <p:sldId id="592" r:id="rId56"/>
    <p:sldId id="593" r:id="rId57"/>
    <p:sldId id="594" r:id="rId58"/>
    <p:sldId id="595" r:id="rId59"/>
    <p:sldId id="467" r:id="rId60"/>
    <p:sldId id="468" r:id="rId61"/>
    <p:sldId id="469" r:id="rId62"/>
    <p:sldId id="470" r:id="rId63"/>
    <p:sldId id="471" r:id="rId64"/>
    <p:sldId id="476" r:id="rId65"/>
    <p:sldId id="477" r:id="rId66"/>
    <p:sldId id="478" r:id="rId67"/>
    <p:sldId id="479" r:id="rId68"/>
    <p:sldId id="485" r:id="rId69"/>
    <p:sldId id="480" r:id="rId70"/>
    <p:sldId id="481" r:id="rId71"/>
    <p:sldId id="482" r:id="rId72"/>
    <p:sldId id="483" r:id="rId73"/>
    <p:sldId id="484" r:id="rId74"/>
    <p:sldId id="488" r:id="rId75"/>
    <p:sldId id="519" r:id="rId76"/>
    <p:sldId id="492" r:id="rId77"/>
    <p:sldId id="569" r:id="rId78"/>
    <p:sldId id="570" r:id="rId79"/>
    <p:sldId id="567" r:id="rId80"/>
    <p:sldId id="493" r:id="rId81"/>
    <p:sldId id="564" r:id="rId82"/>
    <p:sldId id="559" r:id="rId83"/>
    <p:sldId id="560" r:id="rId84"/>
    <p:sldId id="561" r:id="rId85"/>
    <p:sldId id="562" r:id="rId86"/>
    <p:sldId id="565" r:id="rId87"/>
    <p:sldId id="563" r:id="rId88"/>
    <p:sldId id="568" r:id="rId89"/>
    <p:sldId id="575" r:id="rId90"/>
    <p:sldId id="576" r:id="rId91"/>
    <p:sldId id="577" r:id="rId92"/>
    <p:sldId id="578" r:id="rId93"/>
    <p:sldId id="582" r:id="rId94"/>
    <p:sldId id="583" r:id="rId95"/>
    <p:sldId id="584" r:id="rId96"/>
    <p:sldId id="585" r:id="rId97"/>
    <p:sldId id="586" r:id="rId98"/>
    <p:sldId id="579" r:id="rId99"/>
    <p:sldId id="580" r:id="rId100"/>
    <p:sldId id="581" r:id="rId101"/>
    <p:sldId id="496" r:id="rId102"/>
    <p:sldId id="510" r:id="rId103"/>
    <p:sldId id="511" r:id="rId104"/>
    <p:sldId id="512" r:id="rId105"/>
    <p:sldId id="513" r:id="rId106"/>
    <p:sldId id="514" r:id="rId107"/>
    <p:sldId id="515" r:id="rId108"/>
    <p:sldId id="516" r:id="rId109"/>
    <p:sldId id="517" r:id="rId110"/>
    <p:sldId id="518" r:id="rId111"/>
    <p:sldId id="497" r:id="rId112"/>
    <p:sldId id="498" r:id="rId113"/>
    <p:sldId id="489" r:id="rId114"/>
    <p:sldId id="386" r:id="rId115"/>
    <p:sldId id="387" r:id="rId116"/>
    <p:sldId id="499" r:id="rId117"/>
    <p:sldId id="390" r:id="rId118"/>
    <p:sldId id="391" r:id="rId119"/>
    <p:sldId id="392" r:id="rId120"/>
    <p:sldId id="500" r:id="rId121"/>
    <p:sldId id="393" r:id="rId122"/>
    <p:sldId id="525" r:id="rId123"/>
    <p:sldId id="521" r:id="rId124"/>
    <p:sldId id="522" r:id="rId125"/>
    <p:sldId id="394" r:id="rId126"/>
    <p:sldId id="395" r:id="rId127"/>
    <p:sldId id="396" r:id="rId128"/>
    <p:sldId id="397" r:id="rId129"/>
    <p:sldId id="398" r:id="rId130"/>
    <p:sldId id="399" r:id="rId131"/>
    <p:sldId id="400" r:id="rId132"/>
    <p:sldId id="401" r:id="rId133"/>
    <p:sldId id="402" r:id="rId134"/>
    <p:sldId id="403" r:id="rId135"/>
    <p:sldId id="404" r:id="rId136"/>
    <p:sldId id="528" r:id="rId137"/>
    <p:sldId id="526" r:id="rId138"/>
    <p:sldId id="527" r:id="rId139"/>
    <p:sldId id="501" r:id="rId140"/>
    <p:sldId id="547" r:id="rId141"/>
    <p:sldId id="530" r:id="rId142"/>
    <p:sldId id="552" r:id="rId143"/>
    <p:sldId id="553" r:id="rId144"/>
    <p:sldId id="554" r:id="rId145"/>
    <p:sldId id="531" r:id="rId146"/>
    <p:sldId id="532" r:id="rId147"/>
    <p:sldId id="533" r:id="rId148"/>
    <p:sldId id="534" r:id="rId149"/>
    <p:sldId id="535" r:id="rId150"/>
    <p:sldId id="536" r:id="rId151"/>
    <p:sldId id="537" r:id="rId152"/>
    <p:sldId id="555" r:id="rId153"/>
    <p:sldId id="556" r:id="rId154"/>
    <p:sldId id="557" r:id="rId155"/>
    <p:sldId id="558" r:id="rId156"/>
    <p:sldId id="538" r:id="rId157"/>
    <p:sldId id="539" r:id="rId158"/>
    <p:sldId id="540" r:id="rId159"/>
    <p:sldId id="541" r:id="rId160"/>
    <p:sldId id="542" r:id="rId161"/>
    <p:sldId id="543" r:id="rId162"/>
    <p:sldId id="544" r:id="rId163"/>
    <p:sldId id="545" r:id="rId164"/>
    <p:sldId id="546" r:id="rId165"/>
    <p:sldId id="351" r:id="rId166"/>
    <p:sldId id="267" r:id="rId167"/>
    <p:sldId id="566" r:id="rId168"/>
    <p:sldId id="348" r:id="rId169"/>
    <p:sldId id="349" r:id="rId170"/>
    <p:sldId id="551" r:id="rId171"/>
    <p:sldId id="273" r:id="rId172"/>
    <p:sldId id="274" r:id="rId173"/>
    <p:sldId id="275" r:id="rId174"/>
    <p:sldId id="276" r:id="rId175"/>
    <p:sldId id="277" r:id="rId176"/>
    <p:sldId id="285" r:id="rId177"/>
    <p:sldId id="286" r:id="rId178"/>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_rels/data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image" Target="../media/image148.png"/><Relationship Id="rId4" Type="http://schemas.openxmlformats.org/officeDocument/2006/relationships/image" Target="../media/image151.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8E17C5-E1B0-4D2B-9730-827A423E9E7A}" type="doc">
      <dgm:prSet loTypeId="urn:microsoft.com/office/officeart/2005/8/layout/hProcess7#1" loCatId="process" qsTypeId="urn:microsoft.com/office/officeart/2005/8/quickstyle/3d3" qsCatId="3D" csTypeId="urn:microsoft.com/office/officeart/2005/8/colors/colorful1#1" csCatId="colorful" phldr="1"/>
      <dgm:spPr/>
      <dgm:t>
        <a:bodyPr/>
        <a:lstStyle/>
        <a:p>
          <a:endParaRPr lang="en-GB"/>
        </a:p>
      </dgm:t>
    </dgm:pt>
    <dgm:pt modelId="{FF722BD6-6EE1-4D42-AC70-F25FBA4350E2}">
      <dgm:prSet phldrT="[Text]" custT="1"/>
      <dgm:spPr/>
      <dgm:t>
        <a:bodyPr/>
        <a:lstStyle/>
        <a:p>
          <a:r>
            <a:rPr lang="en-GB" sz="2400" dirty="0" smtClean="0"/>
            <a:t>Step 1</a:t>
          </a:r>
          <a:endParaRPr lang="en-GB" sz="2400" dirty="0"/>
        </a:p>
      </dgm:t>
    </dgm:pt>
    <dgm:pt modelId="{C7C4ADA2-5DFC-4471-9C03-37CCEF4DFEF4}" type="parTrans" cxnId="{D23C335C-1A1D-4983-B0D7-AC41AD317692}">
      <dgm:prSet/>
      <dgm:spPr/>
      <dgm:t>
        <a:bodyPr/>
        <a:lstStyle/>
        <a:p>
          <a:endParaRPr lang="en-GB" sz="2400"/>
        </a:p>
      </dgm:t>
    </dgm:pt>
    <dgm:pt modelId="{3C4E0B19-9E38-458F-8A9B-5912CAF409D3}" type="sibTrans" cxnId="{D23C335C-1A1D-4983-B0D7-AC41AD317692}">
      <dgm:prSet/>
      <dgm:spPr/>
      <dgm:t>
        <a:bodyPr/>
        <a:lstStyle/>
        <a:p>
          <a:endParaRPr lang="en-GB" sz="2400"/>
        </a:p>
      </dgm:t>
    </dgm:pt>
    <dgm:pt modelId="{D8843BA3-EFF2-403D-B886-54C4594C83F7}">
      <dgm:prSet phldrT="[Text]" custT="1"/>
      <dgm:spPr/>
      <dgm:t>
        <a:bodyPr/>
        <a:lstStyle/>
        <a:p>
          <a:r>
            <a:rPr lang="en-GB" sz="2400" dirty="0" smtClean="0"/>
            <a:t>As a class produce a large 3D version of the Burgess model </a:t>
          </a:r>
          <a:endParaRPr lang="en-GB" sz="2400" dirty="0"/>
        </a:p>
      </dgm:t>
    </dgm:pt>
    <dgm:pt modelId="{E04806B7-8BAB-4327-BA1A-2DE30D687132}" type="parTrans" cxnId="{233E6F42-FB8B-4368-AAE5-034C18E49F15}">
      <dgm:prSet/>
      <dgm:spPr/>
      <dgm:t>
        <a:bodyPr/>
        <a:lstStyle/>
        <a:p>
          <a:endParaRPr lang="en-GB" sz="2400"/>
        </a:p>
      </dgm:t>
    </dgm:pt>
    <dgm:pt modelId="{05FE86B3-0D43-4A1A-8029-376CBEBB759F}" type="sibTrans" cxnId="{233E6F42-FB8B-4368-AAE5-034C18E49F15}">
      <dgm:prSet/>
      <dgm:spPr/>
      <dgm:t>
        <a:bodyPr/>
        <a:lstStyle/>
        <a:p>
          <a:endParaRPr lang="en-GB" sz="2400"/>
        </a:p>
      </dgm:t>
    </dgm:pt>
    <dgm:pt modelId="{8FD0A753-6E3F-449C-961C-162CBA528C89}">
      <dgm:prSet phldrT="[Text]" custT="1"/>
      <dgm:spPr/>
      <dgm:t>
        <a:bodyPr/>
        <a:lstStyle/>
        <a:p>
          <a:r>
            <a:rPr lang="en-GB" sz="2400" dirty="0" smtClean="0"/>
            <a:t>Step 2</a:t>
          </a:r>
          <a:endParaRPr lang="en-GB" sz="2400" dirty="0"/>
        </a:p>
      </dgm:t>
    </dgm:pt>
    <dgm:pt modelId="{F383DEBF-A5D4-4388-925E-098ADE22DDAE}" type="parTrans" cxnId="{67AC9018-742C-47D1-9CE4-89BDD2953DEC}">
      <dgm:prSet/>
      <dgm:spPr/>
      <dgm:t>
        <a:bodyPr/>
        <a:lstStyle/>
        <a:p>
          <a:endParaRPr lang="en-GB" sz="2400"/>
        </a:p>
      </dgm:t>
    </dgm:pt>
    <dgm:pt modelId="{66422B00-92A0-4B01-BEE4-0126ED86495D}" type="sibTrans" cxnId="{67AC9018-742C-47D1-9CE4-89BDD2953DEC}">
      <dgm:prSet/>
      <dgm:spPr/>
      <dgm:t>
        <a:bodyPr/>
        <a:lstStyle/>
        <a:p>
          <a:endParaRPr lang="en-GB" sz="2400"/>
        </a:p>
      </dgm:t>
    </dgm:pt>
    <dgm:pt modelId="{FCED67FA-1884-4CB4-9CA7-E040AA1B9388}">
      <dgm:prSet phldrT="[Text]" custT="1"/>
      <dgm:spPr/>
      <dgm:t>
        <a:bodyPr/>
        <a:lstStyle/>
        <a:p>
          <a:r>
            <a:rPr lang="en-GB" sz="2400" dirty="0" smtClean="0"/>
            <a:t>Working in groups of 4-5, each group will get a different part of the city</a:t>
          </a:r>
          <a:endParaRPr lang="en-GB" sz="2400" dirty="0"/>
        </a:p>
      </dgm:t>
    </dgm:pt>
    <dgm:pt modelId="{95EA255E-F2B8-45BF-AC8C-8D5E7DF31230}" type="parTrans" cxnId="{E51A23AE-BEF7-402D-8F12-3F0571A28A51}">
      <dgm:prSet/>
      <dgm:spPr/>
      <dgm:t>
        <a:bodyPr/>
        <a:lstStyle/>
        <a:p>
          <a:endParaRPr lang="en-GB" sz="2400"/>
        </a:p>
      </dgm:t>
    </dgm:pt>
    <dgm:pt modelId="{9D308842-9C73-4A38-9238-B28B851EF859}" type="sibTrans" cxnId="{E51A23AE-BEF7-402D-8F12-3F0571A28A51}">
      <dgm:prSet/>
      <dgm:spPr/>
      <dgm:t>
        <a:bodyPr/>
        <a:lstStyle/>
        <a:p>
          <a:endParaRPr lang="en-GB" sz="2400"/>
        </a:p>
      </dgm:t>
    </dgm:pt>
    <dgm:pt modelId="{00F12E3E-9303-4005-B752-DEAE212FB130}">
      <dgm:prSet phldrT="[Text]" custT="1"/>
      <dgm:spPr/>
      <dgm:t>
        <a:bodyPr/>
        <a:lstStyle/>
        <a:p>
          <a:r>
            <a:rPr lang="en-GB" sz="2400" dirty="0" smtClean="0"/>
            <a:t>Step 3</a:t>
          </a:r>
          <a:endParaRPr lang="en-GB" sz="2400" dirty="0"/>
        </a:p>
      </dgm:t>
    </dgm:pt>
    <dgm:pt modelId="{619DEF49-A805-480C-A58C-A717EE07D3B4}" type="parTrans" cxnId="{DF256050-9053-474F-9626-03B86F6ADA30}">
      <dgm:prSet/>
      <dgm:spPr/>
      <dgm:t>
        <a:bodyPr/>
        <a:lstStyle/>
        <a:p>
          <a:endParaRPr lang="en-GB" sz="2400"/>
        </a:p>
      </dgm:t>
    </dgm:pt>
    <dgm:pt modelId="{3433DC20-7BF6-4D14-8394-1347511A1CCF}" type="sibTrans" cxnId="{DF256050-9053-474F-9626-03B86F6ADA30}">
      <dgm:prSet/>
      <dgm:spPr/>
      <dgm:t>
        <a:bodyPr/>
        <a:lstStyle/>
        <a:p>
          <a:endParaRPr lang="en-GB" sz="2400"/>
        </a:p>
      </dgm:t>
    </dgm:pt>
    <dgm:pt modelId="{972D1B4A-C76A-46DF-A241-BAE7655303A1}">
      <dgm:prSet phldrT="[Text]" custT="1"/>
      <dgm:spPr/>
      <dgm:t>
        <a:bodyPr/>
        <a:lstStyle/>
        <a:p>
          <a:r>
            <a:rPr lang="en-GB" sz="2400" dirty="0" smtClean="0"/>
            <a:t>Your section of the model should illustrate – building type (land use), building height, environmental quality and anything else you think would enhance your section of the model.</a:t>
          </a:r>
          <a:endParaRPr lang="en-GB" sz="2400" dirty="0"/>
        </a:p>
      </dgm:t>
    </dgm:pt>
    <dgm:pt modelId="{AA4EFC9F-C457-442D-9AB7-AE57F0CBBF38}" type="parTrans" cxnId="{9A3551EB-CD41-40BA-8889-F72DF26A5A97}">
      <dgm:prSet/>
      <dgm:spPr/>
      <dgm:t>
        <a:bodyPr/>
        <a:lstStyle/>
        <a:p>
          <a:endParaRPr lang="en-GB" sz="2400"/>
        </a:p>
      </dgm:t>
    </dgm:pt>
    <dgm:pt modelId="{208E6588-FE5B-4C40-AA57-87174543ED88}" type="sibTrans" cxnId="{9A3551EB-CD41-40BA-8889-F72DF26A5A97}">
      <dgm:prSet/>
      <dgm:spPr/>
      <dgm:t>
        <a:bodyPr/>
        <a:lstStyle/>
        <a:p>
          <a:endParaRPr lang="en-GB" sz="2400"/>
        </a:p>
      </dgm:t>
    </dgm:pt>
    <dgm:pt modelId="{F35BAC5C-3682-4381-B73D-41C276A6125B}">
      <dgm:prSet custT="1"/>
      <dgm:spPr/>
      <dgm:t>
        <a:bodyPr/>
        <a:lstStyle/>
        <a:p>
          <a:r>
            <a:rPr lang="en-GB" sz="2400" dirty="0" smtClean="0"/>
            <a:t>Step 4 </a:t>
          </a:r>
          <a:endParaRPr lang="en-GB" sz="2400" dirty="0"/>
        </a:p>
      </dgm:t>
    </dgm:pt>
    <dgm:pt modelId="{F3274D14-924A-43E0-9837-609814672007}" type="parTrans" cxnId="{603F4DEC-5C76-4CF0-BB9F-CEDFA65E7EBE}">
      <dgm:prSet/>
      <dgm:spPr/>
      <dgm:t>
        <a:bodyPr/>
        <a:lstStyle/>
        <a:p>
          <a:endParaRPr lang="en-GB" sz="2400"/>
        </a:p>
      </dgm:t>
    </dgm:pt>
    <dgm:pt modelId="{51FFD0F4-544E-4F84-B0AB-E60C192337CC}" type="sibTrans" cxnId="{603F4DEC-5C76-4CF0-BB9F-CEDFA65E7EBE}">
      <dgm:prSet/>
      <dgm:spPr/>
      <dgm:t>
        <a:bodyPr/>
        <a:lstStyle/>
        <a:p>
          <a:endParaRPr lang="en-GB" sz="2400"/>
        </a:p>
      </dgm:t>
    </dgm:pt>
    <dgm:pt modelId="{3D3A76D5-D1FB-4690-B943-BA729F7E10EA}">
      <dgm:prSet custT="1"/>
      <dgm:spPr/>
      <dgm:t>
        <a:bodyPr/>
        <a:lstStyle/>
        <a:p>
          <a:r>
            <a:rPr lang="en-GB" sz="2400" dirty="0" smtClean="0"/>
            <a:t>You may use drawings, writing or models to put together your part of the model.</a:t>
          </a:r>
          <a:endParaRPr lang="en-GB" sz="2400" dirty="0"/>
        </a:p>
      </dgm:t>
    </dgm:pt>
    <dgm:pt modelId="{B0224FDD-DFCC-4F45-A394-EEBB279888E9}" type="parTrans" cxnId="{CDCAF6AF-FFD0-47F7-85E4-2BAF00B76EC9}">
      <dgm:prSet/>
      <dgm:spPr/>
      <dgm:t>
        <a:bodyPr/>
        <a:lstStyle/>
        <a:p>
          <a:endParaRPr lang="en-GB" sz="2400"/>
        </a:p>
      </dgm:t>
    </dgm:pt>
    <dgm:pt modelId="{DF197343-5DCF-4EC4-B49A-133CF86D6561}" type="sibTrans" cxnId="{CDCAF6AF-FFD0-47F7-85E4-2BAF00B76EC9}">
      <dgm:prSet/>
      <dgm:spPr/>
      <dgm:t>
        <a:bodyPr/>
        <a:lstStyle/>
        <a:p>
          <a:endParaRPr lang="en-GB" sz="2400"/>
        </a:p>
      </dgm:t>
    </dgm:pt>
    <dgm:pt modelId="{6DE1BB87-4FD4-4131-A7CC-CD25F9415C31}" type="pres">
      <dgm:prSet presAssocID="{378E17C5-E1B0-4D2B-9730-827A423E9E7A}" presName="Name0" presStyleCnt="0">
        <dgm:presLayoutVars>
          <dgm:dir/>
          <dgm:animLvl val="lvl"/>
          <dgm:resizeHandles val="exact"/>
        </dgm:presLayoutVars>
      </dgm:prSet>
      <dgm:spPr/>
      <dgm:t>
        <a:bodyPr/>
        <a:lstStyle/>
        <a:p>
          <a:endParaRPr lang="cs-CZ"/>
        </a:p>
      </dgm:t>
    </dgm:pt>
    <dgm:pt modelId="{5BA7E4BB-3E44-4E5B-9E9A-F3B4D380CCD2}" type="pres">
      <dgm:prSet presAssocID="{FF722BD6-6EE1-4D42-AC70-F25FBA4350E2}" presName="compositeNode" presStyleCnt="0">
        <dgm:presLayoutVars>
          <dgm:bulletEnabled val="1"/>
        </dgm:presLayoutVars>
      </dgm:prSet>
      <dgm:spPr/>
    </dgm:pt>
    <dgm:pt modelId="{C07666F4-E653-427C-9F4E-354FEAD7FAC5}" type="pres">
      <dgm:prSet presAssocID="{FF722BD6-6EE1-4D42-AC70-F25FBA4350E2}" presName="bgRect" presStyleLbl="node1" presStyleIdx="0" presStyleCnt="4" custScaleX="57529" custScaleY="120778"/>
      <dgm:spPr/>
      <dgm:t>
        <a:bodyPr/>
        <a:lstStyle/>
        <a:p>
          <a:endParaRPr lang="cs-CZ"/>
        </a:p>
      </dgm:t>
    </dgm:pt>
    <dgm:pt modelId="{4CD4EFB6-4E4D-4FBE-A912-7D494797DDB7}" type="pres">
      <dgm:prSet presAssocID="{FF722BD6-6EE1-4D42-AC70-F25FBA4350E2}" presName="parentNode" presStyleLbl="node1" presStyleIdx="0" presStyleCnt="4">
        <dgm:presLayoutVars>
          <dgm:chMax val="0"/>
          <dgm:bulletEnabled val="1"/>
        </dgm:presLayoutVars>
      </dgm:prSet>
      <dgm:spPr/>
      <dgm:t>
        <a:bodyPr/>
        <a:lstStyle/>
        <a:p>
          <a:endParaRPr lang="cs-CZ"/>
        </a:p>
      </dgm:t>
    </dgm:pt>
    <dgm:pt modelId="{38740568-6CB1-4636-AEC3-9FF176B87CAE}" type="pres">
      <dgm:prSet presAssocID="{FF722BD6-6EE1-4D42-AC70-F25FBA4350E2}" presName="childNode" presStyleLbl="node1" presStyleIdx="0" presStyleCnt="4">
        <dgm:presLayoutVars>
          <dgm:bulletEnabled val="1"/>
        </dgm:presLayoutVars>
      </dgm:prSet>
      <dgm:spPr/>
      <dgm:t>
        <a:bodyPr/>
        <a:lstStyle/>
        <a:p>
          <a:endParaRPr lang="en-GB"/>
        </a:p>
      </dgm:t>
    </dgm:pt>
    <dgm:pt modelId="{B4E19FB0-C87E-4CE2-A06E-53088863B61D}" type="pres">
      <dgm:prSet presAssocID="{3C4E0B19-9E38-458F-8A9B-5912CAF409D3}" presName="hSp" presStyleCnt="0"/>
      <dgm:spPr/>
    </dgm:pt>
    <dgm:pt modelId="{10869B5D-4E0D-483B-94D9-CFF9B742F958}" type="pres">
      <dgm:prSet presAssocID="{3C4E0B19-9E38-458F-8A9B-5912CAF409D3}" presName="vProcSp" presStyleCnt="0"/>
      <dgm:spPr/>
    </dgm:pt>
    <dgm:pt modelId="{30D5989B-501C-41C8-A56A-D501FDABC4E6}" type="pres">
      <dgm:prSet presAssocID="{3C4E0B19-9E38-458F-8A9B-5912CAF409D3}" presName="vSp1" presStyleCnt="0"/>
      <dgm:spPr/>
    </dgm:pt>
    <dgm:pt modelId="{DB244A1D-101C-46A0-99DF-AD792ABC4183}" type="pres">
      <dgm:prSet presAssocID="{3C4E0B19-9E38-458F-8A9B-5912CAF409D3}" presName="simulatedConn" presStyleLbl="solidFgAcc1" presStyleIdx="0" presStyleCnt="3"/>
      <dgm:spPr/>
    </dgm:pt>
    <dgm:pt modelId="{8375BD29-FE62-4EF5-8759-3F8D1F576239}" type="pres">
      <dgm:prSet presAssocID="{3C4E0B19-9E38-458F-8A9B-5912CAF409D3}" presName="vSp2" presStyleCnt="0"/>
      <dgm:spPr/>
    </dgm:pt>
    <dgm:pt modelId="{A65DF1C1-247F-4552-8DD4-83B400EC8D63}" type="pres">
      <dgm:prSet presAssocID="{3C4E0B19-9E38-458F-8A9B-5912CAF409D3}" presName="sibTrans" presStyleCnt="0"/>
      <dgm:spPr/>
    </dgm:pt>
    <dgm:pt modelId="{870F8DA8-4C04-4CE4-8BD6-4665EBCAEF09}" type="pres">
      <dgm:prSet presAssocID="{8FD0A753-6E3F-449C-961C-162CBA528C89}" presName="compositeNode" presStyleCnt="0">
        <dgm:presLayoutVars>
          <dgm:bulletEnabled val="1"/>
        </dgm:presLayoutVars>
      </dgm:prSet>
      <dgm:spPr/>
    </dgm:pt>
    <dgm:pt modelId="{D4E257AB-2BE7-45A3-A1EE-299FCCD80C4D}" type="pres">
      <dgm:prSet presAssocID="{8FD0A753-6E3F-449C-961C-162CBA528C89}" presName="bgRect" presStyleLbl="node1" presStyleIdx="1" presStyleCnt="4" custScaleX="66254" custScaleY="125792"/>
      <dgm:spPr/>
      <dgm:t>
        <a:bodyPr/>
        <a:lstStyle/>
        <a:p>
          <a:endParaRPr lang="cs-CZ"/>
        </a:p>
      </dgm:t>
    </dgm:pt>
    <dgm:pt modelId="{789DBDCA-DBFC-45F7-99D6-0500903588F5}" type="pres">
      <dgm:prSet presAssocID="{8FD0A753-6E3F-449C-961C-162CBA528C89}" presName="parentNode" presStyleLbl="node1" presStyleIdx="1" presStyleCnt="4">
        <dgm:presLayoutVars>
          <dgm:chMax val="0"/>
          <dgm:bulletEnabled val="1"/>
        </dgm:presLayoutVars>
      </dgm:prSet>
      <dgm:spPr/>
      <dgm:t>
        <a:bodyPr/>
        <a:lstStyle/>
        <a:p>
          <a:endParaRPr lang="cs-CZ"/>
        </a:p>
      </dgm:t>
    </dgm:pt>
    <dgm:pt modelId="{30DDD510-D330-43F5-B671-225087872A45}" type="pres">
      <dgm:prSet presAssocID="{8FD0A753-6E3F-449C-961C-162CBA528C89}" presName="childNode" presStyleLbl="node1" presStyleIdx="1" presStyleCnt="4">
        <dgm:presLayoutVars>
          <dgm:bulletEnabled val="1"/>
        </dgm:presLayoutVars>
      </dgm:prSet>
      <dgm:spPr/>
      <dgm:t>
        <a:bodyPr/>
        <a:lstStyle/>
        <a:p>
          <a:endParaRPr lang="en-GB"/>
        </a:p>
      </dgm:t>
    </dgm:pt>
    <dgm:pt modelId="{94DA927C-6193-4536-8925-14A838F7DFDD}" type="pres">
      <dgm:prSet presAssocID="{66422B00-92A0-4B01-BEE4-0126ED86495D}" presName="hSp" presStyleCnt="0"/>
      <dgm:spPr/>
    </dgm:pt>
    <dgm:pt modelId="{6556F738-F174-49C0-A71C-2B1BDE852B0F}" type="pres">
      <dgm:prSet presAssocID="{66422B00-92A0-4B01-BEE4-0126ED86495D}" presName="vProcSp" presStyleCnt="0"/>
      <dgm:spPr/>
    </dgm:pt>
    <dgm:pt modelId="{19A715A9-1DE3-4B91-8779-482819390368}" type="pres">
      <dgm:prSet presAssocID="{66422B00-92A0-4B01-BEE4-0126ED86495D}" presName="vSp1" presStyleCnt="0"/>
      <dgm:spPr/>
    </dgm:pt>
    <dgm:pt modelId="{FB71600D-1D0A-4125-B5EF-ABD0D45B4FC6}" type="pres">
      <dgm:prSet presAssocID="{66422B00-92A0-4B01-BEE4-0126ED86495D}" presName="simulatedConn" presStyleLbl="solidFgAcc1" presStyleIdx="1" presStyleCnt="3"/>
      <dgm:spPr/>
    </dgm:pt>
    <dgm:pt modelId="{356C9FB0-BBE4-42BE-824F-5ECB75919E47}" type="pres">
      <dgm:prSet presAssocID="{66422B00-92A0-4B01-BEE4-0126ED86495D}" presName="vSp2" presStyleCnt="0"/>
      <dgm:spPr/>
    </dgm:pt>
    <dgm:pt modelId="{34981FF7-3F83-43F6-A15E-E9E1FA8CDAB9}" type="pres">
      <dgm:prSet presAssocID="{66422B00-92A0-4B01-BEE4-0126ED86495D}" presName="sibTrans" presStyleCnt="0"/>
      <dgm:spPr/>
    </dgm:pt>
    <dgm:pt modelId="{CEEF877E-AB89-42D7-976D-F3AD19B74B38}" type="pres">
      <dgm:prSet presAssocID="{00F12E3E-9303-4005-B752-DEAE212FB130}" presName="compositeNode" presStyleCnt="0">
        <dgm:presLayoutVars>
          <dgm:bulletEnabled val="1"/>
        </dgm:presLayoutVars>
      </dgm:prSet>
      <dgm:spPr/>
    </dgm:pt>
    <dgm:pt modelId="{9E8545D0-9361-4E98-BC65-D8CE14D131D8}" type="pres">
      <dgm:prSet presAssocID="{00F12E3E-9303-4005-B752-DEAE212FB130}" presName="bgRect" presStyleLbl="node1" presStyleIdx="2" presStyleCnt="4" custScaleX="151696" custScaleY="123343" custLinFactNeighborY="3742"/>
      <dgm:spPr/>
      <dgm:t>
        <a:bodyPr/>
        <a:lstStyle/>
        <a:p>
          <a:endParaRPr lang="cs-CZ"/>
        </a:p>
      </dgm:t>
    </dgm:pt>
    <dgm:pt modelId="{8D18CDC3-727E-45E6-94B9-1AF8D90D4338}" type="pres">
      <dgm:prSet presAssocID="{00F12E3E-9303-4005-B752-DEAE212FB130}" presName="parentNode" presStyleLbl="node1" presStyleIdx="2" presStyleCnt="4">
        <dgm:presLayoutVars>
          <dgm:chMax val="0"/>
          <dgm:bulletEnabled val="1"/>
        </dgm:presLayoutVars>
      </dgm:prSet>
      <dgm:spPr/>
      <dgm:t>
        <a:bodyPr/>
        <a:lstStyle/>
        <a:p>
          <a:endParaRPr lang="cs-CZ"/>
        </a:p>
      </dgm:t>
    </dgm:pt>
    <dgm:pt modelId="{D493D89C-F86B-418C-B9C1-D81AAC1EEA12}" type="pres">
      <dgm:prSet presAssocID="{00F12E3E-9303-4005-B752-DEAE212FB130}" presName="childNode" presStyleLbl="node1" presStyleIdx="2" presStyleCnt="4">
        <dgm:presLayoutVars>
          <dgm:bulletEnabled val="1"/>
        </dgm:presLayoutVars>
      </dgm:prSet>
      <dgm:spPr/>
      <dgm:t>
        <a:bodyPr/>
        <a:lstStyle/>
        <a:p>
          <a:endParaRPr lang="en-GB"/>
        </a:p>
      </dgm:t>
    </dgm:pt>
    <dgm:pt modelId="{BF2BB32C-1E15-4D10-8EE3-DEAA5C5C8238}" type="pres">
      <dgm:prSet presAssocID="{3433DC20-7BF6-4D14-8394-1347511A1CCF}" presName="hSp" presStyleCnt="0"/>
      <dgm:spPr/>
    </dgm:pt>
    <dgm:pt modelId="{21029D21-354E-49D1-BF2F-02CCD9D1F68A}" type="pres">
      <dgm:prSet presAssocID="{3433DC20-7BF6-4D14-8394-1347511A1CCF}" presName="vProcSp" presStyleCnt="0"/>
      <dgm:spPr/>
    </dgm:pt>
    <dgm:pt modelId="{47E6068F-9D35-49E2-AEBA-BF26F2B25613}" type="pres">
      <dgm:prSet presAssocID="{3433DC20-7BF6-4D14-8394-1347511A1CCF}" presName="vSp1" presStyleCnt="0"/>
      <dgm:spPr/>
    </dgm:pt>
    <dgm:pt modelId="{5A2D81BC-8739-4E6D-BA3E-DBC9D1250798}" type="pres">
      <dgm:prSet presAssocID="{3433DC20-7BF6-4D14-8394-1347511A1CCF}" presName="simulatedConn" presStyleLbl="solidFgAcc1" presStyleIdx="2" presStyleCnt="3"/>
      <dgm:spPr/>
    </dgm:pt>
    <dgm:pt modelId="{8AA8CEEB-EA7B-4ACB-87F3-2E467528B3BA}" type="pres">
      <dgm:prSet presAssocID="{3433DC20-7BF6-4D14-8394-1347511A1CCF}" presName="vSp2" presStyleCnt="0"/>
      <dgm:spPr/>
    </dgm:pt>
    <dgm:pt modelId="{417801DA-4C0D-44FB-B0B7-F2EC4D4A9444}" type="pres">
      <dgm:prSet presAssocID="{3433DC20-7BF6-4D14-8394-1347511A1CCF}" presName="sibTrans" presStyleCnt="0"/>
      <dgm:spPr/>
    </dgm:pt>
    <dgm:pt modelId="{07143E55-6A76-4759-9AF0-EC63323EEFB7}" type="pres">
      <dgm:prSet presAssocID="{F35BAC5C-3682-4381-B73D-41C276A6125B}" presName="compositeNode" presStyleCnt="0">
        <dgm:presLayoutVars>
          <dgm:bulletEnabled val="1"/>
        </dgm:presLayoutVars>
      </dgm:prSet>
      <dgm:spPr/>
    </dgm:pt>
    <dgm:pt modelId="{B309FDC2-36FF-4C0A-B7C0-859E23F68C5F}" type="pres">
      <dgm:prSet presAssocID="{F35BAC5C-3682-4381-B73D-41C276A6125B}" presName="bgRect" presStyleLbl="node1" presStyleIdx="3" presStyleCnt="4" custScaleX="67800" custScaleY="122908"/>
      <dgm:spPr/>
      <dgm:t>
        <a:bodyPr/>
        <a:lstStyle/>
        <a:p>
          <a:endParaRPr lang="en-GB"/>
        </a:p>
      </dgm:t>
    </dgm:pt>
    <dgm:pt modelId="{DA911490-8EF8-48A0-A9E5-6F19D30EB655}" type="pres">
      <dgm:prSet presAssocID="{F35BAC5C-3682-4381-B73D-41C276A6125B}" presName="parentNode" presStyleLbl="node1" presStyleIdx="3" presStyleCnt="4">
        <dgm:presLayoutVars>
          <dgm:chMax val="0"/>
          <dgm:bulletEnabled val="1"/>
        </dgm:presLayoutVars>
      </dgm:prSet>
      <dgm:spPr/>
      <dgm:t>
        <a:bodyPr/>
        <a:lstStyle/>
        <a:p>
          <a:endParaRPr lang="en-GB"/>
        </a:p>
      </dgm:t>
    </dgm:pt>
    <dgm:pt modelId="{72E46F0B-8E51-4877-8344-7EEED17390A9}" type="pres">
      <dgm:prSet presAssocID="{F35BAC5C-3682-4381-B73D-41C276A6125B}" presName="childNode" presStyleLbl="node1" presStyleIdx="3" presStyleCnt="4">
        <dgm:presLayoutVars>
          <dgm:bulletEnabled val="1"/>
        </dgm:presLayoutVars>
      </dgm:prSet>
      <dgm:spPr/>
      <dgm:t>
        <a:bodyPr/>
        <a:lstStyle/>
        <a:p>
          <a:endParaRPr lang="en-GB"/>
        </a:p>
      </dgm:t>
    </dgm:pt>
  </dgm:ptLst>
  <dgm:cxnLst>
    <dgm:cxn modelId="{DF256050-9053-474F-9626-03B86F6ADA30}" srcId="{378E17C5-E1B0-4D2B-9730-827A423E9E7A}" destId="{00F12E3E-9303-4005-B752-DEAE212FB130}" srcOrd="2" destOrd="0" parTransId="{619DEF49-A805-480C-A58C-A717EE07D3B4}" sibTransId="{3433DC20-7BF6-4D14-8394-1347511A1CCF}"/>
    <dgm:cxn modelId="{603F4DEC-5C76-4CF0-BB9F-CEDFA65E7EBE}" srcId="{378E17C5-E1B0-4D2B-9730-827A423E9E7A}" destId="{F35BAC5C-3682-4381-B73D-41C276A6125B}" srcOrd="3" destOrd="0" parTransId="{F3274D14-924A-43E0-9837-609814672007}" sibTransId="{51FFD0F4-544E-4F84-B0AB-E60C192337CC}"/>
    <dgm:cxn modelId="{AA0D371F-EED8-42F7-8E04-81B8AFAEAC47}" type="presOf" srcId="{F35BAC5C-3682-4381-B73D-41C276A6125B}" destId="{DA911490-8EF8-48A0-A9E5-6F19D30EB655}" srcOrd="1" destOrd="0" presId="urn:microsoft.com/office/officeart/2005/8/layout/hProcess7#1"/>
    <dgm:cxn modelId="{49E116C2-95DF-41BA-A906-17B4D440CD7B}" type="presOf" srcId="{FCED67FA-1884-4CB4-9CA7-E040AA1B9388}" destId="{30DDD510-D330-43F5-B671-225087872A45}" srcOrd="0" destOrd="0" presId="urn:microsoft.com/office/officeart/2005/8/layout/hProcess7#1"/>
    <dgm:cxn modelId="{3022C177-E168-4D50-8A3A-B0AC1E5082BD}" type="presOf" srcId="{FF722BD6-6EE1-4D42-AC70-F25FBA4350E2}" destId="{4CD4EFB6-4E4D-4FBE-A912-7D494797DDB7}" srcOrd="1" destOrd="0" presId="urn:microsoft.com/office/officeart/2005/8/layout/hProcess7#1"/>
    <dgm:cxn modelId="{D23C335C-1A1D-4983-B0D7-AC41AD317692}" srcId="{378E17C5-E1B0-4D2B-9730-827A423E9E7A}" destId="{FF722BD6-6EE1-4D42-AC70-F25FBA4350E2}" srcOrd="0" destOrd="0" parTransId="{C7C4ADA2-5DFC-4471-9C03-37CCEF4DFEF4}" sibTransId="{3C4E0B19-9E38-458F-8A9B-5912CAF409D3}"/>
    <dgm:cxn modelId="{A885B390-BBBC-4DBC-8608-81142D2B0F6A}" type="presOf" srcId="{FF722BD6-6EE1-4D42-AC70-F25FBA4350E2}" destId="{C07666F4-E653-427C-9F4E-354FEAD7FAC5}" srcOrd="0" destOrd="0" presId="urn:microsoft.com/office/officeart/2005/8/layout/hProcess7#1"/>
    <dgm:cxn modelId="{233E6F42-FB8B-4368-AAE5-034C18E49F15}" srcId="{FF722BD6-6EE1-4D42-AC70-F25FBA4350E2}" destId="{D8843BA3-EFF2-403D-B886-54C4594C83F7}" srcOrd="0" destOrd="0" parTransId="{E04806B7-8BAB-4327-BA1A-2DE30D687132}" sibTransId="{05FE86B3-0D43-4A1A-8029-376CBEBB759F}"/>
    <dgm:cxn modelId="{9A3551EB-CD41-40BA-8889-F72DF26A5A97}" srcId="{00F12E3E-9303-4005-B752-DEAE212FB130}" destId="{972D1B4A-C76A-46DF-A241-BAE7655303A1}" srcOrd="0" destOrd="0" parTransId="{AA4EFC9F-C457-442D-9AB7-AE57F0CBBF38}" sibTransId="{208E6588-FE5B-4C40-AA57-87174543ED88}"/>
    <dgm:cxn modelId="{9DF61F8E-0D06-4117-A01A-A3A300718B92}" type="presOf" srcId="{00F12E3E-9303-4005-B752-DEAE212FB130}" destId="{9E8545D0-9361-4E98-BC65-D8CE14D131D8}" srcOrd="0" destOrd="0" presId="urn:microsoft.com/office/officeart/2005/8/layout/hProcess7#1"/>
    <dgm:cxn modelId="{CDCAF6AF-FFD0-47F7-85E4-2BAF00B76EC9}" srcId="{F35BAC5C-3682-4381-B73D-41C276A6125B}" destId="{3D3A76D5-D1FB-4690-B943-BA729F7E10EA}" srcOrd="0" destOrd="0" parTransId="{B0224FDD-DFCC-4F45-A394-EEBB279888E9}" sibTransId="{DF197343-5DCF-4EC4-B49A-133CF86D6561}"/>
    <dgm:cxn modelId="{331300D6-79B8-4E6D-8D6F-D8B815AAD053}" type="presOf" srcId="{00F12E3E-9303-4005-B752-DEAE212FB130}" destId="{8D18CDC3-727E-45E6-94B9-1AF8D90D4338}" srcOrd="1" destOrd="0" presId="urn:microsoft.com/office/officeart/2005/8/layout/hProcess7#1"/>
    <dgm:cxn modelId="{8476A15D-2A99-48B3-97F6-D99D90A4401B}" type="presOf" srcId="{8FD0A753-6E3F-449C-961C-162CBA528C89}" destId="{789DBDCA-DBFC-45F7-99D6-0500903588F5}" srcOrd="1" destOrd="0" presId="urn:microsoft.com/office/officeart/2005/8/layout/hProcess7#1"/>
    <dgm:cxn modelId="{FCF3FE37-F377-4F56-A1D1-7A5481DE8C05}" type="presOf" srcId="{F35BAC5C-3682-4381-B73D-41C276A6125B}" destId="{B309FDC2-36FF-4C0A-B7C0-859E23F68C5F}" srcOrd="0" destOrd="0" presId="urn:microsoft.com/office/officeart/2005/8/layout/hProcess7#1"/>
    <dgm:cxn modelId="{81D8A3B4-E333-4E2A-8E88-7A1A851E1151}" type="presOf" srcId="{D8843BA3-EFF2-403D-B886-54C4594C83F7}" destId="{38740568-6CB1-4636-AEC3-9FF176B87CAE}" srcOrd="0" destOrd="0" presId="urn:microsoft.com/office/officeart/2005/8/layout/hProcess7#1"/>
    <dgm:cxn modelId="{E51A23AE-BEF7-402D-8F12-3F0571A28A51}" srcId="{8FD0A753-6E3F-449C-961C-162CBA528C89}" destId="{FCED67FA-1884-4CB4-9CA7-E040AA1B9388}" srcOrd="0" destOrd="0" parTransId="{95EA255E-F2B8-45BF-AC8C-8D5E7DF31230}" sibTransId="{9D308842-9C73-4A38-9238-B28B851EF859}"/>
    <dgm:cxn modelId="{FF3852B2-3810-4812-96F8-3F1F6A1F9DE0}" type="presOf" srcId="{378E17C5-E1B0-4D2B-9730-827A423E9E7A}" destId="{6DE1BB87-4FD4-4131-A7CC-CD25F9415C31}" srcOrd="0" destOrd="0" presId="urn:microsoft.com/office/officeart/2005/8/layout/hProcess7#1"/>
    <dgm:cxn modelId="{67AC9018-742C-47D1-9CE4-89BDD2953DEC}" srcId="{378E17C5-E1B0-4D2B-9730-827A423E9E7A}" destId="{8FD0A753-6E3F-449C-961C-162CBA528C89}" srcOrd="1" destOrd="0" parTransId="{F383DEBF-A5D4-4388-925E-098ADE22DDAE}" sibTransId="{66422B00-92A0-4B01-BEE4-0126ED86495D}"/>
    <dgm:cxn modelId="{1BDCA913-6B72-4DC3-9CB0-B49B97F21441}" type="presOf" srcId="{972D1B4A-C76A-46DF-A241-BAE7655303A1}" destId="{D493D89C-F86B-418C-B9C1-D81AAC1EEA12}" srcOrd="0" destOrd="0" presId="urn:microsoft.com/office/officeart/2005/8/layout/hProcess7#1"/>
    <dgm:cxn modelId="{250CFF81-85B2-49D5-80BD-C5F039C73035}" type="presOf" srcId="{8FD0A753-6E3F-449C-961C-162CBA528C89}" destId="{D4E257AB-2BE7-45A3-A1EE-299FCCD80C4D}" srcOrd="0" destOrd="0" presId="urn:microsoft.com/office/officeart/2005/8/layout/hProcess7#1"/>
    <dgm:cxn modelId="{A9382BB3-4C24-4345-B713-A302377BC2AF}" type="presOf" srcId="{3D3A76D5-D1FB-4690-B943-BA729F7E10EA}" destId="{72E46F0B-8E51-4877-8344-7EEED17390A9}" srcOrd="0" destOrd="0" presId="urn:microsoft.com/office/officeart/2005/8/layout/hProcess7#1"/>
    <dgm:cxn modelId="{B0D6A7F6-91FA-4332-9A25-BC47D686BA96}" type="presParOf" srcId="{6DE1BB87-4FD4-4131-A7CC-CD25F9415C31}" destId="{5BA7E4BB-3E44-4E5B-9E9A-F3B4D380CCD2}" srcOrd="0" destOrd="0" presId="urn:microsoft.com/office/officeart/2005/8/layout/hProcess7#1"/>
    <dgm:cxn modelId="{171DD2A3-FEAE-46D8-9820-C15A56CAD4EC}" type="presParOf" srcId="{5BA7E4BB-3E44-4E5B-9E9A-F3B4D380CCD2}" destId="{C07666F4-E653-427C-9F4E-354FEAD7FAC5}" srcOrd="0" destOrd="0" presId="urn:microsoft.com/office/officeart/2005/8/layout/hProcess7#1"/>
    <dgm:cxn modelId="{9FC3F4F4-81E9-4DD9-B785-44A0D90E1B87}" type="presParOf" srcId="{5BA7E4BB-3E44-4E5B-9E9A-F3B4D380CCD2}" destId="{4CD4EFB6-4E4D-4FBE-A912-7D494797DDB7}" srcOrd="1" destOrd="0" presId="urn:microsoft.com/office/officeart/2005/8/layout/hProcess7#1"/>
    <dgm:cxn modelId="{44176958-E39F-4DBF-8710-D4844BF6D954}" type="presParOf" srcId="{5BA7E4BB-3E44-4E5B-9E9A-F3B4D380CCD2}" destId="{38740568-6CB1-4636-AEC3-9FF176B87CAE}" srcOrd="2" destOrd="0" presId="urn:microsoft.com/office/officeart/2005/8/layout/hProcess7#1"/>
    <dgm:cxn modelId="{3C88FEE6-EABD-4F16-BD98-B2B049B6242C}" type="presParOf" srcId="{6DE1BB87-4FD4-4131-A7CC-CD25F9415C31}" destId="{B4E19FB0-C87E-4CE2-A06E-53088863B61D}" srcOrd="1" destOrd="0" presId="urn:microsoft.com/office/officeart/2005/8/layout/hProcess7#1"/>
    <dgm:cxn modelId="{F3565B2E-C421-4D18-88C3-8CF214A5F8B4}" type="presParOf" srcId="{6DE1BB87-4FD4-4131-A7CC-CD25F9415C31}" destId="{10869B5D-4E0D-483B-94D9-CFF9B742F958}" srcOrd="2" destOrd="0" presId="urn:microsoft.com/office/officeart/2005/8/layout/hProcess7#1"/>
    <dgm:cxn modelId="{FA22CD16-564A-4C25-9485-820B89C13324}" type="presParOf" srcId="{10869B5D-4E0D-483B-94D9-CFF9B742F958}" destId="{30D5989B-501C-41C8-A56A-D501FDABC4E6}" srcOrd="0" destOrd="0" presId="urn:microsoft.com/office/officeart/2005/8/layout/hProcess7#1"/>
    <dgm:cxn modelId="{1228CBA1-DE2F-41B2-87E6-26931B85F911}" type="presParOf" srcId="{10869B5D-4E0D-483B-94D9-CFF9B742F958}" destId="{DB244A1D-101C-46A0-99DF-AD792ABC4183}" srcOrd="1" destOrd="0" presId="urn:microsoft.com/office/officeart/2005/8/layout/hProcess7#1"/>
    <dgm:cxn modelId="{DED6AB22-F577-43BE-AD0F-661A246CFD76}" type="presParOf" srcId="{10869B5D-4E0D-483B-94D9-CFF9B742F958}" destId="{8375BD29-FE62-4EF5-8759-3F8D1F576239}" srcOrd="2" destOrd="0" presId="urn:microsoft.com/office/officeart/2005/8/layout/hProcess7#1"/>
    <dgm:cxn modelId="{9CD52330-1E41-48E4-AB23-2074DE69207A}" type="presParOf" srcId="{6DE1BB87-4FD4-4131-A7CC-CD25F9415C31}" destId="{A65DF1C1-247F-4552-8DD4-83B400EC8D63}" srcOrd="3" destOrd="0" presId="urn:microsoft.com/office/officeart/2005/8/layout/hProcess7#1"/>
    <dgm:cxn modelId="{CC62EF8E-F052-49FC-B0C4-7704C3085D4D}" type="presParOf" srcId="{6DE1BB87-4FD4-4131-A7CC-CD25F9415C31}" destId="{870F8DA8-4C04-4CE4-8BD6-4665EBCAEF09}" srcOrd="4" destOrd="0" presId="urn:microsoft.com/office/officeart/2005/8/layout/hProcess7#1"/>
    <dgm:cxn modelId="{1C495780-BD49-4B14-9F36-EA7820DCB6CC}" type="presParOf" srcId="{870F8DA8-4C04-4CE4-8BD6-4665EBCAEF09}" destId="{D4E257AB-2BE7-45A3-A1EE-299FCCD80C4D}" srcOrd="0" destOrd="0" presId="urn:microsoft.com/office/officeart/2005/8/layout/hProcess7#1"/>
    <dgm:cxn modelId="{7548260E-697F-4A01-946D-AA914EBE92D1}" type="presParOf" srcId="{870F8DA8-4C04-4CE4-8BD6-4665EBCAEF09}" destId="{789DBDCA-DBFC-45F7-99D6-0500903588F5}" srcOrd="1" destOrd="0" presId="urn:microsoft.com/office/officeart/2005/8/layout/hProcess7#1"/>
    <dgm:cxn modelId="{0582F481-188B-4FF4-85B9-A56DB448D8CB}" type="presParOf" srcId="{870F8DA8-4C04-4CE4-8BD6-4665EBCAEF09}" destId="{30DDD510-D330-43F5-B671-225087872A45}" srcOrd="2" destOrd="0" presId="urn:microsoft.com/office/officeart/2005/8/layout/hProcess7#1"/>
    <dgm:cxn modelId="{C14FCAA1-CDC0-46BA-8B9D-5CAF79C94F51}" type="presParOf" srcId="{6DE1BB87-4FD4-4131-A7CC-CD25F9415C31}" destId="{94DA927C-6193-4536-8925-14A838F7DFDD}" srcOrd="5" destOrd="0" presId="urn:microsoft.com/office/officeart/2005/8/layout/hProcess7#1"/>
    <dgm:cxn modelId="{169B12DA-79C0-4981-AA19-992A3A119BAB}" type="presParOf" srcId="{6DE1BB87-4FD4-4131-A7CC-CD25F9415C31}" destId="{6556F738-F174-49C0-A71C-2B1BDE852B0F}" srcOrd="6" destOrd="0" presId="urn:microsoft.com/office/officeart/2005/8/layout/hProcess7#1"/>
    <dgm:cxn modelId="{8E25EB78-AC85-4FC5-8039-B4DCDCA7A69D}" type="presParOf" srcId="{6556F738-F174-49C0-A71C-2B1BDE852B0F}" destId="{19A715A9-1DE3-4B91-8779-482819390368}" srcOrd="0" destOrd="0" presId="urn:microsoft.com/office/officeart/2005/8/layout/hProcess7#1"/>
    <dgm:cxn modelId="{F769C9C6-1684-4765-8DA5-56FFADFD0312}" type="presParOf" srcId="{6556F738-F174-49C0-A71C-2B1BDE852B0F}" destId="{FB71600D-1D0A-4125-B5EF-ABD0D45B4FC6}" srcOrd="1" destOrd="0" presId="urn:microsoft.com/office/officeart/2005/8/layout/hProcess7#1"/>
    <dgm:cxn modelId="{E2581E02-71D7-4884-A653-CF7F13F9AA26}" type="presParOf" srcId="{6556F738-F174-49C0-A71C-2B1BDE852B0F}" destId="{356C9FB0-BBE4-42BE-824F-5ECB75919E47}" srcOrd="2" destOrd="0" presId="urn:microsoft.com/office/officeart/2005/8/layout/hProcess7#1"/>
    <dgm:cxn modelId="{EDC66F7B-BF32-4264-BF0C-10DFFA833CF3}" type="presParOf" srcId="{6DE1BB87-4FD4-4131-A7CC-CD25F9415C31}" destId="{34981FF7-3F83-43F6-A15E-E9E1FA8CDAB9}" srcOrd="7" destOrd="0" presId="urn:microsoft.com/office/officeart/2005/8/layout/hProcess7#1"/>
    <dgm:cxn modelId="{7D0AE725-2AB5-4A6D-A090-56846FEC7D1E}" type="presParOf" srcId="{6DE1BB87-4FD4-4131-A7CC-CD25F9415C31}" destId="{CEEF877E-AB89-42D7-976D-F3AD19B74B38}" srcOrd="8" destOrd="0" presId="urn:microsoft.com/office/officeart/2005/8/layout/hProcess7#1"/>
    <dgm:cxn modelId="{CF3E4884-B9C3-4F6D-AFC5-E2E2C6C57104}" type="presParOf" srcId="{CEEF877E-AB89-42D7-976D-F3AD19B74B38}" destId="{9E8545D0-9361-4E98-BC65-D8CE14D131D8}" srcOrd="0" destOrd="0" presId="urn:microsoft.com/office/officeart/2005/8/layout/hProcess7#1"/>
    <dgm:cxn modelId="{2FD47716-CB70-4BEB-A2EF-025379808157}" type="presParOf" srcId="{CEEF877E-AB89-42D7-976D-F3AD19B74B38}" destId="{8D18CDC3-727E-45E6-94B9-1AF8D90D4338}" srcOrd="1" destOrd="0" presId="urn:microsoft.com/office/officeart/2005/8/layout/hProcess7#1"/>
    <dgm:cxn modelId="{EAB6B746-43E8-4BD6-A201-8C24299E7DEF}" type="presParOf" srcId="{CEEF877E-AB89-42D7-976D-F3AD19B74B38}" destId="{D493D89C-F86B-418C-B9C1-D81AAC1EEA12}" srcOrd="2" destOrd="0" presId="urn:microsoft.com/office/officeart/2005/8/layout/hProcess7#1"/>
    <dgm:cxn modelId="{38550783-F051-4A87-B2DB-E494FCC25F7E}" type="presParOf" srcId="{6DE1BB87-4FD4-4131-A7CC-CD25F9415C31}" destId="{BF2BB32C-1E15-4D10-8EE3-DEAA5C5C8238}" srcOrd="9" destOrd="0" presId="urn:microsoft.com/office/officeart/2005/8/layout/hProcess7#1"/>
    <dgm:cxn modelId="{2D77BE1B-1790-4BC7-A7C4-AA6790A875EA}" type="presParOf" srcId="{6DE1BB87-4FD4-4131-A7CC-CD25F9415C31}" destId="{21029D21-354E-49D1-BF2F-02CCD9D1F68A}" srcOrd="10" destOrd="0" presId="urn:microsoft.com/office/officeart/2005/8/layout/hProcess7#1"/>
    <dgm:cxn modelId="{D0E2AC4F-798E-4931-8099-49EC8F8F3B38}" type="presParOf" srcId="{21029D21-354E-49D1-BF2F-02CCD9D1F68A}" destId="{47E6068F-9D35-49E2-AEBA-BF26F2B25613}" srcOrd="0" destOrd="0" presId="urn:microsoft.com/office/officeart/2005/8/layout/hProcess7#1"/>
    <dgm:cxn modelId="{B3C3F6C4-DAAE-4BAB-A452-DF1654CF8F0D}" type="presParOf" srcId="{21029D21-354E-49D1-BF2F-02CCD9D1F68A}" destId="{5A2D81BC-8739-4E6D-BA3E-DBC9D1250798}" srcOrd="1" destOrd="0" presId="urn:microsoft.com/office/officeart/2005/8/layout/hProcess7#1"/>
    <dgm:cxn modelId="{7CDFA384-B2A1-49BD-813E-B0C03D1D43D7}" type="presParOf" srcId="{21029D21-354E-49D1-BF2F-02CCD9D1F68A}" destId="{8AA8CEEB-EA7B-4ACB-87F3-2E467528B3BA}" srcOrd="2" destOrd="0" presId="urn:microsoft.com/office/officeart/2005/8/layout/hProcess7#1"/>
    <dgm:cxn modelId="{5D848242-30D7-4B82-A295-93F2469D539C}" type="presParOf" srcId="{6DE1BB87-4FD4-4131-A7CC-CD25F9415C31}" destId="{417801DA-4C0D-44FB-B0B7-F2EC4D4A9444}" srcOrd="11" destOrd="0" presId="urn:microsoft.com/office/officeart/2005/8/layout/hProcess7#1"/>
    <dgm:cxn modelId="{47731813-E303-4EB0-9E9F-F35E25935AB7}" type="presParOf" srcId="{6DE1BB87-4FD4-4131-A7CC-CD25F9415C31}" destId="{07143E55-6A76-4759-9AF0-EC63323EEFB7}" srcOrd="12" destOrd="0" presId="urn:microsoft.com/office/officeart/2005/8/layout/hProcess7#1"/>
    <dgm:cxn modelId="{4D8CD86F-05A6-4EC4-8B99-DB7008DFAB3E}" type="presParOf" srcId="{07143E55-6A76-4759-9AF0-EC63323EEFB7}" destId="{B309FDC2-36FF-4C0A-B7C0-859E23F68C5F}" srcOrd="0" destOrd="0" presId="urn:microsoft.com/office/officeart/2005/8/layout/hProcess7#1"/>
    <dgm:cxn modelId="{C57C9F41-D242-47E8-BBE3-365ED06316B7}" type="presParOf" srcId="{07143E55-6A76-4759-9AF0-EC63323EEFB7}" destId="{DA911490-8EF8-48A0-A9E5-6F19D30EB655}" srcOrd="1" destOrd="0" presId="urn:microsoft.com/office/officeart/2005/8/layout/hProcess7#1"/>
    <dgm:cxn modelId="{7B6A056A-061F-4FAC-AED1-DA5C063C9906}" type="presParOf" srcId="{07143E55-6A76-4759-9AF0-EC63323EEFB7}" destId="{72E46F0B-8E51-4877-8344-7EEED17390A9}" srcOrd="2" destOrd="0" presId="urn:microsoft.com/office/officeart/2005/8/layout/hProcess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78254-2F97-4B26-9A9B-C5214606426F}" type="doc">
      <dgm:prSet loTypeId="urn:microsoft.com/office/officeart/2005/8/layout/process2" loCatId="process" qsTypeId="urn:microsoft.com/office/officeart/2005/8/quickstyle/3d2" qsCatId="3D" csTypeId="urn:microsoft.com/office/officeart/2005/8/colors/colorful1#1" csCatId="colorful" phldr="1"/>
      <dgm:spPr/>
    </dgm:pt>
    <dgm:pt modelId="{537CF69D-54DB-4AB3-9863-B6947F651981}">
      <dgm:prSet phldrT="[Text]"/>
      <dgm:spPr/>
      <dgm:t>
        <a:bodyPr/>
        <a:lstStyle/>
        <a:p>
          <a:r>
            <a:rPr lang="en-GB" dirty="0" smtClean="0"/>
            <a:t>C19th </a:t>
          </a:r>
          <a:endParaRPr lang="en-GB" dirty="0"/>
        </a:p>
      </dgm:t>
    </dgm:pt>
    <dgm:pt modelId="{373AFE0D-D79C-4851-9DAB-EF80C69B9C30}" type="parTrans" cxnId="{6F7F491C-C82A-418A-A625-4C0CADBB445D}">
      <dgm:prSet/>
      <dgm:spPr/>
      <dgm:t>
        <a:bodyPr/>
        <a:lstStyle/>
        <a:p>
          <a:endParaRPr lang="en-GB"/>
        </a:p>
      </dgm:t>
    </dgm:pt>
    <dgm:pt modelId="{D83B22BF-E07A-4BF3-8174-F3BA2FC8AB26}" type="sibTrans" cxnId="{6F7F491C-C82A-418A-A625-4C0CADBB445D}">
      <dgm:prSet/>
      <dgm:spPr/>
      <dgm:t>
        <a:bodyPr/>
        <a:lstStyle/>
        <a:p>
          <a:endParaRPr lang="en-GB" dirty="0"/>
        </a:p>
      </dgm:t>
    </dgm:pt>
    <dgm:pt modelId="{9807F90F-BFC3-4727-80CA-5381ABC80A42}">
      <dgm:prSet phldrT="[Text]"/>
      <dgm:spPr/>
      <dgm:t>
        <a:bodyPr/>
        <a:lstStyle/>
        <a:p>
          <a:r>
            <a:rPr lang="en-GB" dirty="0" smtClean="0"/>
            <a:t>1950s</a:t>
          </a:r>
          <a:endParaRPr lang="en-GB" dirty="0"/>
        </a:p>
      </dgm:t>
    </dgm:pt>
    <dgm:pt modelId="{997371E9-E8E4-48D5-94BB-9450C8866EBB}" type="parTrans" cxnId="{B07F6BD4-7D31-4CC8-A0BE-08F9F6137146}">
      <dgm:prSet/>
      <dgm:spPr/>
      <dgm:t>
        <a:bodyPr/>
        <a:lstStyle/>
        <a:p>
          <a:endParaRPr lang="en-GB"/>
        </a:p>
      </dgm:t>
    </dgm:pt>
    <dgm:pt modelId="{529715C4-BFD4-4F1D-91B4-0210E9EAFC60}" type="sibTrans" cxnId="{B07F6BD4-7D31-4CC8-A0BE-08F9F6137146}">
      <dgm:prSet/>
      <dgm:spPr/>
      <dgm:t>
        <a:bodyPr/>
        <a:lstStyle/>
        <a:p>
          <a:endParaRPr lang="en-GB" dirty="0"/>
        </a:p>
      </dgm:t>
    </dgm:pt>
    <dgm:pt modelId="{97D3451B-78D8-4B8F-9DC5-3E4D2EAC0D45}">
      <dgm:prSet phldrT="[Text]"/>
      <dgm:spPr/>
      <dgm:t>
        <a:bodyPr/>
        <a:lstStyle/>
        <a:p>
          <a:r>
            <a:rPr lang="en-GB" dirty="0" smtClean="0"/>
            <a:t>1981</a:t>
          </a:r>
          <a:endParaRPr lang="en-GB" dirty="0"/>
        </a:p>
      </dgm:t>
    </dgm:pt>
    <dgm:pt modelId="{074DA0B2-F385-46C1-8E3C-CDC17EB1C96A}" type="parTrans" cxnId="{0354DC04-31A4-449F-BB9C-2AD752805EAA}">
      <dgm:prSet/>
      <dgm:spPr/>
      <dgm:t>
        <a:bodyPr/>
        <a:lstStyle/>
        <a:p>
          <a:endParaRPr lang="en-GB"/>
        </a:p>
      </dgm:t>
    </dgm:pt>
    <dgm:pt modelId="{1B6CEB74-F96D-4912-B18C-A31153E990B8}" type="sibTrans" cxnId="{0354DC04-31A4-449F-BB9C-2AD752805EAA}">
      <dgm:prSet/>
      <dgm:spPr/>
      <dgm:t>
        <a:bodyPr/>
        <a:lstStyle/>
        <a:p>
          <a:endParaRPr lang="en-GB" dirty="0"/>
        </a:p>
      </dgm:t>
    </dgm:pt>
    <dgm:pt modelId="{071A6440-2A76-46D2-98F1-EE77F6158C3E}">
      <dgm:prSet/>
      <dgm:spPr/>
      <dgm:t>
        <a:bodyPr/>
        <a:lstStyle/>
        <a:p>
          <a:r>
            <a:rPr lang="en-GB" dirty="0" smtClean="0"/>
            <a:t>1998</a:t>
          </a:r>
          <a:endParaRPr lang="en-GB" dirty="0"/>
        </a:p>
      </dgm:t>
    </dgm:pt>
    <dgm:pt modelId="{3F93496C-E9FA-48BF-8772-47334043817C}" type="parTrans" cxnId="{2B999C37-8BE6-45FC-89A3-85E4CA7BD7EB}">
      <dgm:prSet/>
      <dgm:spPr/>
      <dgm:t>
        <a:bodyPr/>
        <a:lstStyle/>
        <a:p>
          <a:endParaRPr lang="en-GB"/>
        </a:p>
      </dgm:t>
    </dgm:pt>
    <dgm:pt modelId="{607D9354-E626-4DD3-B721-909B4017ED81}" type="sibTrans" cxnId="{2B999C37-8BE6-45FC-89A3-85E4CA7BD7EB}">
      <dgm:prSet/>
      <dgm:spPr/>
      <dgm:t>
        <a:bodyPr/>
        <a:lstStyle/>
        <a:p>
          <a:endParaRPr lang="en-GB"/>
        </a:p>
      </dgm:t>
    </dgm:pt>
    <dgm:pt modelId="{D5CC89AA-07DC-481A-91EF-DDF955F776EF}" type="pres">
      <dgm:prSet presAssocID="{A7E78254-2F97-4B26-9A9B-C5214606426F}" presName="linearFlow" presStyleCnt="0">
        <dgm:presLayoutVars>
          <dgm:resizeHandles val="exact"/>
        </dgm:presLayoutVars>
      </dgm:prSet>
      <dgm:spPr/>
    </dgm:pt>
    <dgm:pt modelId="{623ABDFB-E73F-4DFD-90EE-92345458BE4D}" type="pres">
      <dgm:prSet presAssocID="{537CF69D-54DB-4AB3-9863-B6947F651981}" presName="node" presStyleLbl="node1" presStyleIdx="0" presStyleCnt="4">
        <dgm:presLayoutVars>
          <dgm:bulletEnabled val="1"/>
        </dgm:presLayoutVars>
      </dgm:prSet>
      <dgm:spPr/>
      <dgm:t>
        <a:bodyPr/>
        <a:lstStyle/>
        <a:p>
          <a:endParaRPr lang="en-GB"/>
        </a:p>
      </dgm:t>
    </dgm:pt>
    <dgm:pt modelId="{915FAD1B-BF41-4DD2-8CA6-CBE376D0AF41}" type="pres">
      <dgm:prSet presAssocID="{D83B22BF-E07A-4BF3-8174-F3BA2FC8AB26}" presName="sibTrans" presStyleLbl="sibTrans2D1" presStyleIdx="0" presStyleCnt="3"/>
      <dgm:spPr/>
      <dgm:t>
        <a:bodyPr/>
        <a:lstStyle/>
        <a:p>
          <a:endParaRPr lang="en-GB"/>
        </a:p>
      </dgm:t>
    </dgm:pt>
    <dgm:pt modelId="{F34A8153-AA05-4A69-AD23-8E3816C1055B}" type="pres">
      <dgm:prSet presAssocID="{D83B22BF-E07A-4BF3-8174-F3BA2FC8AB26}" presName="connectorText" presStyleLbl="sibTrans2D1" presStyleIdx="0" presStyleCnt="3"/>
      <dgm:spPr/>
      <dgm:t>
        <a:bodyPr/>
        <a:lstStyle/>
        <a:p>
          <a:endParaRPr lang="en-GB"/>
        </a:p>
      </dgm:t>
    </dgm:pt>
    <dgm:pt modelId="{BE12C760-630D-4A79-A93C-00F28B595EA8}" type="pres">
      <dgm:prSet presAssocID="{9807F90F-BFC3-4727-80CA-5381ABC80A42}" presName="node" presStyleLbl="node1" presStyleIdx="1" presStyleCnt="4">
        <dgm:presLayoutVars>
          <dgm:bulletEnabled val="1"/>
        </dgm:presLayoutVars>
      </dgm:prSet>
      <dgm:spPr/>
      <dgm:t>
        <a:bodyPr/>
        <a:lstStyle/>
        <a:p>
          <a:endParaRPr lang="en-GB"/>
        </a:p>
      </dgm:t>
    </dgm:pt>
    <dgm:pt modelId="{F6D8926E-66F9-4CF9-980C-09BD0BBE5770}" type="pres">
      <dgm:prSet presAssocID="{529715C4-BFD4-4F1D-91B4-0210E9EAFC60}" presName="sibTrans" presStyleLbl="sibTrans2D1" presStyleIdx="1" presStyleCnt="3"/>
      <dgm:spPr/>
      <dgm:t>
        <a:bodyPr/>
        <a:lstStyle/>
        <a:p>
          <a:endParaRPr lang="en-GB"/>
        </a:p>
      </dgm:t>
    </dgm:pt>
    <dgm:pt modelId="{A54C2550-A111-4A84-B1FF-08AB537354B6}" type="pres">
      <dgm:prSet presAssocID="{529715C4-BFD4-4F1D-91B4-0210E9EAFC60}" presName="connectorText" presStyleLbl="sibTrans2D1" presStyleIdx="1" presStyleCnt="3"/>
      <dgm:spPr/>
      <dgm:t>
        <a:bodyPr/>
        <a:lstStyle/>
        <a:p>
          <a:endParaRPr lang="en-GB"/>
        </a:p>
      </dgm:t>
    </dgm:pt>
    <dgm:pt modelId="{4B64A444-FE9A-42B2-9C02-F3C73F5CA8D4}" type="pres">
      <dgm:prSet presAssocID="{97D3451B-78D8-4B8F-9DC5-3E4D2EAC0D45}" presName="node" presStyleLbl="node1" presStyleIdx="2" presStyleCnt="4">
        <dgm:presLayoutVars>
          <dgm:bulletEnabled val="1"/>
        </dgm:presLayoutVars>
      </dgm:prSet>
      <dgm:spPr/>
      <dgm:t>
        <a:bodyPr/>
        <a:lstStyle/>
        <a:p>
          <a:endParaRPr lang="en-GB"/>
        </a:p>
      </dgm:t>
    </dgm:pt>
    <dgm:pt modelId="{00D12F13-70CE-4ECB-B19C-D0490D78A56A}" type="pres">
      <dgm:prSet presAssocID="{1B6CEB74-F96D-4912-B18C-A31153E990B8}" presName="sibTrans" presStyleLbl="sibTrans2D1" presStyleIdx="2" presStyleCnt="3"/>
      <dgm:spPr/>
      <dgm:t>
        <a:bodyPr/>
        <a:lstStyle/>
        <a:p>
          <a:endParaRPr lang="en-GB"/>
        </a:p>
      </dgm:t>
    </dgm:pt>
    <dgm:pt modelId="{C28827CA-8CC3-4B69-8325-68EFF95C56C5}" type="pres">
      <dgm:prSet presAssocID="{1B6CEB74-F96D-4912-B18C-A31153E990B8}" presName="connectorText" presStyleLbl="sibTrans2D1" presStyleIdx="2" presStyleCnt="3"/>
      <dgm:spPr/>
      <dgm:t>
        <a:bodyPr/>
        <a:lstStyle/>
        <a:p>
          <a:endParaRPr lang="en-GB"/>
        </a:p>
      </dgm:t>
    </dgm:pt>
    <dgm:pt modelId="{F782D76C-A33B-4D6B-83AE-ABB629164EC3}" type="pres">
      <dgm:prSet presAssocID="{071A6440-2A76-46D2-98F1-EE77F6158C3E}" presName="node" presStyleLbl="node1" presStyleIdx="3" presStyleCnt="4">
        <dgm:presLayoutVars>
          <dgm:bulletEnabled val="1"/>
        </dgm:presLayoutVars>
      </dgm:prSet>
      <dgm:spPr/>
      <dgm:t>
        <a:bodyPr/>
        <a:lstStyle/>
        <a:p>
          <a:endParaRPr lang="en-GB"/>
        </a:p>
      </dgm:t>
    </dgm:pt>
  </dgm:ptLst>
  <dgm:cxnLst>
    <dgm:cxn modelId="{B07F6BD4-7D31-4CC8-A0BE-08F9F6137146}" srcId="{A7E78254-2F97-4B26-9A9B-C5214606426F}" destId="{9807F90F-BFC3-4727-80CA-5381ABC80A42}" srcOrd="1" destOrd="0" parTransId="{997371E9-E8E4-48D5-94BB-9450C8866EBB}" sibTransId="{529715C4-BFD4-4F1D-91B4-0210E9EAFC60}"/>
    <dgm:cxn modelId="{D61DE829-FD17-496C-8F9B-A5133FAF20EF}" type="presOf" srcId="{A7E78254-2F97-4B26-9A9B-C5214606426F}" destId="{D5CC89AA-07DC-481A-91EF-DDF955F776EF}" srcOrd="0" destOrd="0" presId="urn:microsoft.com/office/officeart/2005/8/layout/process2"/>
    <dgm:cxn modelId="{5048D837-4563-458A-BA6D-68263DC0A56A}" type="presOf" srcId="{529715C4-BFD4-4F1D-91B4-0210E9EAFC60}" destId="{A54C2550-A111-4A84-B1FF-08AB537354B6}" srcOrd="1" destOrd="0" presId="urn:microsoft.com/office/officeart/2005/8/layout/process2"/>
    <dgm:cxn modelId="{2B7C9310-7128-4AD5-B755-3734C7D580E6}" type="presOf" srcId="{1B6CEB74-F96D-4912-B18C-A31153E990B8}" destId="{00D12F13-70CE-4ECB-B19C-D0490D78A56A}" srcOrd="0" destOrd="0" presId="urn:microsoft.com/office/officeart/2005/8/layout/process2"/>
    <dgm:cxn modelId="{E4122BD0-8E50-4D36-9CB6-7B19627C6179}" type="presOf" srcId="{1B6CEB74-F96D-4912-B18C-A31153E990B8}" destId="{C28827CA-8CC3-4B69-8325-68EFF95C56C5}" srcOrd="1" destOrd="0" presId="urn:microsoft.com/office/officeart/2005/8/layout/process2"/>
    <dgm:cxn modelId="{0354DC04-31A4-449F-BB9C-2AD752805EAA}" srcId="{A7E78254-2F97-4B26-9A9B-C5214606426F}" destId="{97D3451B-78D8-4B8F-9DC5-3E4D2EAC0D45}" srcOrd="2" destOrd="0" parTransId="{074DA0B2-F385-46C1-8E3C-CDC17EB1C96A}" sibTransId="{1B6CEB74-F96D-4912-B18C-A31153E990B8}"/>
    <dgm:cxn modelId="{C7CE0A97-FFA3-45D2-BE0A-9E3DF511B4DA}" type="presOf" srcId="{D83B22BF-E07A-4BF3-8174-F3BA2FC8AB26}" destId="{915FAD1B-BF41-4DD2-8CA6-CBE376D0AF41}" srcOrd="0" destOrd="0" presId="urn:microsoft.com/office/officeart/2005/8/layout/process2"/>
    <dgm:cxn modelId="{2B999C37-8BE6-45FC-89A3-85E4CA7BD7EB}" srcId="{A7E78254-2F97-4B26-9A9B-C5214606426F}" destId="{071A6440-2A76-46D2-98F1-EE77F6158C3E}" srcOrd="3" destOrd="0" parTransId="{3F93496C-E9FA-48BF-8772-47334043817C}" sibTransId="{607D9354-E626-4DD3-B721-909B4017ED81}"/>
    <dgm:cxn modelId="{FA222411-EA4E-40E6-A1A7-8BF83B6BEC20}" type="presOf" srcId="{529715C4-BFD4-4F1D-91B4-0210E9EAFC60}" destId="{F6D8926E-66F9-4CF9-980C-09BD0BBE5770}" srcOrd="0" destOrd="0" presId="urn:microsoft.com/office/officeart/2005/8/layout/process2"/>
    <dgm:cxn modelId="{6F7F491C-C82A-418A-A625-4C0CADBB445D}" srcId="{A7E78254-2F97-4B26-9A9B-C5214606426F}" destId="{537CF69D-54DB-4AB3-9863-B6947F651981}" srcOrd="0" destOrd="0" parTransId="{373AFE0D-D79C-4851-9DAB-EF80C69B9C30}" sibTransId="{D83B22BF-E07A-4BF3-8174-F3BA2FC8AB26}"/>
    <dgm:cxn modelId="{285D55BC-E84A-44B3-99B2-7F04C6F865BD}" type="presOf" srcId="{537CF69D-54DB-4AB3-9863-B6947F651981}" destId="{623ABDFB-E73F-4DFD-90EE-92345458BE4D}" srcOrd="0" destOrd="0" presId="urn:microsoft.com/office/officeart/2005/8/layout/process2"/>
    <dgm:cxn modelId="{A78CD243-4E24-4B96-8524-6454959FEB24}" type="presOf" srcId="{071A6440-2A76-46D2-98F1-EE77F6158C3E}" destId="{F782D76C-A33B-4D6B-83AE-ABB629164EC3}" srcOrd="0" destOrd="0" presId="urn:microsoft.com/office/officeart/2005/8/layout/process2"/>
    <dgm:cxn modelId="{7CB0F047-7AB0-41F5-8CDC-81952EDBBDE6}" type="presOf" srcId="{97D3451B-78D8-4B8F-9DC5-3E4D2EAC0D45}" destId="{4B64A444-FE9A-42B2-9C02-F3C73F5CA8D4}" srcOrd="0" destOrd="0" presId="urn:microsoft.com/office/officeart/2005/8/layout/process2"/>
    <dgm:cxn modelId="{099F3388-5E56-416F-82E8-6155357026AF}" type="presOf" srcId="{D83B22BF-E07A-4BF3-8174-F3BA2FC8AB26}" destId="{F34A8153-AA05-4A69-AD23-8E3816C1055B}" srcOrd="1" destOrd="0" presId="urn:microsoft.com/office/officeart/2005/8/layout/process2"/>
    <dgm:cxn modelId="{0A806874-75F3-4CAC-8011-8A1BE82F594B}" type="presOf" srcId="{9807F90F-BFC3-4727-80CA-5381ABC80A42}" destId="{BE12C760-630D-4A79-A93C-00F28B595EA8}" srcOrd="0" destOrd="0" presId="urn:microsoft.com/office/officeart/2005/8/layout/process2"/>
    <dgm:cxn modelId="{52BD52B9-BB92-4DBB-A1BE-9B735EC9F04B}" type="presParOf" srcId="{D5CC89AA-07DC-481A-91EF-DDF955F776EF}" destId="{623ABDFB-E73F-4DFD-90EE-92345458BE4D}" srcOrd="0" destOrd="0" presId="urn:microsoft.com/office/officeart/2005/8/layout/process2"/>
    <dgm:cxn modelId="{C9275861-8CA7-460F-8945-993704385194}" type="presParOf" srcId="{D5CC89AA-07DC-481A-91EF-DDF955F776EF}" destId="{915FAD1B-BF41-4DD2-8CA6-CBE376D0AF41}" srcOrd="1" destOrd="0" presId="urn:microsoft.com/office/officeart/2005/8/layout/process2"/>
    <dgm:cxn modelId="{6C4446CA-3767-4E22-95CF-393178DB8F21}" type="presParOf" srcId="{915FAD1B-BF41-4DD2-8CA6-CBE376D0AF41}" destId="{F34A8153-AA05-4A69-AD23-8E3816C1055B}" srcOrd="0" destOrd="0" presId="urn:microsoft.com/office/officeart/2005/8/layout/process2"/>
    <dgm:cxn modelId="{7B527ABE-FB3D-4372-B4DA-985D38FF0EA2}" type="presParOf" srcId="{D5CC89AA-07DC-481A-91EF-DDF955F776EF}" destId="{BE12C760-630D-4A79-A93C-00F28B595EA8}" srcOrd="2" destOrd="0" presId="urn:microsoft.com/office/officeart/2005/8/layout/process2"/>
    <dgm:cxn modelId="{7999A928-5B2F-46BE-9B75-795FE2E2ECFD}" type="presParOf" srcId="{D5CC89AA-07DC-481A-91EF-DDF955F776EF}" destId="{F6D8926E-66F9-4CF9-980C-09BD0BBE5770}" srcOrd="3" destOrd="0" presId="urn:microsoft.com/office/officeart/2005/8/layout/process2"/>
    <dgm:cxn modelId="{A55C69EA-112C-4E10-B9F5-0053678782DB}" type="presParOf" srcId="{F6D8926E-66F9-4CF9-980C-09BD0BBE5770}" destId="{A54C2550-A111-4A84-B1FF-08AB537354B6}" srcOrd="0" destOrd="0" presId="urn:microsoft.com/office/officeart/2005/8/layout/process2"/>
    <dgm:cxn modelId="{90FB4213-C668-4D0E-B1EE-2365DC1C83CE}" type="presParOf" srcId="{D5CC89AA-07DC-481A-91EF-DDF955F776EF}" destId="{4B64A444-FE9A-42B2-9C02-F3C73F5CA8D4}" srcOrd="4" destOrd="0" presId="urn:microsoft.com/office/officeart/2005/8/layout/process2"/>
    <dgm:cxn modelId="{7611F7F5-B5B6-408D-8377-78042C4F7770}" type="presParOf" srcId="{D5CC89AA-07DC-481A-91EF-DDF955F776EF}" destId="{00D12F13-70CE-4ECB-B19C-D0490D78A56A}" srcOrd="5" destOrd="0" presId="urn:microsoft.com/office/officeart/2005/8/layout/process2"/>
    <dgm:cxn modelId="{C5555E43-A832-4E85-A493-4D90D780AFE2}" type="presParOf" srcId="{00D12F13-70CE-4ECB-B19C-D0490D78A56A}" destId="{C28827CA-8CC3-4B69-8325-68EFF95C56C5}" srcOrd="0" destOrd="0" presId="urn:microsoft.com/office/officeart/2005/8/layout/process2"/>
    <dgm:cxn modelId="{F39C82E6-11A9-4A6D-97B2-232BEE0710B1}" type="presParOf" srcId="{D5CC89AA-07DC-481A-91EF-DDF955F776EF}" destId="{F782D76C-A33B-4D6B-83AE-ABB629164EC3}"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044E63-71FB-4D08-8748-472F8DC00742}" type="doc">
      <dgm:prSet loTypeId="urn:microsoft.com/office/officeart/2005/8/layout/vList4#1" loCatId="list" qsTypeId="urn:microsoft.com/office/officeart/2005/8/quickstyle/3d3" qsCatId="3D" csTypeId="urn:microsoft.com/office/officeart/2005/8/colors/colorful1#1" csCatId="colorful" phldr="1"/>
      <dgm:spPr/>
      <dgm:t>
        <a:bodyPr/>
        <a:lstStyle/>
        <a:p>
          <a:endParaRPr lang="en-GB"/>
        </a:p>
      </dgm:t>
    </dgm:pt>
    <dgm:pt modelId="{ED648FEC-D2DD-4007-AAD0-478F02C67596}">
      <dgm:prSet phldrT="[Text]" custT="1"/>
      <dgm:spPr/>
      <dgm:t>
        <a:bodyPr/>
        <a:lstStyle/>
        <a:p>
          <a:r>
            <a:rPr lang="en-GB" sz="1800" dirty="0" smtClean="0"/>
            <a:t>Support from others</a:t>
          </a:r>
          <a:endParaRPr lang="en-GB" sz="1800" dirty="0"/>
        </a:p>
      </dgm:t>
    </dgm:pt>
    <dgm:pt modelId="{347F7FEC-A4C2-4AA5-A29D-E72421A65153}" type="parTrans" cxnId="{93601C48-8062-4134-9311-DCE5356F16EF}">
      <dgm:prSet/>
      <dgm:spPr/>
      <dgm:t>
        <a:bodyPr/>
        <a:lstStyle/>
        <a:p>
          <a:endParaRPr lang="en-GB" sz="1800"/>
        </a:p>
      </dgm:t>
    </dgm:pt>
    <dgm:pt modelId="{184C9A67-B99B-47A0-8FF0-EB2037B072E1}" type="sibTrans" cxnId="{93601C48-8062-4134-9311-DCE5356F16EF}">
      <dgm:prSet/>
      <dgm:spPr/>
      <dgm:t>
        <a:bodyPr/>
        <a:lstStyle/>
        <a:p>
          <a:endParaRPr lang="en-GB" sz="1800"/>
        </a:p>
      </dgm:t>
    </dgm:pt>
    <dgm:pt modelId="{1817B9A6-66DB-40D4-91EF-7E8C006DF6AD}">
      <dgm:prSet phldrT="[Text]" custT="1"/>
      <dgm:spPr/>
      <dgm:t>
        <a:bodyPr/>
        <a:lstStyle/>
        <a:p>
          <a:r>
            <a:rPr lang="en-GB" sz="1800" dirty="0" smtClean="0"/>
            <a:t>People feel safe and secure when they can associate with other people from the same background. There is a sense of belonging and protection from racial abuse. </a:t>
          </a:r>
          <a:endParaRPr lang="en-GB" sz="1800" dirty="0"/>
        </a:p>
      </dgm:t>
    </dgm:pt>
    <dgm:pt modelId="{E9630345-2166-42FC-B150-710BF87C9AD3}" type="parTrans" cxnId="{049E1659-E79C-43BB-B154-01931A710111}">
      <dgm:prSet/>
      <dgm:spPr/>
      <dgm:t>
        <a:bodyPr/>
        <a:lstStyle/>
        <a:p>
          <a:endParaRPr lang="en-GB" sz="1800"/>
        </a:p>
      </dgm:t>
    </dgm:pt>
    <dgm:pt modelId="{78AD3994-E288-45FA-A3F5-923A9202D6F7}" type="sibTrans" cxnId="{049E1659-E79C-43BB-B154-01931A710111}">
      <dgm:prSet/>
      <dgm:spPr/>
      <dgm:t>
        <a:bodyPr/>
        <a:lstStyle/>
        <a:p>
          <a:endParaRPr lang="en-GB" sz="1800"/>
        </a:p>
      </dgm:t>
    </dgm:pt>
    <dgm:pt modelId="{FEB67CFB-25EA-49AD-AA8C-CA58D87FE80D}">
      <dgm:prSet phldrT="[Text]" custT="1"/>
      <dgm:spPr/>
      <dgm:t>
        <a:bodyPr/>
        <a:lstStyle/>
        <a:p>
          <a:r>
            <a:rPr lang="en-GB" sz="1800" dirty="0" smtClean="0"/>
            <a:t>A familiar culture</a:t>
          </a:r>
          <a:endParaRPr lang="en-GB" sz="1800" dirty="0"/>
        </a:p>
      </dgm:t>
    </dgm:pt>
    <dgm:pt modelId="{2445BEA2-E6F9-42C4-9625-CC5916B551D7}" type="parTrans" cxnId="{174A3437-5590-493A-AC87-6718C99EE25E}">
      <dgm:prSet/>
      <dgm:spPr/>
      <dgm:t>
        <a:bodyPr/>
        <a:lstStyle/>
        <a:p>
          <a:endParaRPr lang="en-GB" sz="1800"/>
        </a:p>
      </dgm:t>
    </dgm:pt>
    <dgm:pt modelId="{8CF94BD0-40AF-47B6-9ACE-CD4B132A0C2D}" type="sibTrans" cxnId="{174A3437-5590-493A-AC87-6718C99EE25E}">
      <dgm:prSet/>
      <dgm:spPr/>
      <dgm:t>
        <a:bodyPr/>
        <a:lstStyle/>
        <a:p>
          <a:endParaRPr lang="en-GB" sz="1800"/>
        </a:p>
      </dgm:t>
    </dgm:pt>
    <dgm:pt modelId="{1C27FEAD-65EA-4FA5-AFD3-D7278C81658E}">
      <dgm:prSet phldrT="[Text]" custT="1"/>
      <dgm:spPr/>
      <dgm:t>
        <a:bodyPr/>
        <a:lstStyle/>
        <a:p>
          <a:r>
            <a:rPr lang="en-GB" sz="1800" dirty="0" smtClean="0"/>
            <a:t>In a strange country, there is comfort from being with people who have similar ideas and beliefs and speak the same language.</a:t>
          </a:r>
          <a:endParaRPr lang="en-GB" sz="1800" dirty="0"/>
        </a:p>
      </dgm:t>
    </dgm:pt>
    <dgm:pt modelId="{B6CE4084-902C-403D-AABF-53023290E30A}" type="parTrans" cxnId="{EA8EA848-DAF9-48B3-9E23-6E98BADAF870}">
      <dgm:prSet/>
      <dgm:spPr/>
      <dgm:t>
        <a:bodyPr/>
        <a:lstStyle/>
        <a:p>
          <a:endParaRPr lang="en-GB" sz="1800"/>
        </a:p>
      </dgm:t>
    </dgm:pt>
    <dgm:pt modelId="{F1EA8076-96C1-4FDD-99BB-182ADF5C803F}" type="sibTrans" cxnId="{EA8EA848-DAF9-48B3-9E23-6E98BADAF870}">
      <dgm:prSet/>
      <dgm:spPr/>
      <dgm:t>
        <a:bodyPr/>
        <a:lstStyle/>
        <a:p>
          <a:endParaRPr lang="en-GB" sz="1800"/>
        </a:p>
      </dgm:t>
    </dgm:pt>
    <dgm:pt modelId="{4814FFAF-8050-4421-BD13-EC1A6F00AB4F}">
      <dgm:prSet phldrT="[Text]" custT="1"/>
      <dgm:spPr/>
      <dgm:t>
        <a:bodyPr/>
        <a:lstStyle/>
        <a:p>
          <a:r>
            <a:rPr lang="en-GB" sz="1800" dirty="0" smtClean="0"/>
            <a:t>Specialist Facilities</a:t>
          </a:r>
          <a:endParaRPr lang="en-GB" sz="1800" dirty="0"/>
        </a:p>
      </dgm:t>
    </dgm:pt>
    <dgm:pt modelId="{28A17173-F995-4455-8AD2-DAB5E85B48FB}" type="parTrans" cxnId="{3F334E3D-1DC2-4786-9A90-8D8B7FC6087B}">
      <dgm:prSet/>
      <dgm:spPr/>
      <dgm:t>
        <a:bodyPr/>
        <a:lstStyle/>
        <a:p>
          <a:endParaRPr lang="en-GB" sz="1800"/>
        </a:p>
      </dgm:t>
    </dgm:pt>
    <dgm:pt modelId="{BDAAE5DC-A090-4D23-B672-6E268FF013F5}" type="sibTrans" cxnId="{3F334E3D-1DC2-4786-9A90-8D8B7FC6087B}">
      <dgm:prSet/>
      <dgm:spPr/>
      <dgm:t>
        <a:bodyPr/>
        <a:lstStyle/>
        <a:p>
          <a:endParaRPr lang="en-GB" sz="1800"/>
        </a:p>
      </dgm:t>
    </dgm:pt>
    <dgm:pt modelId="{4BE9B59D-C86C-45C4-A978-F272F91F3515}">
      <dgm:prSet phldrT="[Text]" custT="1"/>
      <dgm:spPr/>
      <dgm:t>
        <a:bodyPr/>
        <a:lstStyle/>
        <a:p>
          <a:r>
            <a:rPr lang="en-GB" sz="1800" dirty="0" smtClean="0"/>
            <a:t>In many areas, these are provided so that, for example, Sikhs can worship in a </a:t>
          </a:r>
          <a:r>
            <a:rPr lang="en-GB" sz="1800" dirty="0" err="1" smtClean="0"/>
            <a:t>gurdwara</a:t>
          </a:r>
          <a:r>
            <a:rPr lang="en-GB" sz="1800" dirty="0" smtClean="0"/>
            <a:t>. Familiar foodstuffs will be available in shops</a:t>
          </a:r>
          <a:endParaRPr lang="en-GB" sz="1800" dirty="0"/>
        </a:p>
      </dgm:t>
    </dgm:pt>
    <dgm:pt modelId="{2CE8617D-C88A-47A2-AE20-3DD974173BEB}" type="parTrans" cxnId="{8FF203E2-660E-4823-BB49-84E81E006271}">
      <dgm:prSet/>
      <dgm:spPr/>
      <dgm:t>
        <a:bodyPr/>
        <a:lstStyle/>
        <a:p>
          <a:endParaRPr lang="en-GB" sz="1800"/>
        </a:p>
      </dgm:t>
    </dgm:pt>
    <dgm:pt modelId="{588D757A-541C-4DCE-AF5C-C6C817B29DC6}" type="sibTrans" cxnId="{8FF203E2-660E-4823-BB49-84E81E006271}">
      <dgm:prSet/>
      <dgm:spPr/>
      <dgm:t>
        <a:bodyPr/>
        <a:lstStyle/>
        <a:p>
          <a:endParaRPr lang="en-GB" sz="1800"/>
        </a:p>
      </dgm:t>
    </dgm:pt>
    <dgm:pt modelId="{D3469F08-65A9-4C26-9A40-05B2969FB201}">
      <dgm:prSet custT="1"/>
      <dgm:spPr/>
      <dgm:t>
        <a:bodyPr/>
        <a:lstStyle/>
        <a:p>
          <a:r>
            <a:rPr lang="en-GB" sz="1800" dirty="0" smtClean="0"/>
            <a:t>Employment factors</a:t>
          </a:r>
          <a:endParaRPr lang="en-GB" sz="1800" dirty="0"/>
        </a:p>
      </dgm:t>
    </dgm:pt>
    <dgm:pt modelId="{CB899221-36F5-44FF-B4F6-88099BD79489}" type="parTrans" cxnId="{A2473FE8-F901-49D6-9857-4EDB23FCB7FE}">
      <dgm:prSet/>
      <dgm:spPr/>
      <dgm:t>
        <a:bodyPr/>
        <a:lstStyle/>
        <a:p>
          <a:endParaRPr lang="en-GB" sz="1800"/>
        </a:p>
      </dgm:t>
    </dgm:pt>
    <dgm:pt modelId="{1B7AD79F-D048-433D-A9DE-88A98A0FC558}" type="sibTrans" cxnId="{A2473FE8-F901-49D6-9857-4EDB23FCB7FE}">
      <dgm:prSet/>
      <dgm:spPr/>
      <dgm:t>
        <a:bodyPr/>
        <a:lstStyle/>
        <a:p>
          <a:endParaRPr lang="en-GB" sz="1800"/>
        </a:p>
      </dgm:t>
    </dgm:pt>
    <dgm:pt modelId="{003A8D9F-087B-439F-8EE9-8A79D33288CB}">
      <dgm:prSet custT="1"/>
      <dgm:spPr/>
      <dgm:t>
        <a:bodyPr/>
        <a:lstStyle/>
        <a:p>
          <a:r>
            <a:rPr lang="en-GB" sz="1800" dirty="0" smtClean="0"/>
            <a:t>Immigrant groups tend to do low-paid jobs or have a high rate of unemployment. They have limited money and so can only afford cheaper housing in certain parts of the city.</a:t>
          </a:r>
          <a:endParaRPr lang="en-GB" sz="1800" dirty="0"/>
        </a:p>
      </dgm:t>
    </dgm:pt>
    <dgm:pt modelId="{E96CA01B-3B9B-4E5D-972C-CC7298572B9D}" type="parTrans" cxnId="{88CA87B3-5D13-40B2-AEBE-F7C53F5CEFDE}">
      <dgm:prSet/>
      <dgm:spPr/>
      <dgm:t>
        <a:bodyPr/>
        <a:lstStyle/>
        <a:p>
          <a:endParaRPr lang="en-GB" sz="1800"/>
        </a:p>
      </dgm:t>
    </dgm:pt>
    <dgm:pt modelId="{8411FAA5-B026-44AD-9AF7-160404601D8A}" type="sibTrans" cxnId="{88CA87B3-5D13-40B2-AEBE-F7C53F5CEFDE}">
      <dgm:prSet/>
      <dgm:spPr/>
      <dgm:t>
        <a:bodyPr/>
        <a:lstStyle/>
        <a:p>
          <a:endParaRPr lang="en-GB" sz="1800"/>
        </a:p>
      </dgm:t>
    </dgm:pt>
    <dgm:pt modelId="{B67FF6DC-B4C0-4DDD-9188-0169B5C439C6}" type="pres">
      <dgm:prSet presAssocID="{34044E63-71FB-4D08-8748-472F8DC00742}" presName="linear" presStyleCnt="0">
        <dgm:presLayoutVars>
          <dgm:dir/>
          <dgm:resizeHandles val="exact"/>
        </dgm:presLayoutVars>
      </dgm:prSet>
      <dgm:spPr/>
      <dgm:t>
        <a:bodyPr/>
        <a:lstStyle/>
        <a:p>
          <a:endParaRPr lang="en-GB"/>
        </a:p>
      </dgm:t>
    </dgm:pt>
    <dgm:pt modelId="{2B17FD18-003E-48C7-BB66-7412CF21A4B7}" type="pres">
      <dgm:prSet presAssocID="{ED648FEC-D2DD-4007-AAD0-478F02C67596}" presName="comp" presStyleCnt="0"/>
      <dgm:spPr/>
    </dgm:pt>
    <dgm:pt modelId="{31A939BA-3333-43EF-8B4D-0BCE66B01466}" type="pres">
      <dgm:prSet presAssocID="{ED648FEC-D2DD-4007-AAD0-478F02C67596}" presName="box" presStyleLbl="node1" presStyleIdx="0" presStyleCnt="4"/>
      <dgm:spPr/>
      <dgm:t>
        <a:bodyPr/>
        <a:lstStyle/>
        <a:p>
          <a:endParaRPr lang="en-GB"/>
        </a:p>
      </dgm:t>
    </dgm:pt>
    <dgm:pt modelId="{905C6E05-DB00-4D3C-9E47-695D6A596F09}" type="pres">
      <dgm:prSet presAssocID="{ED648FEC-D2DD-4007-AAD0-478F02C67596}" presName="img" presStyleLbl="fgImgPlace1" presStyleIdx="0" presStyleCnt="4"/>
      <dgm:spPr>
        <a:blipFill rotWithShape="0">
          <a:blip xmlns:r="http://schemas.openxmlformats.org/officeDocument/2006/relationships" r:embed="rId1"/>
          <a:stretch>
            <a:fillRect/>
          </a:stretch>
        </a:blipFill>
      </dgm:spPr>
    </dgm:pt>
    <dgm:pt modelId="{2EA4E25F-7059-4C08-AED5-2892B93BAB53}" type="pres">
      <dgm:prSet presAssocID="{ED648FEC-D2DD-4007-AAD0-478F02C67596}" presName="text" presStyleLbl="node1" presStyleIdx="0" presStyleCnt="4">
        <dgm:presLayoutVars>
          <dgm:bulletEnabled val="1"/>
        </dgm:presLayoutVars>
      </dgm:prSet>
      <dgm:spPr/>
      <dgm:t>
        <a:bodyPr/>
        <a:lstStyle/>
        <a:p>
          <a:endParaRPr lang="en-GB"/>
        </a:p>
      </dgm:t>
    </dgm:pt>
    <dgm:pt modelId="{AFF77F2E-7642-4A4D-983E-ADA48E3E60F8}" type="pres">
      <dgm:prSet presAssocID="{184C9A67-B99B-47A0-8FF0-EB2037B072E1}" presName="spacer" presStyleCnt="0"/>
      <dgm:spPr/>
    </dgm:pt>
    <dgm:pt modelId="{20AFB196-0CC4-4F55-8858-51DB2D996CE9}" type="pres">
      <dgm:prSet presAssocID="{FEB67CFB-25EA-49AD-AA8C-CA58D87FE80D}" presName="comp" presStyleCnt="0"/>
      <dgm:spPr/>
    </dgm:pt>
    <dgm:pt modelId="{CD15A6B7-BB5D-4919-8388-7599685B8D3F}" type="pres">
      <dgm:prSet presAssocID="{FEB67CFB-25EA-49AD-AA8C-CA58D87FE80D}" presName="box" presStyleLbl="node1" presStyleIdx="1" presStyleCnt="4" custScaleY="87022"/>
      <dgm:spPr/>
      <dgm:t>
        <a:bodyPr/>
        <a:lstStyle/>
        <a:p>
          <a:endParaRPr lang="en-GB"/>
        </a:p>
      </dgm:t>
    </dgm:pt>
    <dgm:pt modelId="{C06C7419-43BA-4733-8430-2BF49D24372C}" type="pres">
      <dgm:prSet presAssocID="{FEB67CFB-25EA-49AD-AA8C-CA58D87FE80D}" presName="img" presStyleLbl="fgImgPlace1" presStyleIdx="1" presStyleCnt="4" custScaleX="100748"/>
      <dgm:spPr>
        <a:blipFill rotWithShape="0">
          <a:blip xmlns:r="http://schemas.openxmlformats.org/officeDocument/2006/relationships" r:embed="rId2"/>
          <a:stretch>
            <a:fillRect/>
          </a:stretch>
        </a:blipFill>
      </dgm:spPr>
    </dgm:pt>
    <dgm:pt modelId="{C9AA0389-F840-432B-90A4-F662AAF45DDE}" type="pres">
      <dgm:prSet presAssocID="{FEB67CFB-25EA-49AD-AA8C-CA58D87FE80D}" presName="text" presStyleLbl="node1" presStyleIdx="1" presStyleCnt="4">
        <dgm:presLayoutVars>
          <dgm:bulletEnabled val="1"/>
        </dgm:presLayoutVars>
      </dgm:prSet>
      <dgm:spPr/>
      <dgm:t>
        <a:bodyPr/>
        <a:lstStyle/>
        <a:p>
          <a:endParaRPr lang="en-GB"/>
        </a:p>
      </dgm:t>
    </dgm:pt>
    <dgm:pt modelId="{57BC10F4-2EC5-4551-84F1-B3E03B31A823}" type="pres">
      <dgm:prSet presAssocID="{8CF94BD0-40AF-47B6-9ACE-CD4B132A0C2D}" presName="spacer" presStyleCnt="0"/>
      <dgm:spPr/>
    </dgm:pt>
    <dgm:pt modelId="{4FBD5FCC-FA68-4F8E-9CB6-9430D5FAD69A}" type="pres">
      <dgm:prSet presAssocID="{4814FFAF-8050-4421-BD13-EC1A6F00AB4F}" presName="comp" presStyleCnt="0"/>
      <dgm:spPr/>
    </dgm:pt>
    <dgm:pt modelId="{18D2FBAD-73E0-440A-BC4A-78C257C75F48}" type="pres">
      <dgm:prSet presAssocID="{4814FFAF-8050-4421-BD13-EC1A6F00AB4F}" presName="box" presStyleLbl="node1" presStyleIdx="2" presStyleCnt="4" custScaleY="77607"/>
      <dgm:spPr/>
      <dgm:t>
        <a:bodyPr/>
        <a:lstStyle/>
        <a:p>
          <a:endParaRPr lang="en-GB"/>
        </a:p>
      </dgm:t>
    </dgm:pt>
    <dgm:pt modelId="{D485E2DB-2ABE-4578-986E-30E53374EE4A}" type="pres">
      <dgm:prSet presAssocID="{4814FFAF-8050-4421-BD13-EC1A6F00AB4F}" presName="img" presStyleLbl="fgImgPlace1" presStyleIdx="2" presStyleCnt="4"/>
      <dgm:spPr>
        <a:blipFill rotWithShape="0">
          <a:blip xmlns:r="http://schemas.openxmlformats.org/officeDocument/2006/relationships" r:embed="rId3"/>
          <a:stretch>
            <a:fillRect/>
          </a:stretch>
        </a:blipFill>
      </dgm:spPr>
    </dgm:pt>
    <dgm:pt modelId="{AE5A3261-284A-4E42-B919-C3B09707A895}" type="pres">
      <dgm:prSet presAssocID="{4814FFAF-8050-4421-BD13-EC1A6F00AB4F}" presName="text" presStyleLbl="node1" presStyleIdx="2" presStyleCnt="4">
        <dgm:presLayoutVars>
          <dgm:bulletEnabled val="1"/>
        </dgm:presLayoutVars>
      </dgm:prSet>
      <dgm:spPr/>
      <dgm:t>
        <a:bodyPr/>
        <a:lstStyle/>
        <a:p>
          <a:endParaRPr lang="en-GB"/>
        </a:p>
      </dgm:t>
    </dgm:pt>
    <dgm:pt modelId="{3FB654E5-9B1F-4A54-A823-6E4CB83682F4}" type="pres">
      <dgm:prSet presAssocID="{BDAAE5DC-A090-4D23-B672-6E268FF013F5}" presName="spacer" presStyleCnt="0"/>
      <dgm:spPr/>
    </dgm:pt>
    <dgm:pt modelId="{E3F00000-C964-4CAF-A35B-C0D491BEAD64}" type="pres">
      <dgm:prSet presAssocID="{D3469F08-65A9-4C26-9A40-05B2969FB201}" presName="comp" presStyleCnt="0"/>
      <dgm:spPr/>
    </dgm:pt>
    <dgm:pt modelId="{D1EFCE6F-226C-46A8-9DD4-BC2A3423D5CA}" type="pres">
      <dgm:prSet presAssocID="{D3469F08-65A9-4C26-9A40-05B2969FB201}" presName="box" presStyleLbl="node1" presStyleIdx="3" presStyleCnt="4"/>
      <dgm:spPr/>
      <dgm:t>
        <a:bodyPr/>
        <a:lstStyle/>
        <a:p>
          <a:endParaRPr lang="en-GB"/>
        </a:p>
      </dgm:t>
    </dgm:pt>
    <dgm:pt modelId="{C4F19807-E236-4494-A35C-9A3B818374C6}" type="pres">
      <dgm:prSet presAssocID="{D3469F08-65A9-4C26-9A40-05B2969FB201}" presName="img" presStyleLbl="fgImgPlace1" presStyleIdx="3" presStyleCnt="4"/>
      <dgm:spPr>
        <a:blipFill rotWithShape="0">
          <a:blip xmlns:r="http://schemas.openxmlformats.org/officeDocument/2006/relationships" r:embed="rId4"/>
          <a:stretch>
            <a:fillRect/>
          </a:stretch>
        </a:blipFill>
      </dgm:spPr>
    </dgm:pt>
    <dgm:pt modelId="{446BC0A8-EB26-4113-9B35-B53BB9931C03}" type="pres">
      <dgm:prSet presAssocID="{D3469F08-65A9-4C26-9A40-05B2969FB201}" presName="text" presStyleLbl="node1" presStyleIdx="3" presStyleCnt="4">
        <dgm:presLayoutVars>
          <dgm:bulletEnabled val="1"/>
        </dgm:presLayoutVars>
      </dgm:prSet>
      <dgm:spPr/>
      <dgm:t>
        <a:bodyPr/>
        <a:lstStyle/>
        <a:p>
          <a:endParaRPr lang="en-GB"/>
        </a:p>
      </dgm:t>
    </dgm:pt>
  </dgm:ptLst>
  <dgm:cxnLst>
    <dgm:cxn modelId="{049E1659-E79C-43BB-B154-01931A710111}" srcId="{ED648FEC-D2DD-4007-AAD0-478F02C67596}" destId="{1817B9A6-66DB-40D4-91EF-7E8C006DF6AD}" srcOrd="0" destOrd="0" parTransId="{E9630345-2166-42FC-B150-710BF87C9AD3}" sibTransId="{78AD3994-E288-45FA-A3F5-923A9202D6F7}"/>
    <dgm:cxn modelId="{D9AB01EE-5E21-43C0-9A54-E007E36FBC55}" type="presOf" srcId="{1C27FEAD-65EA-4FA5-AFD3-D7278C81658E}" destId="{CD15A6B7-BB5D-4919-8388-7599685B8D3F}" srcOrd="0" destOrd="1" presId="urn:microsoft.com/office/officeart/2005/8/layout/vList4#1"/>
    <dgm:cxn modelId="{8FF203E2-660E-4823-BB49-84E81E006271}" srcId="{4814FFAF-8050-4421-BD13-EC1A6F00AB4F}" destId="{4BE9B59D-C86C-45C4-A978-F272F91F3515}" srcOrd="0" destOrd="0" parTransId="{2CE8617D-C88A-47A2-AE20-3DD974173BEB}" sibTransId="{588D757A-541C-4DCE-AF5C-C6C817B29DC6}"/>
    <dgm:cxn modelId="{74291B2F-D24E-431F-B681-15048375A027}" type="presOf" srcId="{1C27FEAD-65EA-4FA5-AFD3-D7278C81658E}" destId="{C9AA0389-F840-432B-90A4-F662AAF45DDE}" srcOrd="1" destOrd="1" presId="urn:microsoft.com/office/officeart/2005/8/layout/vList4#1"/>
    <dgm:cxn modelId="{8137CB97-03C4-459B-B3E5-90F1B933D1BE}" type="presOf" srcId="{1817B9A6-66DB-40D4-91EF-7E8C006DF6AD}" destId="{31A939BA-3333-43EF-8B4D-0BCE66B01466}" srcOrd="0" destOrd="1" presId="urn:microsoft.com/office/officeart/2005/8/layout/vList4#1"/>
    <dgm:cxn modelId="{74C84F7B-9308-4864-988E-7F9FA779F7A5}" type="presOf" srcId="{ED648FEC-D2DD-4007-AAD0-478F02C67596}" destId="{2EA4E25F-7059-4C08-AED5-2892B93BAB53}" srcOrd="1" destOrd="0" presId="urn:microsoft.com/office/officeart/2005/8/layout/vList4#1"/>
    <dgm:cxn modelId="{E2DB373F-6289-492C-88E6-6EDA310B3EE4}" type="presOf" srcId="{34044E63-71FB-4D08-8748-472F8DC00742}" destId="{B67FF6DC-B4C0-4DDD-9188-0169B5C439C6}" srcOrd="0" destOrd="0" presId="urn:microsoft.com/office/officeart/2005/8/layout/vList4#1"/>
    <dgm:cxn modelId="{2E9975D8-13C4-4A5E-B253-BE5B2CB09E09}" type="presOf" srcId="{ED648FEC-D2DD-4007-AAD0-478F02C67596}" destId="{31A939BA-3333-43EF-8B4D-0BCE66B01466}" srcOrd="0" destOrd="0" presId="urn:microsoft.com/office/officeart/2005/8/layout/vList4#1"/>
    <dgm:cxn modelId="{0A40716A-4A28-40C8-B1F6-DB296B026F22}" type="presOf" srcId="{FEB67CFB-25EA-49AD-AA8C-CA58D87FE80D}" destId="{C9AA0389-F840-432B-90A4-F662AAF45DDE}" srcOrd="1" destOrd="0" presId="urn:microsoft.com/office/officeart/2005/8/layout/vList4#1"/>
    <dgm:cxn modelId="{2CE435CD-FDC4-4D48-81DF-DAF78A230698}" type="presOf" srcId="{4814FFAF-8050-4421-BD13-EC1A6F00AB4F}" destId="{AE5A3261-284A-4E42-B919-C3B09707A895}" srcOrd="1" destOrd="0" presId="urn:microsoft.com/office/officeart/2005/8/layout/vList4#1"/>
    <dgm:cxn modelId="{88CA87B3-5D13-40B2-AEBE-F7C53F5CEFDE}" srcId="{D3469F08-65A9-4C26-9A40-05B2969FB201}" destId="{003A8D9F-087B-439F-8EE9-8A79D33288CB}" srcOrd="0" destOrd="0" parTransId="{E96CA01B-3B9B-4E5D-972C-CC7298572B9D}" sibTransId="{8411FAA5-B026-44AD-9AF7-160404601D8A}"/>
    <dgm:cxn modelId="{842BA6F4-E263-423F-B86F-63BAAF48C151}" type="presOf" srcId="{1817B9A6-66DB-40D4-91EF-7E8C006DF6AD}" destId="{2EA4E25F-7059-4C08-AED5-2892B93BAB53}" srcOrd="1" destOrd="1" presId="urn:microsoft.com/office/officeart/2005/8/layout/vList4#1"/>
    <dgm:cxn modelId="{174A3437-5590-493A-AC87-6718C99EE25E}" srcId="{34044E63-71FB-4D08-8748-472F8DC00742}" destId="{FEB67CFB-25EA-49AD-AA8C-CA58D87FE80D}" srcOrd="1" destOrd="0" parTransId="{2445BEA2-E6F9-42C4-9625-CC5916B551D7}" sibTransId="{8CF94BD0-40AF-47B6-9ACE-CD4B132A0C2D}"/>
    <dgm:cxn modelId="{E2E4FF8A-6FCC-4273-950C-97C6FB6CC70D}" type="presOf" srcId="{4BE9B59D-C86C-45C4-A978-F272F91F3515}" destId="{AE5A3261-284A-4E42-B919-C3B09707A895}" srcOrd="1" destOrd="1" presId="urn:microsoft.com/office/officeart/2005/8/layout/vList4#1"/>
    <dgm:cxn modelId="{EA8EA848-DAF9-48B3-9E23-6E98BADAF870}" srcId="{FEB67CFB-25EA-49AD-AA8C-CA58D87FE80D}" destId="{1C27FEAD-65EA-4FA5-AFD3-D7278C81658E}" srcOrd="0" destOrd="0" parTransId="{B6CE4084-902C-403D-AABF-53023290E30A}" sibTransId="{F1EA8076-96C1-4FDD-99BB-182ADF5C803F}"/>
    <dgm:cxn modelId="{E4373F77-DA65-4829-98D9-EC55FEB4C362}" type="presOf" srcId="{FEB67CFB-25EA-49AD-AA8C-CA58D87FE80D}" destId="{CD15A6B7-BB5D-4919-8388-7599685B8D3F}" srcOrd="0" destOrd="0" presId="urn:microsoft.com/office/officeart/2005/8/layout/vList4#1"/>
    <dgm:cxn modelId="{382897BA-F7A6-44E4-A3B1-8B063EA15B4A}" type="presOf" srcId="{D3469F08-65A9-4C26-9A40-05B2969FB201}" destId="{D1EFCE6F-226C-46A8-9DD4-BC2A3423D5CA}" srcOrd="0" destOrd="0" presId="urn:microsoft.com/office/officeart/2005/8/layout/vList4#1"/>
    <dgm:cxn modelId="{D645E348-9C2C-4049-AE64-E5826EE2FAF5}" type="presOf" srcId="{003A8D9F-087B-439F-8EE9-8A79D33288CB}" destId="{D1EFCE6F-226C-46A8-9DD4-BC2A3423D5CA}" srcOrd="0" destOrd="1" presId="urn:microsoft.com/office/officeart/2005/8/layout/vList4#1"/>
    <dgm:cxn modelId="{3263A314-6F0D-4AC9-8967-040D7E720A74}" type="presOf" srcId="{4BE9B59D-C86C-45C4-A978-F272F91F3515}" destId="{18D2FBAD-73E0-440A-BC4A-78C257C75F48}" srcOrd="0" destOrd="1" presId="urn:microsoft.com/office/officeart/2005/8/layout/vList4#1"/>
    <dgm:cxn modelId="{3F334E3D-1DC2-4786-9A90-8D8B7FC6087B}" srcId="{34044E63-71FB-4D08-8748-472F8DC00742}" destId="{4814FFAF-8050-4421-BD13-EC1A6F00AB4F}" srcOrd="2" destOrd="0" parTransId="{28A17173-F995-4455-8AD2-DAB5E85B48FB}" sibTransId="{BDAAE5DC-A090-4D23-B672-6E268FF013F5}"/>
    <dgm:cxn modelId="{88999802-2F0B-4E73-921A-83537CB11EF9}" type="presOf" srcId="{4814FFAF-8050-4421-BD13-EC1A6F00AB4F}" destId="{18D2FBAD-73E0-440A-BC4A-78C257C75F48}" srcOrd="0" destOrd="0" presId="urn:microsoft.com/office/officeart/2005/8/layout/vList4#1"/>
    <dgm:cxn modelId="{A2473FE8-F901-49D6-9857-4EDB23FCB7FE}" srcId="{34044E63-71FB-4D08-8748-472F8DC00742}" destId="{D3469F08-65A9-4C26-9A40-05B2969FB201}" srcOrd="3" destOrd="0" parTransId="{CB899221-36F5-44FF-B4F6-88099BD79489}" sibTransId="{1B7AD79F-D048-433D-A9DE-88A98A0FC558}"/>
    <dgm:cxn modelId="{E93FF2F4-CE8F-4263-9B5A-80938DC73A81}" type="presOf" srcId="{D3469F08-65A9-4C26-9A40-05B2969FB201}" destId="{446BC0A8-EB26-4113-9B35-B53BB9931C03}" srcOrd="1" destOrd="0" presId="urn:microsoft.com/office/officeart/2005/8/layout/vList4#1"/>
    <dgm:cxn modelId="{93601C48-8062-4134-9311-DCE5356F16EF}" srcId="{34044E63-71FB-4D08-8748-472F8DC00742}" destId="{ED648FEC-D2DD-4007-AAD0-478F02C67596}" srcOrd="0" destOrd="0" parTransId="{347F7FEC-A4C2-4AA5-A29D-E72421A65153}" sibTransId="{184C9A67-B99B-47A0-8FF0-EB2037B072E1}"/>
    <dgm:cxn modelId="{A0CC5E87-BC53-4130-BC2A-B6BEE7720D19}" type="presOf" srcId="{003A8D9F-087B-439F-8EE9-8A79D33288CB}" destId="{446BC0A8-EB26-4113-9B35-B53BB9931C03}" srcOrd="1" destOrd="1" presId="urn:microsoft.com/office/officeart/2005/8/layout/vList4#1"/>
    <dgm:cxn modelId="{4832DDB5-BE6D-4BA4-A024-75BB033A4A88}" type="presParOf" srcId="{B67FF6DC-B4C0-4DDD-9188-0169B5C439C6}" destId="{2B17FD18-003E-48C7-BB66-7412CF21A4B7}" srcOrd="0" destOrd="0" presId="urn:microsoft.com/office/officeart/2005/8/layout/vList4#1"/>
    <dgm:cxn modelId="{43EA99DD-8BF3-4C93-8802-9AC82C68D291}" type="presParOf" srcId="{2B17FD18-003E-48C7-BB66-7412CF21A4B7}" destId="{31A939BA-3333-43EF-8B4D-0BCE66B01466}" srcOrd="0" destOrd="0" presId="urn:microsoft.com/office/officeart/2005/8/layout/vList4#1"/>
    <dgm:cxn modelId="{FE79D0FD-5B2E-47ED-ABCF-9BE0E28950C8}" type="presParOf" srcId="{2B17FD18-003E-48C7-BB66-7412CF21A4B7}" destId="{905C6E05-DB00-4D3C-9E47-695D6A596F09}" srcOrd="1" destOrd="0" presId="urn:microsoft.com/office/officeart/2005/8/layout/vList4#1"/>
    <dgm:cxn modelId="{6C3B045A-FBB0-4513-B88E-481680E391E7}" type="presParOf" srcId="{2B17FD18-003E-48C7-BB66-7412CF21A4B7}" destId="{2EA4E25F-7059-4C08-AED5-2892B93BAB53}" srcOrd="2" destOrd="0" presId="urn:microsoft.com/office/officeart/2005/8/layout/vList4#1"/>
    <dgm:cxn modelId="{FAD8B6EB-DE58-4CC6-95BD-647C70962942}" type="presParOf" srcId="{B67FF6DC-B4C0-4DDD-9188-0169B5C439C6}" destId="{AFF77F2E-7642-4A4D-983E-ADA48E3E60F8}" srcOrd="1" destOrd="0" presId="urn:microsoft.com/office/officeart/2005/8/layout/vList4#1"/>
    <dgm:cxn modelId="{A8856D9B-7B48-494E-B4D0-90E14E201524}" type="presParOf" srcId="{B67FF6DC-B4C0-4DDD-9188-0169B5C439C6}" destId="{20AFB196-0CC4-4F55-8858-51DB2D996CE9}" srcOrd="2" destOrd="0" presId="urn:microsoft.com/office/officeart/2005/8/layout/vList4#1"/>
    <dgm:cxn modelId="{46163162-A593-4983-B924-2DB02E43142F}" type="presParOf" srcId="{20AFB196-0CC4-4F55-8858-51DB2D996CE9}" destId="{CD15A6B7-BB5D-4919-8388-7599685B8D3F}" srcOrd="0" destOrd="0" presId="urn:microsoft.com/office/officeart/2005/8/layout/vList4#1"/>
    <dgm:cxn modelId="{0858E893-1784-4DBF-AD95-BCD9979A9F6C}" type="presParOf" srcId="{20AFB196-0CC4-4F55-8858-51DB2D996CE9}" destId="{C06C7419-43BA-4733-8430-2BF49D24372C}" srcOrd="1" destOrd="0" presId="urn:microsoft.com/office/officeart/2005/8/layout/vList4#1"/>
    <dgm:cxn modelId="{25661A8D-2CCA-4F27-804B-5E2D7B818555}" type="presParOf" srcId="{20AFB196-0CC4-4F55-8858-51DB2D996CE9}" destId="{C9AA0389-F840-432B-90A4-F662AAF45DDE}" srcOrd="2" destOrd="0" presId="urn:microsoft.com/office/officeart/2005/8/layout/vList4#1"/>
    <dgm:cxn modelId="{1CF2DB91-572F-46B4-8998-BDCB7BDC54B6}" type="presParOf" srcId="{B67FF6DC-B4C0-4DDD-9188-0169B5C439C6}" destId="{57BC10F4-2EC5-4551-84F1-B3E03B31A823}" srcOrd="3" destOrd="0" presId="urn:microsoft.com/office/officeart/2005/8/layout/vList4#1"/>
    <dgm:cxn modelId="{C8B82E24-AAEF-46AF-882F-C1C7270F307F}" type="presParOf" srcId="{B67FF6DC-B4C0-4DDD-9188-0169B5C439C6}" destId="{4FBD5FCC-FA68-4F8E-9CB6-9430D5FAD69A}" srcOrd="4" destOrd="0" presId="urn:microsoft.com/office/officeart/2005/8/layout/vList4#1"/>
    <dgm:cxn modelId="{C28148A8-9F29-477D-9426-F6439CADF68F}" type="presParOf" srcId="{4FBD5FCC-FA68-4F8E-9CB6-9430D5FAD69A}" destId="{18D2FBAD-73E0-440A-BC4A-78C257C75F48}" srcOrd="0" destOrd="0" presId="urn:microsoft.com/office/officeart/2005/8/layout/vList4#1"/>
    <dgm:cxn modelId="{8D154A95-CC21-407A-8640-636948C4921C}" type="presParOf" srcId="{4FBD5FCC-FA68-4F8E-9CB6-9430D5FAD69A}" destId="{D485E2DB-2ABE-4578-986E-30E53374EE4A}" srcOrd="1" destOrd="0" presId="urn:microsoft.com/office/officeart/2005/8/layout/vList4#1"/>
    <dgm:cxn modelId="{582B99BA-D51D-4369-8BCE-ABB6D024A280}" type="presParOf" srcId="{4FBD5FCC-FA68-4F8E-9CB6-9430D5FAD69A}" destId="{AE5A3261-284A-4E42-B919-C3B09707A895}" srcOrd="2" destOrd="0" presId="urn:microsoft.com/office/officeart/2005/8/layout/vList4#1"/>
    <dgm:cxn modelId="{BE309246-1A29-4303-8B06-29A875C6C501}" type="presParOf" srcId="{B67FF6DC-B4C0-4DDD-9188-0169B5C439C6}" destId="{3FB654E5-9B1F-4A54-A823-6E4CB83682F4}" srcOrd="5" destOrd="0" presId="urn:microsoft.com/office/officeart/2005/8/layout/vList4#1"/>
    <dgm:cxn modelId="{BAD8B570-F21D-439C-B17A-9C4D853C0136}" type="presParOf" srcId="{B67FF6DC-B4C0-4DDD-9188-0169B5C439C6}" destId="{E3F00000-C964-4CAF-A35B-C0D491BEAD64}" srcOrd="6" destOrd="0" presId="urn:microsoft.com/office/officeart/2005/8/layout/vList4#1"/>
    <dgm:cxn modelId="{AA830BF3-C483-4114-9A5B-9B4E280A7A94}" type="presParOf" srcId="{E3F00000-C964-4CAF-A35B-C0D491BEAD64}" destId="{D1EFCE6F-226C-46A8-9DD4-BC2A3423D5CA}" srcOrd="0" destOrd="0" presId="urn:microsoft.com/office/officeart/2005/8/layout/vList4#1"/>
    <dgm:cxn modelId="{20567635-9DFE-4007-993C-6213CE32E850}" type="presParOf" srcId="{E3F00000-C964-4CAF-A35B-C0D491BEAD64}" destId="{C4F19807-E236-4494-A35C-9A3B818374C6}" srcOrd="1" destOrd="0" presId="urn:microsoft.com/office/officeart/2005/8/layout/vList4#1"/>
    <dgm:cxn modelId="{2F594B29-184D-4475-B1B6-74F78A93A46A}" type="presParOf" srcId="{E3F00000-C964-4CAF-A35B-C0D491BEAD64}" destId="{446BC0A8-EB26-4113-9B35-B53BB9931C03}"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666F4-E653-427C-9F4E-354FEAD7FAC5}">
      <dsp:nvSpPr>
        <dsp:cNvPr id="0" name=""/>
        <dsp:cNvSpPr/>
      </dsp:nvSpPr>
      <dsp:spPr>
        <a:xfrm>
          <a:off x="6660" y="-76424"/>
          <a:ext cx="1402964" cy="3534507"/>
        </a:xfrm>
        <a:prstGeom prst="roundRect">
          <a:avLst>
            <a:gd name="adj" fmla="val 5000"/>
          </a:avLst>
        </a:prstGeom>
        <a:solidFill>
          <a:schemeClr val="accent2">
            <a:hueOff val="0"/>
            <a:satOff val="0"/>
            <a:lumOff val="0"/>
            <a:alphaOff val="0"/>
          </a:schemeClr>
        </a:solidFill>
        <a:ln>
          <a:noFill/>
        </a:ln>
        <a:effectLst>
          <a:outerShdw blurRad="50800" dist="4190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GB" sz="2400" kern="1200" dirty="0" smtClean="0"/>
            <a:t>Step 1</a:t>
          </a:r>
          <a:endParaRPr lang="en-GB" sz="2400" kern="1200" dirty="0"/>
        </a:p>
      </dsp:txBody>
      <dsp:txXfrm rot="16200000">
        <a:off x="-1302190" y="1232427"/>
        <a:ext cx="2898296" cy="280592"/>
      </dsp:txXfrm>
    </dsp:sp>
    <dsp:sp modelId="{38740568-6CB1-4636-AEC3-9FF176B87CAE}">
      <dsp:nvSpPr>
        <dsp:cNvPr id="0" name=""/>
        <dsp:cNvSpPr/>
      </dsp:nvSpPr>
      <dsp:spPr>
        <a:xfrm>
          <a:off x="362345" y="-76424"/>
          <a:ext cx="1045208" cy="3534507"/>
        </a:xfrm>
        <a:prstGeom prst="rect">
          <a:avLst/>
        </a:prstGeom>
        <a:noFill/>
        <a:ln>
          <a:noFill/>
        </a:ln>
        <a:effectLst>
          <a:outerShdw blurRad="50800" dist="41909" dir="5400000" rotWithShape="0">
            <a:srgbClr val="000000">
              <a:alpha val="40000"/>
            </a:srgbClr>
          </a:outerShdw>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GB" sz="2400" kern="1200" dirty="0" smtClean="0"/>
            <a:t>As a class produce a large 3D version of the Burgess model </a:t>
          </a:r>
          <a:endParaRPr lang="en-GB" sz="2400" kern="1200" dirty="0"/>
        </a:p>
      </dsp:txBody>
      <dsp:txXfrm>
        <a:off x="362345" y="-76424"/>
        <a:ext cx="1045208" cy="3534507"/>
      </dsp:txXfrm>
    </dsp:sp>
    <dsp:sp modelId="{D4E257AB-2BE7-45A3-A1EE-299FCCD80C4D}">
      <dsp:nvSpPr>
        <dsp:cNvPr id="0" name=""/>
        <dsp:cNvSpPr/>
      </dsp:nvSpPr>
      <dsp:spPr>
        <a:xfrm>
          <a:off x="1494980" y="-76424"/>
          <a:ext cx="1615741" cy="3681240"/>
        </a:xfrm>
        <a:prstGeom prst="roundRect">
          <a:avLst>
            <a:gd name="adj" fmla="val 5000"/>
          </a:avLst>
        </a:prstGeom>
        <a:solidFill>
          <a:schemeClr val="accent3">
            <a:hueOff val="0"/>
            <a:satOff val="0"/>
            <a:lumOff val="0"/>
            <a:alphaOff val="0"/>
          </a:schemeClr>
        </a:solidFill>
        <a:ln>
          <a:noFill/>
        </a:ln>
        <a:effectLst>
          <a:outerShdw blurRad="50800" dist="4190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GB" sz="2400" kern="1200" dirty="0" smtClean="0"/>
            <a:t>Step 2</a:t>
          </a:r>
          <a:endParaRPr lang="en-GB" sz="2400" kern="1200" dirty="0"/>
        </a:p>
      </dsp:txBody>
      <dsp:txXfrm rot="16200000">
        <a:off x="147245" y="1271310"/>
        <a:ext cx="3018616" cy="323148"/>
      </dsp:txXfrm>
    </dsp:sp>
    <dsp:sp modelId="{DB244A1D-101C-46A0-99DF-AD792ABC4183}">
      <dsp:nvSpPr>
        <dsp:cNvPr id="0" name=""/>
        <dsp:cNvSpPr/>
      </dsp:nvSpPr>
      <dsp:spPr>
        <a:xfrm rot="5400000">
          <a:off x="1292046" y="2250495"/>
          <a:ext cx="430255" cy="365806"/>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0DDD510-D330-43F5-B671-225087872A45}">
      <dsp:nvSpPr>
        <dsp:cNvPr id="0" name=""/>
        <dsp:cNvSpPr/>
      </dsp:nvSpPr>
      <dsp:spPr>
        <a:xfrm>
          <a:off x="1877793" y="-76424"/>
          <a:ext cx="1203727" cy="3681240"/>
        </a:xfrm>
        <a:prstGeom prst="rect">
          <a:avLst/>
        </a:prstGeom>
        <a:noFill/>
        <a:ln>
          <a:noFill/>
        </a:ln>
        <a:effectLst>
          <a:outerShdw blurRad="50800" dist="41909" dir="5400000" rotWithShape="0">
            <a:srgbClr val="000000">
              <a:alpha val="40000"/>
            </a:srgbClr>
          </a:outerShdw>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GB" sz="2400" kern="1200" dirty="0" smtClean="0"/>
            <a:t>Working in groups of 4-5, each group will get a different part of the city</a:t>
          </a:r>
          <a:endParaRPr lang="en-GB" sz="2400" kern="1200" dirty="0"/>
        </a:p>
      </dsp:txBody>
      <dsp:txXfrm>
        <a:off x="1877793" y="-76424"/>
        <a:ext cx="1203727" cy="3681240"/>
      </dsp:txXfrm>
    </dsp:sp>
    <dsp:sp modelId="{9E8545D0-9361-4E98-BC65-D8CE14D131D8}">
      <dsp:nvSpPr>
        <dsp:cNvPr id="0" name=""/>
        <dsp:cNvSpPr/>
      </dsp:nvSpPr>
      <dsp:spPr>
        <a:xfrm>
          <a:off x="3196076" y="-76424"/>
          <a:ext cx="3699423" cy="3609571"/>
        </a:xfrm>
        <a:prstGeom prst="roundRect">
          <a:avLst>
            <a:gd name="adj" fmla="val 5000"/>
          </a:avLst>
        </a:prstGeom>
        <a:solidFill>
          <a:schemeClr val="accent4">
            <a:hueOff val="0"/>
            <a:satOff val="0"/>
            <a:lumOff val="0"/>
            <a:alphaOff val="0"/>
          </a:schemeClr>
        </a:solidFill>
        <a:ln>
          <a:noFill/>
        </a:ln>
        <a:effectLst>
          <a:outerShdw blurRad="50800" dist="4190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GB" sz="2400" kern="1200" dirty="0" smtClean="0"/>
            <a:t>Step 3</a:t>
          </a:r>
          <a:endParaRPr lang="en-GB" sz="2400" kern="1200" dirty="0"/>
        </a:p>
      </dsp:txBody>
      <dsp:txXfrm rot="16200000">
        <a:off x="2086094" y="1033557"/>
        <a:ext cx="2959848" cy="739884"/>
      </dsp:txXfrm>
    </dsp:sp>
    <dsp:sp modelId="{FB71600D-1D0A-4125-B5EF-ABD0D45B4FC6}">
      <dsp:nvSpPr>
        <dsp:cNvPr id="0" name=""/>
        <dsp:cNvSpPr/>
      </dsp:nvSpPr>
      <dsp:spPr>
        <a:xfrm rot="5400000">
          <a:off x="2993142" y="2250495"/>
          <a:ext cx="430255" cy="365806"/>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493D89C-F86B-418C-B9C1-D81AAC1EEA12}">
      <dsp:nvSpPr>
        <dsp:cNvPr id="0" name=""/>
        <dsp:cNvSpPr/>
      </dsp:nvSpPr>
      <dsp:spPr>
        <a:xfrm>
          <a:off x="3844559" y="-76424"/>
          <a:ext cx="2756070" cy="3609571"/>
        </a:xfrm>
        <a:prstGeom prst="rect">
          <a:avLst/>
        </a:prstGeom>
        <a:noFill/>
        <a:ln>
          <a:noFill/>
        </a:ln>
        <a:effectLst>
          <a:outerShdw blurRad="50800" dist="41909" dir="5400000" rotWithShape="0">
            <a:srgbClr val="000000">
              <a:alpha val="40000"/>
            </a:srgbClr>
          </a:outerShdw>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GB" sz="2400" kern="1200" dirty="0" smtClean="0"/>
            <a:t>Your section of the model should illustrate – building type (land use), building height, environmental quality and anything else you think would enhance your section of the model.</a:t>
          </a:r>
          <a:endParaRPr lang="en-GB" sz="2400" kern="1200" dirty="0"/>
        </a:p>
      </dsp:txBody>
      <dsp:txXfrm>
        <a:off x="3844559" y="-76424"/>
        <a:ext cx="2756070" cy="3609571"/>
      </dsp:txXfrm>
    </dsp:sp>
    <dsp:sp modelId="{B309FDC2-36FF-4C0A-B7C0-859E23F68C5F}">
      <dsp:nvSpPr>
        <dsp:cNvPr id="0" name=""/>
        <dsp:cNvSpPr/>
      </dsp:nvSpPr>
      <dsp:spPr>
        <a:xfrm>
          <a:off x="6980854" y="-76424"/>
          <a:ext cx="1653444" cy="3596841"/>
        </a:xfrm>
        <a:prstGeom prst="roundRect">
          <a:avLst>
            <a:gd name="adj" fmla="val 5000"/>
          </a:avLst>
        </a:prstGeom>
        <a:solidFill>
          <a:schemeClr val="accent5">
            <a:hueOff val="0"/>
            <a:satOff val="0"/>
            <a:lumOff val="0"/>
            <a:alphaOff val="0"/>
          </a:schemeClr>
        </a:solidFill>
        <a:ln>
          <a:noFill/>
        </a:ln>
        <a:effectLst>
          <a:outerShdw blurRad="50800" dist="4190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GB" sz="2400" kern="1200" dirty="0" smtClean="0"/>
            <a:t>Step 4 </a:t>
          </a:r>
          <a:endParaRPr lang="en-GB" sz="2400" kern="1200" dirty="0"/>
        </a:p>
      </dsp:txBody>
      <dsp:txXfrm rot="16200000">
        <a:off x="5671494" y="1232936"/>
        <a:ext cx="2949409" cy="330688"/>
      </dsp:txXfrm>
    </dsp:sp>
    <dsp:sp modelId="{5A2D81BC-8739-4E6D-BA3E-DBC9D1250798}">
      <dsp:nvSpPr>
        <dsp:cNvPr id="0" name=""/>
        <dsp:cNvSpPr/>
      </dsp:nvSpPr>
      <dsp:spPr>
        <a:xfrm rot="5400000">
          <a:off x="6777920" y="2250495"/>
          <a:ext cx="430255" cy="365806"/>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2E46F0B-8E51-4877-8344-7EEED17390A9}">
      <dsp:nvSpPr>
        <dsp:cNvPr id="0" name=""/>
        <dsp:cNvSpPr/>
      </dsp:nvSpPr>
      <dsp:spPr>
        <a:xfrm>
          <a:off x="7368475" y="-76424"/>
          <a:ext cx="1231816" cy="3596841"/>
        </a:xfrm>
        <a:prstGeom prst="rect">
          <a:avLst/>
        </a:prstGeom>
        <a:noFill/>
        <a:ln>
          <a:noFill/>
        </a:ln>
        <a:effectLst>
          <a:outerShdw blurRad="50800" dist="41909" dir="5400000" rotWithShape="0">
            <a:srgbClr val="000000">
              <a:alpha val="40000"/>
            </a:srgbClr>
          </a:outerShdw>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en-GB" sz="2400" kern="1200" dirty="0" smtClean="0"/>
            <a:t>You may use drawings, writing or models to put together your part of the model.</a:t>
          </a:r>
          <a:endParaRPr lang="en-GB" sz="2400" kern="1200" dirty="0"/>
        </a:p>
      </dsp:txBody>
      <dsp:txXfrm>
        <a:off x="7368475" y="-76424"/>
        <a:ext cx="1231816" cy="3596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6400"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3D244A80-AEE6-4127-80B8-F2B62C878A06}" type="datetimeFigureOut">
              <a:rPr lang="en-GB" smtClean="0"/>
              <a:t>01/11/2012</a:t>
            </a:fld>
            <a:endParaRPr lang="en-GB"/>
          </a:p>
        </p:txBody>
      </p:sp>
      <p:sp>
        <p:nvSpPr>
          <p:cNvPr id="4" name="Footer Placeholder 3"/>
          <p:cNvSpPr>
            <a:spLocks noGrp="1"/>
          </p:cNvSpPr>
          <p:nvPr>
            <p:ph type="ftr" sz="quarter" idx="2"/>
          </p:nvPr>
        </p:nvSpPr>
        <p:spPr>
          <a:xfrm>
            <a:off x="2" y="9378952"/>
            <a:ext cx="2946400" cy="49371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378952"/>
            <a:ext cx="2946400" cy="493713"/>
          </a:xfrm>
          <a:prstGeom prst="rect">
            <a:avLst/>
          </a:prstGeom>
        </p:spPr>
        <p:txBody>
          <a:bodyPr vert="horz" lIns="91440" tIns="45720" rIns="91440" bIns="45720" rtlCol="0" anchor="b"/>
          <a:lstStyle>
            <a:lvl1pPr algn="r">
              <a:defRPr sz="1200"/>
            </a:lvl1pPr>
          </a:lstStyle>
          <a:p>
            <a:fld id="{40F9E262-7DBE-44FC-9A26-62FC4B43C64E}" type="slidenum">
              <a:rPr lang="en-GB" smtClean="0"/>
              <a:t>‹#›</a:t>
            </a:fld>
            <a:endParaRPr lang="en-GB"/>
          </a:p>
        </p:txBody>
      </p:sp>
    </p:spTree>
    <p:extLst>
      <p:ext uri="{BB962C8B-B14F-4D97-AF65-F5344CB8AC3E}">
        <p14:creationId xmlns:p14="http://schemas.microsoft.com/office/powerpoint/2010/main" val="2693175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45659" cy="4937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3"/>
            <a:ext cx="2945659" cy="493712"/>
          </a:xfrm>
          <a:prstGeom prst="rect">
            <a:avLst/>
          </a:prstGeom>
        </p:spPr>
        <p:txBody>
          <a:bodyPr vert="horz" lIns="91440" tIns="45720" rIns="91440" bIns="45720" rtlCol="0"/>
          <a:lstStyle>
            <a:lvl1pPr algn="r">
              <a:defRPr sz="1200"/>
            </a:lvl1pPr>
          </a:lstStyle>
          <a:p>
            <a:fld id="{FA544C1F-4384-48B1-AD0D-4A4936163913}" type="datetimeFigureOut">
              <a:rPr lang="en-US" smtClean="0"/>
              <a:t>11/1/2012</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7"/>
            <a:ext cx="2945659" cy="493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8827"/>
            <a:ext cx="2945659" cy="493712"/>
          </a:xfrm>
          <a:prstGeom prst="rect">
            <a:avLst/>
          </a:prstGeom>
        </p:spPr>
        <p:txBody>
          <a:bodyPr vert="horz" lIns="91440" tIns="45720" rIns="91440" bIns="45720" rtlCol="0" anchor="b"/>
          <a:lstStyle>
            <a:lvl1pPr algn="r">
              <a:defRPr sz="1200"/>
            </a:lvl1pPr>
          </a:lstStyle>
          <a:p>
            <a:fld id="{108EE4D3-9178-4697-BADF-D8143892B025}" type="slidenum">
              <a:rPr lang="en-US" smtClean="0"/>
              <a:t>‹#›</a:t>
            </a:fld>
            <a:endParaRPr lang="en-US"/>
          </a:p>
        </p:txBody>
      </p:sp>
    </p:spTree>
    <p:extLst>
      <p:ext uri="{BB962C8B-B14F-4D97-AF65-F5344CB8AC3E}">
        <p14:creationId xmlns:p14="http://schemas.microsoft.com/office/powerpoint/2010/main" val="2238253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C4F0B87-4753-41A8-9906-9208A01AD66A}" type="slidenum">
              <a:rPr lang="en-GB" smtClean="0"/>
              <a:pPr/>
              <a:t>43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Arsenal logo hyperlinked to highbury square</a:t>
            </a:r>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35A68D-1E00-4BDF-8715-1DBAF6CB2C14}" type="slidenum">
              <a:rPr lang="en-GB"/>
              <a:pPr fontAlgn="base">
                <a:spcBef>
                  <a:spcPct val="0"/>
                </a:spcBef>
                <a:spcAft>
                  <a:spcPct val="0"/>
                </a:spcAft>
              </a:pPr>
              <a:t>122</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Arsenal logo hyperlinked to highbury square</a:t>
            </a:r>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35A68D-1E00-4BDF-8715-1DBAF6CB2C14}" type="slidenum">
              <a:rPr lang="en-GB"/>
              <a:pPr fontAlgn="base">
                <a:spcBef>
                  <a:spcPct val="0"/>
                </a:spcBef>
                <a:spcAft>
                  <a:spcPct val="0"/>
                </a:spcAft>
              </a:pPr>
              <a:t>136</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Arsenal logo hyperlinked to highbury square</a:t>
            </a:r>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35A68D-1E00-4BDF-8715-1DBAF6CB2C14}" type="slidenum">
              <a:rPr lang="en-GB"/>
              <a:pPr fontAlgn="base">
                <a:spcBef>
                  <a:spcPct val="0"/>
                </a:spcBef>
                <a:spcAft>
                  <a:spcPct val="0"/>
                </a:spcAft>
              </a:pPr>
              <a:t>140</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490F6E-CE1F-4EDF-8429-771238ECA298}" type="slidenum">
              <a:rPr lang="en-GB"/>
              <a:pPr fontAlgn="base">
                <a:spcBef>
                  <a:spcPct val="0"/>
                </a:spcBef>
                <a:spcAft>
                  <a:spcPct val="0"/>
                </a:spcAft>
              </a:pPr>
              <a:t>165</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Image hyperlinked to youtube</a:t>
            </a: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CC1ABD-87A1-480C-A5A9-7D287734044A}" type="slidenum">
              <a:rPr lang="en-GB"/>
              <a:pPr fontAlgn="base">
                <a:spcBef>
                  <a:spcPct val="0"/>
                </a:spcBef>
                <a:spcAft>
                  <a:spcPct val="0"/>
                </a:spcAft>
              </a:pPr>
              <a:t>168</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490F6E-CE1F-4EDF-8429-771238ECA298}" type="slidenum">
              <a:rPr lang="en-GB"/>
              <a:pPr fontAlgn="base">
                <a:spcBef>
                  <a:spcPct val="0"/>
                </a:spcBef>
                <a:spcAft>
                  <a:spcPct val="0"/>
                </a:spcAft>
              </a:pPr>
              <a:t>170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D7789D6-1B21-4B0C-9655-D63B8C9B6A31}" type="slidenum">
              <a:rPr lang="en-GB"/>
              <a:pPr/>
              <a:t>69</a:t>
            </a:fld>
            <a:endParaRPr lang="en-GB"/>
          </a:p>
        </p:txBody>
      </p:sp>
      <p:sp>
        <p:nvSpPr>
          <p:cNvPr id="15361" name="Text Box 1"/>
          <p:cNvSpPr txBox="1">
            <a:spLocks noChangeArrowheads="1"/>
          </p:cNvSpPr>
          <p:nvPr/>
        </p:nvSpPr>
        <p:spPr bwMode="auto">
          <a:xfrm>
            <a:off x="1132946" y="740570"/>
            <a:ext cx="4531783" cy="370284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5362" name="Text Box 2"/>
          <p:cNvSpPr txBox="1">
            <a:spLocks noGrp="1" noChangeArrowheads="1"/>
          </p:cNvSpPr>
          <p:nvPr>
            <p:ph type="body"/>
          </p:nvPr>
        </p:nvSpPr>
        <p:spPr bwMode="auto">
          <a:xfrm>
            <a:off x="679768" y="4690270"/>
            <a:ext cx="5438140"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9pPr>
          </a:lstStyle>
          <a:p>
            <a:pPr eaLnBrk="1" hangingPunct="1">
              <a:spcBef>
                <a:spcPts val="450"/>
              </a:spcBef>
            </a:pPr>
            <a:r>
              <a:rPr lang="en-GB">
                <a:latin typeface="Arial" charset="0"/>
                <a:ea typeface="MS Gothic" charset="-128"/>
              </a:rPr>
              <a:t>Inform the students that this is a shanty settlement – common in LEDC cities that are rapidly urbanising.</a:t>
            </a:r>
          </a:p>
          <a:p>
            <a:pPr eaLnBrk="1" hangingPunct="1">
              <a:spcBef>
                <a:spcPts val="450"/>
              </a:spcBef>
            </a:pPr>
            <a:endParaRPr lang="en-GB">
              <a:latin typeface="Arial" charset="0"/>
              <a:ea typeface="MS Gothic" charset="-128"/>
            </a:endParaRPr>
          </a:p>
          <a:p>
            <a:pPr eaLnBrk="1" hangingPunct="1">
              <a:spcBef>
                <a:spcPts val="450"/>
              </a:spcBef>
            </a:pPr>
            <a:r>
              <a:rPr lang="en-GB">
                <a:latin typeface="Arial" charset="0"/>
                <a:ea typeface="MS Gothic" charset="-128"/>
              </a:rPr>
              <a:t>They complete the task as above in their book.</a:t>
            </a:r>
          </a:p>
          <a:p>
            <a:pPr eaLnBrk="1" hangingPunct="1">
              <a:spcBef>
                <a:spcPts val="450"/>
              </a:spcBef>
            </a:pPr>
            <a:endParaRPr lang="en-GB">
              <a:latin typeface="Arial" charset="0"/>
              <a:ea typeface="MS Gothic" charset="-128"/>
            </a:endParaRPr>
          </a:p>
          <a:p>
            <a:pPr eaLnBrk="1" hangingPunct="1">
              <a:spcBef>
                <a:spcPts val="450"/>
              </a:spcBef>
            </a:pPr>
            <a:r>
              <a:rPr lang="en-GB">
                <a:latin typeface="Arial" charset="0"/>
                <a:ea typeface="MS Gothic" charset="-128"/>
              </a:rPr>
              <a:t>Show the next slide after 5 mins – 10mins.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CCAC0D0-CF5D-48AF-81FA-AD9C428BA4EA}" type="slidenum">
              <a:rPr lang="en-GB"/>
              <a:pPr/>
              <a:t>70</a:t>
            </a:fld>
            <a:endParaRPr lang="en-GB"/>
          </a:p>
        </p:txBody>
      </p:sp>
      <p:sp>
        <p:nvSpPr>
          <p:cNvPr id="16385" name="Text Box 1"/>
          <p:cNvSpPr txBox="1">
            <a:spLocks noChangeArrowheads="1"/>
          </p:cNvSpPr>
          <p:nvPr/>
        </p:nvSpPr>
        <p:spPr bwMode="auto">
          <a:xfrm>
            <a:off x="1132946" y="740570"/>
            <a:ext cx="4531783" cy="370284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6386" name="Text Box 2"/>
          <p:cNvSpPr txBox="1">
            <a:spLocks noGrp="1" noChangeArrowheads="1"/>
          </p:cNvSpPr>
          <p:nvPr>
            <p:ph type="body"/>
          </p:nvPr>
        </p:nvSpPr>
        <p:spPr bwMode="auto">
          <a:xfrm>
            <a:off x="679768" y="4690270"/>
            <a:ext cx="5438140"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9pPr>
          </a:lstStyle>
          <a:p>
            <a:pPr eaLnBrk="1" hangingPunct="1">
              <a:spcBef>
                <a:spcPts val="450"/>
              </a:spcBef>
            </a:pPr>
            <a:r>
              <a:rPr lang="en-GB">
                <a:latin typeface="Arial" charset="0"/>
                <a:ea typeface="MS Gothic" charset="-128"/>
              </a:rPr>
              <a:t>Link back to the key question.</a:t>
            </a:r>
          </a:p>
          <a:p>
            <a:pPr eaLnBrk="1" hangingPunct="1">
              <a:spcBef>
                <a:spcPts val="450"/>
              </a:spcBef>
            </a:pPr>
            <a:endParaRPr lang="en-GB">
              <a:latin typeface="Arial" charset="0"/>
              <a:ea typeface="MS Gothic" charset="-128"/>
            </a:endParaRPr>
          </a:p>
          <a:p>
            <a:pPr eaLnBrk="1" hangingPunct="1">
              <a:spcBef>
                <a:spcPts val="450"/>
              </a:spcBef>
            </a:pPr>
            <a:r>
              <a:rPr lang="en-GB">
                <a:latin typeface="Arial" charset="0"/>
                <a:ea typeface="MS Gothic" charset="-128"/>
              </a:rPr>
              <a:t>Rapid urbanisation of people from rural to urban areas cause large, informal settlements to grow as the governments cannot (or do not) keep pace with the movement of people in terms of providing facilities.</a:t>
            </a:r>
          </a:p>
          <a:p>
            <a:pPr eaLnBrk="1" hangingPunct="1">
              <a:spcBef>
                <a:spcPts val="450"/>
              </a:spcBef>
            </a:pPr>
            <a:endParaRPr lang="en-GB">
              <a:latin typeface="Arial" charset="0"/>
              <a:ea typeface="MS Gothic" charset="-128"/>
            </a:endParaRPr>
          </a:p>
          <a:p>
            <a:pPr eaLnBrk="1" hangingPunct="1">
              <a:spcBef>
                <a:spcPts val="450"/>
              </a:spcBef>
            </a:pPr>
            <a:r>
              <a:rPr lang="en-GB">
                <a:latin typeface="Arial" charset="0"/>
                <a:ea typeface="MS Gothic" charset="-128"/>
              </a:rPr>
              <a:t>It also shows that there are huge inequalities in large cities.  This can cause tension and ultimately conflict.  It also causes crime rates to increase as poor dwellers see how some people live.  Crime results from desperation.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B291B87-445F-44BD-A9CA-5F5FA5180E73}" type="slidenum">
              <a:rPr lang="en-GB"/>
              <a:pPr/>
              <a:t>71</a:t>
            </a:fld>
            <a:endParaRPr lang="en-GB"/>
          </a:p>
        </p:txBody>
      </p:sp>
      <p:sp>
        <p:nvSpPr>
          <p:cNvPr id="17409" name="Text Box 1"/>
          <p:cNvSpPr txBox="1">
            <a:spLocks noChangeArrowheads="1"/>
          </p:cNvSpPr>
          <p:nvPr/>
        </p:nvSpPr>
        <p:spPr bwMode="auto">
          <a:xfrm>
            <a:off x="1132946" y="740570"/>
            <a:ext cx="4531783" cy="370284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7410" name="Text Box 2"/>
          <p:cNvSpPr txBox="1">
            <a:spLocks noGrp="1" noChangeArrowheads="1"/>
          </p:cNvSpPr>
          <p:nvPr>
            <p:ph type="body"/>
          </p:nvPr>
        </p:nvSpPr>
        <p:spPr bwMode="auto">
          <a:xfrm>
            <a:off x="679768" y="4690270"/>
            <a:ext cx="5438140"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defRPr>
            </a:lvl9pPr>
          </a:lstStyle>
          <a:p>
            <a:pPr eaLnBrk="1" hangingPunct="1">
              <a:spcBef>
                <a:spcPts val="450"/>
              </a:spcBef>
            </a:pPr>
            <a:r>
              <a:rPr lang="en-GB">
                <a:latin typeface="Arial" charset="0"/>
                <a:ea typeface="MS Gothic" charset="-128"/>
              </a:rPr>
              <a:t>Watch the video and get students to note down the consequence of rapid urban growth.</a:t>
            </a:r>
          </a:p>
          <a:p>
            <a:pPr eaLnBrk="1" hangingPunct="1">
              <a:spcBef>
                <a:spcPts val="450"/>
              </a:spcBef>
            </a:pPr>
            <a:endParaRPr lang="en-GB">
              <a:latin typeface="Arial" charset="0"/>
              <a:ea typeface="MS Gothic" charset="-128"/>
            </a:endParaRPr>
          </a:p>
          <a:p>
            <a:pPr eaLnBrk="1" hangingPunct="1">
              <a:spcBef>
                <a:spcPts val="450"/>
              </a:spcBef>
            </a:pPr>
            <a:r>
              <a:rPr lang="en-GB">
                <a:latin typeface="Arial" charset="0"/>
                <a:ea typeface="MS Gothic" charset="-128"/>
              </a:rPr>
              <a:t>Discuss after.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DEDB62-E99A-48C6-ADA2-CA059187B8C5}" type="slidenum">
              <a:rPr lang="en-GB"/>
              <a:pPr/>
              <a:t>72</a:t>
            </a:fld>
            <a:endParaRPr lang="en-GB"/>
          </a:p>
        </p:txBody>
      </p:sp>
      <p:sp>
        <p:nvSpPr>
          <p:cNvPr id="18433" name="Rectangle 1"/>
          <p:cNvSpPr txBox="1">
            <a:spLocks noGrp="1" noRot="1" noChangeAspect="1" noChangeArrowheads="1"/>
          </p:cNvSpPr>
          <p:nvPr>
            <p:ph type="sldImg"/>
          </p:nvPr>
        </p:nvSpPr>
        <p:spPr bwMode="auto">
          <a:xfrm>
            <a:off x="930275" y="741363"/>
            <a:ext cx="4937125" cy="3702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Grp="1" noChangeArrowheads="1"/>
          </p:cNvSpPr>
          <p:nvPr>
            <p:ph type="body" idx="1"/>
          </p:nvPr>
        </p:nvSpPr>
        <p:spPr bwMode="auto">
          <a:xfrm>
            <a:off x="679768" y="4690269"/>
            <a:ext cx="5438140" cy="45445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Arsenal logo hyperlinked to highbury square</a:t>
            </a:r>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35A68D-1E00-4BDF-8715-1DBAF6CB2C14}" type="slidenum">
              <a:rPr lang="en-GB"/>
              <a:pPr fontAlgn="base">
                <a:spcBef>
                  <a:spcPct val="0"/>
                </a:spcBef>
                <a:spcAft>
                  <a:spcPct val="0"/>
                </a:spcAft>
              </a:pPr>
              <a:t>88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014942-8081-4171-93FB-A69FD4BFB671}" type="slidenum">
              <a:rPr lang="en-GB"/>
              <a:pPr fontAlgn="base">
                <a:spcBef>
                  <a:spcPct val="0"/>
                </a:spcBef>
                <a:spcAft>
                  <a:spcPct val="0"/>
                </a:spcAft>
              </a:pPr>
              <a:t>93</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Watch the slum cities dvd, map hyperlinked to a video</a:t>
            </a:r>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2A0D4E-1E10-45BC-949D-7FFD3CCC493D}" type="slidenum">
              <a:rPr lang="en-GB"/>
              <a:pPr fontAlgn="base">
                <a:spcBef>
                  <a:spcPct val="0"/>
                </a:spcBef>
                <a:spcAft>
                  <a:spcPct val="0"/>
                </a:spcAft>
              </a:pPr>
              <a:t>102</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Arsenal logo hyperlinked to highbury square</a:t>
            </a:r>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35A68D-1E00-4BDF-8715-1DBAF6CB2C14}" type="slidenum">
              <a:rPr lang="en-GB"/>
              <a:pPr fontAlgn="base">
                <a:spcBef>
                  <a:spcPct val="0"/>
                </a:spcBef>
                <a:spcAft>
                  <a:spcPct val="0"/>
                </a:spcAft>
              </a:pPr>
              <a:t>117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0C89C555-2A2E-4B33-9583-CB8BCEE3EADA}" type="datetimeFigureOut">
              <a:rPr lang="en-GB" smtClean="0"/>
              <a:t>01/11/2012</a:t>
            </a:fld>
            <a:endParaRPr lang="en-GB"/>
          </a:p>
        </p:txBody>
      </p:sp>
      <p:sp>
        <p:nvSpPr>
          <p:cNvPr id="17" name="Slide Number Placeholder 16"/>
          <p:cNvSpPr>
            <a:spLocks noGrp="1"/>
          </p:cNvSpPr>
          <p:nvPr>
            <p:ph type="sldNum" sz="quarter" idx="11"/>
          </p:nvPr>
        </p:nvSpPr>
        <p:spPr/>
        <p:txBody>
          <a:bodyPr/>
          <a:lstStyle/>
          <a:p>
            <a:fld id="{14BFBADE-3D6F-400B-8F68-E96A19DDB6AF}" type="slidenum">
              <a:rPr lang="en-GB" smtClean="0"/>
              <a:t>‹#›</a:t>
            </a:fld>
            <a:endParaRPr lang="en-GB"/>
          </a:p>
        </p:txBody>
      </p:sp>
      <p:sp>
        <p:nvSpPr>
          <p:cNvPr id="19" name="Footer Placeholder 18"/>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9C555-2A2E-4B33-9583-CB8BCEE3EADA}" type="datetimeFigureOut">
              <a:rPr lang="en-GB" smtClean="0"/>
              <a:t>01/11/2012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FBADE-3D6F-400B-8F68-E96A19DDB6AF}"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9C555-2A2E-4B33-9583-CB8BCEE3EADA}" type="datetimeFigureOut">
              <a:rPr lang="en-GB" smtClean="0"/>
              <a:t>01/11/2012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FBADE-3D6F-400B-8F68-E96A19DDB6AF}" type="slidenum">
              <a:rPr lang="en-GB" smtClean="0"/>
              <a:t>‹#›</a:t>
            </a:fld>
            <a:endParaRPr lang="en-GB"/>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182688" y="2017713"/>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86133924-03E0-458D-AA3E-705D6418C99F}" type="slidenum">
              <a:rPr lang="en-US"/>
              <a:pPr/>
              <a:t>‹#›</a:t>
            </a:fld>
            <a:endParaRPr lang="en-US"/>
          </a:p>
        </p:txBody>
      </p:sp>
    </p:spTree>
    <p:extLst>
      <p:ext uri="{BB962C8B-B14F-4D97-AF65-F5344CB8AC3E}">
        <p14:creationId xmlns:p14="http://schemas.microsoft.com/office/powerpoint/2010/main" val="1585806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endParaRPr lang="en-GB"/>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GB"/>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GB"/>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88D242B-F033-4279-85D1-C2342E47447E}" type="slidenum">
              <a:rPr lang="en-GB"/>
              <a:pPr/>
              <a:t>‹#›</a:t>
            </a:fld>
            <a:endParaRPr lang="en-GB"/>
          </a:p>
        </p:txBody>
      </p:sp>
    </p:spTree>
    <p:extLst>
      <p:ext uri="{BB962C8B-B14F-4D97-AF65-F5344CB8AC3E}">
        <p14:creationId xmlns:p14="http://schemas.microsoft.com/office/powerpoint/2010/main" val="34659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endParaRPr lang="en-GB"/>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GB"/>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GB"/>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969BFAE-4FB1-4939-ACC0-0CF0725282EF}" type="slidenum">
              <a:rPr lang="en-GB"/>
              <a:pPr/>
              <a:t>‹#›</a:t>
            </a:fld>
            <a:endParaRPr lang="en-GB"/>
          </a:p>
        </p:txBody>
      </p:sp>
    </p:spTree>
    <p:extLst>
      <p:ext uri="{BB962C8B-B14F-4D97-AF65-F5344CB8AC3E}">
        <p14:creationId xmlns:p14="http://schemas.microsoft.com/office/powerpoint/2010/main" val="30789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0C89C555-2A2E-4B33-9583-CB8BCEE3EADA}" type="datetimeFigureOut">
              <a:rPr lang="en-GB" smtClean="0"/>
              <a:t>01/11/2012</a:t>
            </a:fld>
            <a:endParaRPr lang="en-GB"/>
          </a:p>
        </p:txBody>
      </p:sp>
      <p:sp>
        <p:nvSpPr>
          <p:cNvPr id="12" name="Slide Number Placeholder 11"/>
          <p:cNvSpPr>
            <a:spLocks noGrp="1"/>
          </p:cNvSpPr>
          <p:nvPr>
            <p:ph type="sldNum" sz="quarter" idx="15"/>
          </p:nvPr>
        </p:nvSpPr>
        <p:spPr/>
        <p:txBody>
          <a:bodyPr/>
          <a:lstStyle/>
          <a:p>
            <a:fld id="{14BFBADE-3D6F-400B-8F68-E96A19DDB6AF}" type="slidenum">
              <a:rPr lang="en-GB" smtClean="0"/>
              <a:t>‹#›</a:t>
            </a:fld>
            <a:endParaRPr lang="en-GB"/>
          </a:p>
        </p:txBody>
      </p:sp>
      <p:sp>
        <p:nvSpPr>
          <p:cNvPr id="13" name="Footer Placeholder 12"/>
          <p:cNvSpPr>
            <a:spLocks noGrp="1"/>
          </p:cNvSpPr>
          <p:nvPr>
            <p:ph type="ftr" sz="quarter" idx="16"/>
          </p:nvPr>
        </p:nvSpPr>
        <p:spPr/>
        <p:txBody>
          <a:bodyPr/>
          <a:lstStyle/>
          <a:p>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0C89C555-2A2E-4B33-9583-CB8BCEE3EADA}" type="datetimeFigureOut">
              <a:rPr lang="en-GB" smtClean="0"/>
              <a:t>01/11/2012</a:t>
            </a:fld>
            <a:endParaRPr lang="en-GB"/>
          </a:p>
        </p:txBody>
      </p:sp>
      <p:sp>
        <p:nvSpPr>
          <p:cNvPr id="14" name="Slide Number Placeholder 13"/>
          <p:cNvSpPr>
            <a:spLocks noGrp="1"/>
          </p:cNvSpPr>
          <p:nvPr>
            <p:ph type="sldNum" sz="quarter" idx="11"/>
          </p:nvPr>
        </p:nvSpPr>
        <p:spPr/>
        <p:txBody>
          <a:bodyPr/>
          <a:lstStyle/>
          <a:p>
            <a:fld id="{14BFBADE-3D6F-400B-8F68-E96A19DDB6AF}" type="slidenum">
              <a:rPr lang="en-GB" smtClean="0"/>
              <a:t>‹#›</a:t>
            </a:fld>
            <a:endParaRPr lang="en-GB"/>
          </a:p>
        </p:txBody>
      </p:sp>
      <p:sp>
        <p:nvSpPr>
          <p:cNvPr id="15" name="Footer Placeholder 14"/>
          <p:cNvSpPr>
            <a:spLocks noGrp="1"/>
          </p:cNvSpPr>
          <p:nvPr>
            <p:ph type="ftr" sz="quarter" idx="12"/>
          </p:nvPr>
        </p:nvSpPr>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0C89C555-2A2E-4B33-9583-CB8BCEE3EADA}" type="datetimeFigureOut">
              <a:rPr lang="en-GB" smtClean="0"/>
              <a:t>01/11/2012</a:t>
            </a:fld>
            <a:endParaRPr lang="en-GB"/>
          </a:p>
        </p:txBody>
      </p:sp>
      <p:sp>
        <p:nvSpPr>
          <p:cNvPr id="12" name="Slide Number Placeholder 11"/>
          <p:cNvSpPr>
            <a:spLocks noGrp="1"/>
          </p:cNvSpPr>
          <p:nvPr>
            <p:ph type="sldNum" sz="quarter" idx="16"/>
          </p:nvPr>
        </p:nvSpPr>
        <p:spPr/>
        <p:txBody>
          <a:bodyPr/>
          <a:lstStyle/>
          <a:p>
            <a:fld id="{14BFBADE-3D6F-400B-8F68-E96A19DDB6AF}" type="slidenum">
              <a:rPr lang="en-GB" smtClean="0"/>
              <a:t>‹#›</a:t>
            </a:fld>
            <a:endParaRPr lang="en-GB"/>
          </a:p>
        </p:txBody>
      </p:sp>
      <p:sp>
        <p:nvSpPr>
          <p:cNvPr id="13" name="Footer Placeholder 12"/>
          <p:cNvSpPr>
            <a:spLocks noGrp="1"/>
          </p:cNvSpPr>
          <p:nvPr>
            <p:ph type="ftr" sz="quarter" idx="17"/>
          </p:nvPr>
        </p:nvSpPr>
        <p:spPr/>
        <p:txBody>
          <a:bodyPr/>
          <a:lstStyle/>
          <a:p>
            <a:endParaRPr lang="en-GB"/>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0C89C555-2A2E-4B33-9583-CB8BCEE3EADA}" type="datetimeFigureOut">
              <a:rPr lang="en-GB" smtClean="0"/>
              <a:t>01/11/2012</a:t>
            </a:fld>
            <a:endParaRPr lang="en-GB"/>
          </a:p>
        </p:txBody>
      </p:sp>
      <p:sp>
        <p:nvSpPr>
          <p:cNvPr id="12" name="Slide Number Placeholder 11"/>
          <p:cNvSpPr>
            <a:spLocks noGrp="1"/>
          </p:cNvSpPr>
          <p:nvPr>
            <p:ph type="sldNum" sz="quarter" idx="17"/>
          </p:nvPr>
        </p:nvSpPr>
        <p:spPr/>
        <p:txBody>
          <a:bodyPr/>
          <a:lstStyle/>
          <a:p>
            <a:fld id="{14BFBADE-3D6F-400B-8F68-E96A19DDB6AF}" type="slidenum">
              <a:rPr lang="en-GB" smtClean="0"/>
              <a:t>‹#›</a:t>
            </a:fld>
            <a:endParaRPr lang="en-GB"/>
          </a:p>
        </p:txBody>
      </p:sp>
      <p:sp>
        <p:nvSpPr>
          <p:cNvPr id="13" name="Footer Placeholder 12"/>
          <p:cNvSpPr>
            <a:spLocks noGrp="1"/>
          </p:cNvSpPr>
          <p:nvPr>
            <p:ph type="ftr" sz="quarter" idx="18"/>
          </p:nvPr>
        </p:nvSpPr>
        <p:spPr/>
        <p:txBody>
          <a:bodyPr/>
          <a:lstStyle/>
          <a:p>
            <a:endParaRPr lang="en-GB"/>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0C89C555-2A2E-4B33-9583-CB8BCEE3EADA}" type="datetimeFigureOut">
              <a:rPr lang="en-GB" smtClean="0"/>
              <a:t>01/11/2012</a:t>
            </a:fld>
            <a:endParaRPr lang="en-GB"/>
          </a:p>
        </p:txBody>
      </p:sp>
      <p:sp>
        <p:nvSpPr>
          <p:cNvPr id="16" name="Slide Number Placeholder 15"/>
          <p:cNvSpPr>
            <a:spLocks noGrp="1"/>
          </p:cNvSpPr>
          <p:nvPr>
            <p:ph type="sldNum" sz="quarter" idx="11"/>
          </p:nvPr>
        </p:nvSpPr>
        <p:spPr/>
        <p:txBody>
          <a:bodyPr/>
          <a:lstStyle/>
          <a:p>
            <a:fld id="{14BFBADE-3D6F-400B-8F68-E96A19DDB6AF}" type="slidenum">
              <a:rPr lang="en-GB" smtClean="0"/>
              <a:t>‹#›</a:t>
            </a:fld>
            <a:endParaRPr lang="en-GB"/>
          </a:p>
        </p:txBody>
      </p:sp>
      <p:sp>
        <p:nvSpPr>
          <p:cNvPr id="17" name="Footer Placeholder 16"/>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C89C555-2A2E-4B33-9583-CB8BCEE3EADA}" type="datetimeFigureOut">
              <a:rPr lang="en-GB" smtClean="0"/>
              <a:t>01/11/2012</a:t>
            </a:fld>
            <a:endParaRPr lang="en-GB"/>
          </a:p>
        </p:txBody>
      </p:sp>
      <p:sp>
        <p:nvSpPr>
          <p:cNvPr id="8" name="Slide Number Placeholder 7"/>
          <p:cNvSpPr>
            <a:spLocks noGrp="1"/>
          </p:cNvSpPr>
          <p:nvPr>
            <p:ph type="sldNum" sz="quarter" idx="11"/>
          </p:nvPr>
        </p:nvSpPr>
        <p:spPr/>
        <p:txBody>
          <a:bodyPr/>
          <a:lstStyle/>
          <a:p>
            <a:fld id="{14BFBADE-3D6F-400B-8F68-E96A19DDB6AF}" type="slidenum">
              <a:rPr lang="en-GB" smtClean="0"/>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0C89C555-2A2E-4B33-9583-CB8BCEE3EADA}" type="datetimeFigureOut">
              <a:rPr lang="en-GB" smtClean="0"/>
              <a:t>01/11/2012</a:t>
            </a:fld>
            <a:endParaRPr lang="en-GB"/>
          </a:p>
        </p:txBody>
      </p:sp>
      <p:sp>
        <p:nvSpPr>
          <p:cNvPr id="19" name="Slide Number Placeholder 18"/>
          <p:cNvSpPr>
            <a:spLocks noGrp="1"/>
          </p:cNvSpPr>
          <p:nvPr>
            <p:ph type="sldNum" sz="quarter" idx="16"/>
          </p:nvPr>
        </p:nvSpPr>
        <p:spPr/>
        <p:txBody>
          <a:bodyPr/>
          <a:lstStyle/>
          <a:p>
            <a:fld id="{14BFBADE-3D6F-400B-8F68-E96A19DDB6AF}" type="slidenum">
              <a:rPr lang="en-GB" smtClean="0"/>
              <a:t>‹#›</a:t>
            </a:fld>
            <a:endParaRPr lang="en-GB"/>
          </a:p>
        </p:txBody>
      </p:sp>
      <p:sp>
        <p:nvSpPr>
          <p:cNvPr id="23" name="Footer Placeholder 22"/>
          <p:cNvSpPr>
            <a:spLocks noGrp="1"/>
          </p:cNvSpPr>
          <p:nvPr>
            <p:ph type="ftr" sz="quarter" idx="17"/>
          </p:nvPr>
        </p:nvSpPr>
        <p:spPr/>
        <p:txBody>
          <a:bodyPr/>
          <a:lstStyle/>
          <a:p>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0C89C555-2A2E-4B33-9583-CB8BCEE3EADA}" type="datetimeFigureOut">
              <a:rPr lang="en-GB" smtClean="0"/>
              <a:t>01/11/2012</a:t>
            </a:fld>
            <a:endParaRPr lang="en-GB"/>
          </a:p>
        </p:txBody>
      </p:sp>
      <p:sp>
        <p:nvSpPr>
          <p:cNvPr id="14" name="Slide Number Placeholder 13"/>
          <p:cNvSpPr>
            <a:spLocks noGrp="1"/>
          </p:cNvSpPr>
          <p:nvPr>
            <p:ph type="sldNum" sz="quarter" idx="15"/>
          </p:nvPr>
        </p:nvSpPr>
        <p:spPr>
          <a:xfrm>
            <a:off x="4038600" y="6172200"/>
            <a:ext cx="1066800" cy="304800"/>
          </a:xfrm>
        </p:spPr>
        <p:txBody>
          <a:bodyPr/>
          <a:lstStyle/>
          <a:p>
            <a:fld id="{14BFBADE-3D6F-400B-8F68-E96A19DDB6AF}" type="slidenum">
              <a:rPr lang="en-GB" smtClean="0"/>
              <a:t>‹#›</a:t>
            </a:fld>
            <a:endParaRPr lang="en-GB"/>
          </a:p>
        </p:txBody>
      </p:sp>
      <p:sp>
        <p:nvSpPr>
          <p:cNvPr id="15" name="Footer Placeholder 14"/>
          <p:cNvSpPr>
            <a:spLocks noGrp="1"/>
          </p:cNvSpPr>
          <p:nvPr>
            <p:ph type="ftr" sz="quarter" idx="16"/>
          </p:nvPr>
        </p:nvSpPr>
        <p:spPr>
          <a:xfrm>
            <a:off x="1447800" y="6486525"/>
            <a:ext cx="6248400" cy="292100"/>
          </a:xfrm>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0C89C555-2A2E-4B33-9583-CB8BCEE3EADA}" type="datetimeFigureOut">
              <a:rPr lang="en-GB" smtClean="0"/>
              <a:t>01/11/2012</a:t>
            </a:fld>
            <a:endParaRPr lang="en-GB"/>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GB"/>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14BFBADE-3D6F-400B-8F68-E96A19DDB6AF}" type="slidenum">
              <a:rPr lang="en-GB" smtClean="0"/>
              <a:t>‹#›</a:t>
            </a:fld>
            <a:endParaRPr lang="en-GB"/>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www.bbc.co.uk/learningzone/clips/life-in-the-favela-of-rocinha-rio-de-janeiro/1693.htm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hyperlink" Target="http://www.highburysquare.com/availability.cf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11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Layout" Target="../diagrams/layout2.xml"/><Relationship Id="rId7" Type="http://schemas.openxmlformats.org/officeDocument/2006/relationships/image" Target="../media/image10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105.png"/><Relationship Id="rId5" Type="http://schemas.openxmlformats.org/officeDocument/2006/relationships/diagramColors" Target="../diagrams/colors2.xml"/><Relationship Id="rId10" Type="http://schemas.openxmlformats.org/officeDocument/2006/relationships/hyperlink" Target="http://geobytesgcse.blogspot.com/2007/03/inner-cities-case-study-regeneration-of.html" TargetMode="External"/><Relationship Id="rId4" Type="http://schemas.openxmlformats.org/officeDocument/2006/relationships/diagramQuickStyle" Target="../diagrams/quickStyle2.xml"/><Relationship Id="rId9" Type="http://schemas.openxmlformats.org/officeDocument/2006/relationships/image" Target="../media/image104.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cgz.e2bn.net/e2bn/leas/c99/schools/cgz/accounts/staff/rchambers/GeoBytes%20GCSE%20Blog%20Resources/Images/Settlement/ValVannet_tenementhousing.jpg" TargetMode="External"/><Relationship Id="rId1" Type="http://schemas.openxmlformats.org/officeDocument/2006/relationships/slideLayout" Target="../slideLayouts/slideLayout7.xml"/><Relationship Id="rId5" Type="http://schemas.openxmlformats.org/officeDocument/2006/relationships/image" Target="../media/image109.gif"/><Relationship Id="rId4" Type="http://schemas.openxmlformats.org/officeDocument/2006/relationships/hyperlink" Target="http://cgz.e2bn.net/e2bn/leas/c99/schools/cgz/accounts/staff/rchambers/GeoBytes%20GCSE%20Blog%20Resources/Images/Settlement/HighRiseFlats.gi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3.png"/><Relationship Id="rId4" Type="http://schemas.openxmlformats.org/officeDocument/2006/relationships/oleObject" Target="../embeddings/oleObject1.bin"/></Relationships>
</file>

<file path=ppt/slides/_rels/slide1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hyperlink" Target="http://www.bbc.co.uk/learningzone/clips/greenfield-sites-pt-1-2-narration/1513.html" TargetMode="External"/><Relationship Id="rId4" Type="http://schemas.openxmlformats.org/officeDocument/2006/relationships/hyperlink" Target="http://www.bbc.co.uk/learningzone/clips/greenfield-site-narration-pt-2-2/1514.html" TargetMode="Externa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hyperlink" Target="http://www.youtube.com/watch?v=lgCjQmi99cU"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bbc.co.uk/learningzone/clips/7811.flv"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www.youtube.com/watch?feature=player_embedded&amp;v=CkOzNK4l8KY"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news.bbc.co.uk/onthisday/hi/dates/stories/december/3/newsid_2698000/2698709.stm"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video.nationalgeographic.com/video/player/places/cities-places/us_rhythmsofnyc.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www.google.co.uk/imgres?imgurl=http://brucee77.tripod.com/sitebuildercontent/sitebuilderpictures/homealone2003.jpg&amp;imgrefurl=http://brucee77.tripod.com/id2.html&amp;usg=__CWS7qlQH_tieQV-GbfATxL_kf-w=&amp;h=509&amp;w=445&amp;sz=63&amp;hl=en&amp;start=11&amp;zoom=1&amp;um=1&amp;itbs=1&amp;tbnid=IHuulw-nZHDkOM:&amp;tbnh=131&amp;tbnw=115&amp;prev=/search?q=home+alone&amp;um=1&amp;hl=en&amp;sa=X&amp;biw=1003&amp;bih=619&amp;tbm=isch&amp;ei=bij7Ta_-OcSLhQes1dSrAw"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images.google.co.uk/imgres?imgurl=http://wwp.asia-countries.net/japan/images/flag-of-japan.jpg&amp;imgrefurl=http://wwp.asia-countries.net/japan/flag.htm&amp;h=335&amp;w=480&amp;sz=10&amp;hl=en&amp;start=1&amp;um=1&amp;tbnid=19GNwcn_IC2wwM:&amp;tbnh=90&amp;tbnw=129&amp;prev=/images?q=japanese+flag&amp;svnum=10&amp;um=1&amp;hl=en&amp;safe=active" TargetMode="External"/><Relationship Id="rId7" Type="http://schemas.openxmlformats.org/officeDocument/2006/relationships/hyperlink" Target="http://images.google.co.uk/imgres?imgurl=http://www.appliedlanguage.com/flags_of_the_world/large_flag_of_united_kingdom.gif&amp;imgrefurl=http://www.appliedlanguage.com/flags_of_the_world/flag_of_united_kingdom.shtml&amp;h=302&amp;w=604&amp;sz=15&amp;hl=en&amp;start=2&amp;um=1&amp;tbnid=MOPBsochYIoV-M:&amp;tbnh=68&amp;tbnw=135&amp;prev=/images?q=british+flag&amp;svnum=10&amp;um=1&amp;hl=en&amp;safe=active&amp;sa=G" TargetMode="External"/><Relationship Id="rId12"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hyperlink" Target="http://images.google.co.uk/imgres?imgurl=http://creativeworkshop.net/store/media/Flag-Italy&amp;imgrefurl=http://creativeworkshop.net/store/page2.html&amp;h=424&amp;w=768&amp;sz=19&amp;hl=en&amp;start=2&amp;um=1&amp;tbnid=UOlQhDFP7K7ejM:&amp;tbnh=78&amp;tbnw=142&amp;prev=/images?q=italian+flag&amp;svnum=10&amp;um=1&amp;hl=en&amp;safe=active&amp;sa=G" TargetMode="External"/><Relationship Id="rId5" Type="http://schemas.openxmlformats.org/officeDocument/2006/relationships/hyperlink" Target="http://images.google.co.uk/imgres?imgurl=http://p.vtourist.com/1986315-South_African_flag-South_Africa.gif&amp;imgrefurl=http://members.virtualtourist.com/m/tt/634bf/&amp;h=256&amp;w=384&amp;sz=5&amp;hl=en&amp;start=3&amp;um=1&amp;tbnid=PVymOqf_iMe3XM:&amp;tbnh=82&amp;tbnw=123&amp;prev=/images?q=south+african+flag&amp;svnum=10&amp;um=1&amp;hl=en&amp;safe=active&amp;sa=G" TargetMode="External"/><Relationship Id="rId10" Type="http://schemas.openxmlformats.org/officeDocument/2006/relationships/image" Target="../media/image60.jpeg"/><Relationship Id="rId4" Type="http://schemas.openxmlformats.org/officeDocument/2006/relationships/image" Target="../media/image57.jpeg"/><Relationship Id="rId9" Type="http://schemas.openxmlformats.org/officeDocument/2006/relationships/hyperlink" Target="http://images.google.co.uk/imgres?imgurl=http://wwp.greenwichmeantime.com/time-zone/europe/european-union/denmark/images/denmark-flag.jpg&amp;imgrefurl=http://wwp.greenwichmeantime.com/time-zone/europe/european-union/denmark/flag.htm&amp;h=395&amp;w=480&amp;sz=11&amp;hl=en&amp;start=1&amp;um=1&amp;tbnid=qtfkg8Fx_rhynM:&amp;tbnh=106&amp;tbnw=129&amp;prev=/images?q=danish+flag&amp;svnum=10&amp;um=1&amp;hl=en&amp;safe=active&amp;sa=G"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images.google.co.uk/imgres?imgurl=http://www.appliedlanguage.com/flags_of_the_world/large_flag_of_brazil.gif&amp;imgrefurl=http://www.appliedlanguage.com/flags_of_the_world/flag_of_brazil.shtml&amp;h=302&amp;w=429&amp;sz=7&amp;hl=en&amp;start=1&amp;um=1&amp;tbnid=M6RVlmU1f5J_lM:&amp;tbnh=89&amp;tbnw=126&amp;prev=/images?q=brazilian+flag&amp;svnum=10&amp;um=1&amp;hl=en&amp;safe=active&amp;sa=G" TargetMode="External"/><Relationship Id="rId7" Type="http://schemas.openxmlformats.org/officeDocument/2006/relationships/hyperlink" Target="http://images.google.co.uk/imgres?imgurl=http://www.tofocus.info/images/flags/china-flag.gif&amp;imgrefurl=http://www.tofocus.info/flag-of-China.php&amp;h=400&amp;w=600&amp;sz=5&amp;hl=en&amp;start=4&amp;um=1&amp;tbnid=NolROTGGBNxR6M:&amp;tbnh=90&amp;tbnw=135&amp;prev=/images?q=chinese+flag&amp;svnum=10&amp;um=1&amp;hl=en&amp;safe=active&amp;sa=G" TargetMode="Externa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hyperlink" Target="http://images.google.co.uk/imgres?imgurl=http://www.stalvik.com/images/Flaggor/flag_portugal.gif&amp;imgrefurl=http://www.stalvik.com/Engelska/laeacores.htm&amp;h=432&amp;w=648&amp;sz=21&amp;hl=en&amp;start=3&amp;um=1&amp;tbnid=JNF-bg-zDzRZOM:&amp;tbnh=91&amp;tbnw=137&amp;prev=/images?q=portuguese+flag&amp;svnum=10&amp;um=1&amp;hl=en&amp;safe=active&amp;sa=X" TargetMode="Externa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current.com/items/86999401_lagos-la-vida-loca.ht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youtube.com/watch?v=LFgb1BdPBZo"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www.bbc.co.uk/learningzone/clips/511.bb.wmv"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www.bbc.co.uk/learningzone/clips/513.bb.wmv" TargetMode="External"/><Relationship Id="rId2" Type="http://schemas.openxmlformats.org/officeDocument/2006/relationships/hyperlink" Target="http://www.bbc.co.uk/learningzone/clips/512.bb.wmv" TargetMode="External"/><Relationship Id="rId1" Type="http://schemas.openxmlformats.org/officeDocument/2006/relationships/slideLayout" Target="../slideLayouts/slideLayout7.xml"/><Relationship Id="rId5" Type="http://schemas.openxmlformats.org/officeDocument/2006/relationships/hyperlink" Target="http://www.bbc.co.uk/learningzone/clips/520.nb.wmv" TargetMode="External"/><Relationship Id="rId4" Type="http://schemas.openxmlformats.org/officeDocument/2006/relationships/hyperlink" Target="http://www.bbc.co.uk/learningzone/clips/1482.bb.wmv"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www.bbc.co.uk/learningzone/clips/life-in-the-favela-of-rocinha-rio-de-janeiro/1693.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trekearth.com/gallery/South_America/Brazil/photo49727.htm"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GB" dirty="0"/>
          </a:p>
        </p:txBody>
      </p:sp>
      <p:sp>
        <p:nvSpPr>
          <p:cNvPr id="3" name="Title 2"/>
          <p:cNvSpPr>
            <a:spLocks noGrp="1"/>
          </p:cNvSpPr>
          <p:nvPr>
            <p:ph type="title"/>
          </p:nvPr>
        </p:nvSpPr>
        <p:spPr/>
        <p:txBody>
          <a:bodyPr/>
          <a:lstStyle/>
          <a:p>
            <a:r>
              <a:rPr lang="en-GB" dirty="0" smtClean="0"/>
              <a:t>Settlements</a:t>
            </a:r>
            <a:endParaRPr lang="en-GB" dirty="0"/>
          </a:p>
        </p:txBody>
      </p:sp>
    </p:spTree>
    <p:extLst>
      <p:ext uri="{BB962C8B-B14F-4D97-AF65-F5344CB8AC3E}">
        <p14:creationId xmlns:p14="http://schemas.microsoft.com/office/powerpoint/2010/main" val="3445522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4294967295"/>
          </p:nvPr>
        </p:nvSpPr>
        <p:spPr>
          <a:xfrm>
            <a:off x="457200" y="1600200"/>
            <a:ext cx="8229600" cy="4525963"/>
          </a:xfrm>
          <a:prstGeom prst="rect">
            <a:avLst/>
          </a:prstGeom>
        </p:spPr>
        <p:txBody>
          <a:bodyPr>
            <a:normAutofit lnSpcReduction="10000"/>
          </a:bodyPr>
          <a:lstStyle/>
          <a:p>
            <a:pPr eaLnBrk="1" hangingPunct="1"/>
            <a:endParaRPr lang="en-GB" sz="2400" dirty="0" smtClean="0"/>
          </a:p>
          <a:p>
            <a:pPr eaLnBrk="1" hangingPunct="1"/>
            <a:r>
              <a:rPr lang="en-GB" sz="3600" dirty="0" smtClean="0"/>
              <a:t>Use examples from the push/pull factor table to help you.</a:t>
            </a:r>
          </a:p>
          <a:p>
            <a:pPr eaLnBrk="1" hangingPunct="1"/>
            <a:endParaRPr lang="en-GB" sz="3600" dirty="0" smtClean="0"/>
          </a:p>
          <a:p>
            <a:pPr eaLnBrk="1" hangingPunct="1">
              <a:buFont typeface="Arial" charset="0"/>
              <a:buNone/>
            </a:pPr>
            <a:r>
              <a:rPr lang="en-GB" sz="3600" dirty="0" smtClean="0"/>
              <a:t>Starter sentences:</a:t>
            </a:r>
          </a:p>
          <a:p>
            <a:pPr eaLnBrk="1" hangingPunct="1"/>
            <a:r>
              <a:rPr lang="en-GB" sz="3600" dirty="0" smtClean="0"/>
              <a:t>Factors which encourage......</a:t>
            </a:r>
          </a:p>
          <a:p>
            <a:pPr eaLnBrk="1" hangingPunct="1"/>
            <a:r>
              <a:rPr lang="en-GB" sz="3600" dirty="0" smtClean="0"/>
              <a:t>Urban to rural migration.......</a:t>
            </a:r>
          </a:p>
          <a:p>
            <a:pPr eaLnBrk="1" hangingPunct="1"/>
            <a:r>
              <a:rPr lang="en-GB" sz="3600" dirty="0" smtClean="0"/>
              <a:t>There are several push factors which........</a:t>
            </a:r>
          </a:p>
          <a:p>
            <a:pPr eaLnBrk="1" hangingPunct="1"/>
            <a:endParaRPr lang="en-GB" sz="3600" dirty="0" smtClean="0"/>
          </a:p>
        </p:txBody>
      </p:sp>
      <p:sp>
        <p:nvSpPr>
          <p:cNvPr id="24579" name="Title 3"/>
          <p:cNvSpPr>
            <a:spLocks noGrp="1"/>
          </p:cNvSpPr>
          <p:nvPr>
            <p:ph type="title"/>
          </p:nvPr>
        </p:nvSpPr>
        <p:spPr>
          <a:xfrm>
            <a:off x="179512" y="61308"/>
            <a:ext cx="8784975" cy="1569660"/>
          </a:xfrm>
        </p:spPr>
        <p:txBody>
          <a:bodyPr wrap="square">
            <a:spAutoFit/>
          </a:bodyPr>
          <a:lstStyle/>
          <a:p>
            <a:pPr eaLnBrk="1" hangingPunct="1"/>
            <a:r>
              <a:rPr lang="en-GB" sz="3200" b="1" u="sng" dirty="0" smtClean="0"/>
              <a:t>Explain</a:t>
            </a:r>
            <a:r>
              <a:rPr lang="en-GB" sz="3200" u="sng" dirty="0" smtClean="0"/>
              <a:t> how push and pull factors encourage </a:t>
            </a:r>
            <a:br>
              <a:rPr lang="en-GB" sz="3200" u="sng" dirty="0" smtClean="0"/>
            </a:br>
            <a:r>
              <a:rPr lang="en-GB" sz="3200" u="sng" dirty="0" smtClean="0"/>
              <a:t>Rural – urban migration.</a:t>
            </a:r>
          </a:p>
        </p:txBody>
      </p:sp>
    </p:spTree>
    <p:extLst>
      <p:ext uri="{BB962C8B-B14F-4D97-AF65-F5344CB8AC3E}">
        <p14:creationId xmlns:p14="http://schemas.microsoft.com/office/powerpoint/2010/main" val="2487639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2267744" y="764704"/>
            <a:ext cx="4114800" cy="701675"/>
          </a:xfrm>
        </p:spPr>
        <p:txBody>
          <a:bodyPr/>
          <a:lstStyle/>
          <a:p>
            <a:r>
              <a:rPr lang="en-GB"/>
              <a:t>These are the answers…. what are the questions?</a:t>
            </a:r>
          </a:p>
        </p:txBody>
      </p:sp>
      <p:sp>
        <p:nvSpPr>
          <p:cNvPr id="17411" name="Rectangle 3"/>
          <p:cNvSpPr>
            <a:spLocks noGrp="1" noChangeArrowheads="1"/>
          </p:cNvSpPr>
          <p:nvPr>
            <p:ph type="body" sz="half" idx="4294967295"/>
          </p:nvPr>
        </p:nvSpPr>
        <p:spPr>
          <a:xfrm>
            <a:off x="323528" y="1916832"/>
            <a:ext cx="7543800" cy="4114800"/>
          </a:xfrm>
          <a:prstGeom prst="rect">
            <a:avLst/>
          </a:prstGeom>
        </p:spPr>
        <p:txBody>
          <a:bodyPr/>
          <a:lstStyle/>
          <a:p>
            <a:r>
              <a:rPr lang="en-GB" sz="3200" dirty="0">
                <a:solidFill>
                  <a:srgbClr val="FF0000"/>
                </a:solidFill>
              </a:rPr>
              <a:t>Favela</a:t>
            </a:r>
          </a:p>
          <a:p>
            <a:r>
              <a:rPr lang="en-GB" sz="3200" dirty="0">
                <a:solidFill>
                  <a:srgbClr val="FF0000"/>
                </a:solidFill>
              </a:rPr>
              <a:t>Rubbish</a:t>
            </a:r>
          </a:p>
          <a:p>
            <a:r>
              <a:rPr lang="en-GB" sz="3200" dirty="0">
                <a:solidFill>
                  <a:srgbClr val="FF0000"/>
                </a:solidFill>
              </a:rPr>
              <a:t>Outskirts</a:t>
            </a:r>
          </a:p>
          <a:p>
            <a:r>
              <a:rPr lang="en-GB" sz="3200" dirty="0">
                <a:solidFill>
                  <a:srgbClr val="FF0000"/>
                </a:solidFill>
              </a:rPr>
              <a:t>Urban model</a:t>
            </a:r>
          </a:p>
          <a:p>
            <a:r>
              <a:rPr lang="en-GB" sz="3200" dirty="0">
                <a:solidFill>
                  <a:srgbClr val="FF0000"/>
                </a:solidFill>
              </a:rPr>
              <a:t>Counter-urbanisation</a:t>
            </a:r>
          </a:p>
          <a:p>
            <a:r>
              <a:rPr lang="en-GB" sz="3200" dirty="0">
                <a:solidFill>
                  <a:srgbClr val="FF0000"/>
                </a:solidFill>
              </a:rPr>
              <a:t>New town</a:t>
            </a:r>
          </a:p>
          <a:p>
            <a:r>
              <a:rPr lang="en-GB" sz="3200" dirty="0">
                <a:solidFill>
                  <a:srgbClr val="FF0000"/>
                </a:solidFill>
              </a:rPr>
              <a:t>Migration</a:t>
            </a:r>
          </a:p>
        </p:txBody>
      </p:sp>
    </p:spTree>
    <p:extLst>
      <p:ext uri="{BB962C8B-B14F-4D97-AF65-F5344CB8AC3E}">
        <p14:creationId xmlns:p14="http://schemas.microsoft.com/office/powerpoint/2010/main" val="4215757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925513" y="274638"/>
            <a:ext cx="8218487" cy="850900"/>
          </a:xfrm>
        </p:spPr>
        <p:txBody>
          <a:bodyPr>
            <a:normAutofit fontScale="90000"/>
          </a:bodyPr>
          <a:lstStyle/>
          <a:p>
            <a:pPr eaLnBrk="1" hangingPunct="1"/>
            <a:r>
              <a:rPr lang="en-GB" sz="3600" b="1" u="sng" dirty="0" smtClean="0"/>
              <a:t>Urban growth in developing countries (LEDCs)</a:t>
            </a:r>
          </a:p>
        </p:txBody>
      </p:sp>
      <p:sp>
        <p:nvSpPr>
          <p:cNvPr id="22531" name="Content Placeholder 10"/>
          <p:cNvSpPr>
            <a:spLocks noGrp="1"/>
          </p:cNvSpPr>
          <p:nvPr>
            <p:ph idx="4294967295"/>
          </p:nvPr>
        </p:nvSpPr>
        <p:spPr>
          <a:xfrm>
            <a:off x="0" y="1341438"/>
            <a:ext cx="8229600" cy="5040312"/>
          </a:xfrm>
          <a:prstGeom prst="rect">
            <a:avLst/>
          </a:prstGeom>
        </p:spPr>
        <p:txBody>
          <a:bodyPr/>
          <a:lstStyle/>
          <a:p>
            <a:pPr marL="514350" indent="-514350">
              <a:buFont typeface="Arial" charset="0"/>
              <a:buAutoNum type="arabicPeriod"/>
            </a:pPr>
            <a:endParaRPr lang="en-GB" dirty="0" smtClean="0"/>
          </a:p>
          <a:p>
            <a:pPr marL="514350" indent="-514350">
              <a:buFont typeface="Arial" charset="0"/>
              <a:buAutoNum type="arabicPeriod"/>
            </a:pPr>
            <a:endParaRPr lang="en-GB" dirty="0"/>
          </a:p>
          <a:p>
            <a:pPr marL="514350" indent="-514350">
              <a:buFont typeface="Arial" charset="0"/>
              <a:buAutoNum type="arabicPeriod"/>
            </a:pPr>
            <a:r>
              <a:rPr lang="en-GB" dirty="0" smtClean="0"/>
              <a:t>The major cause of urbanisation in developing countries is ______________</a:t>
            </a:r>
          </a:p>
          <a:p>
            <a:pPr marL="514350" indent="-514350">
              <a:buFont typeface="Arial" charset="0"/>
              <a:buAutoNum type="arabicPeriod"/>
            </a:pPr>
            <a:endParaRPr lang="en-GB" dirty="0" smtClean="0"/>
          </a:p>
          <a:p>
            <a:pPr marL="514350" indent="-514350">
              <a:buFont typeface="Arial" charset="0"/>
              <a:buAutoNum type="arabicPeriod"/>
            </a:pPr>
            <a:r>
              <a:rPr lang="en-GB" dirty="0" smtClean="0"/>
              <a:t>People move from rural to urban areas because of poor environmental, _______ and __________ conditions</a:t>
            </a:r>
          </a:p>
          <a:p>
            <a:pPr marL="514350" indent="-514350">
              <a:buFont typeface="Arial" charset="0"/>
              <a:buAutoNum type="arabicPeriod"/>
            </a:pPr>
            <a:endParaRPr lang="en-GB" dirty="0" smtClean="0"/>
          </a:p>
          <a:p>
            <a:pPr marL="514350" indent="-514350">
              <a:buFont typeface="Arial" charset="0"/>
              <a:buNone/>
            </a:pPr>
            <a:endParaRPr lang="en-GB" dirty="0" smtClean="0"/>
          </a:p>
        </p:txBody>
      </p:sp>
    </p:spTree>
    <p:extLst>
      <p:ext uri="{BB962C8B-B14F-4D97-AF65-F5344CB8AC3E}">
        <p14:creationId xmlns:p14="http://schemas.microsoft.com/office/powerpoint/2010/main" val="2161627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31125" cy="1015663"/>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fontAlgn="auto">
              <a:spcBef>
                <a:spcPts val="0"/>
              </a:spcBef>
              <a:spcAft>
                <a:spcPts val="0"/>
              </a:spcAft>
              <a:defRPr/>
            </a:pPr>
            <a:r>
              <a:rPr lang="en-US" sz="6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Problems and solutions</a:t>
            </a:r>
          </a:p>
        </p:txBody>
      </p:sp>
      <p:sp>
        <p:nvSpPr>
          <p:cNvPr id="6" name="Round Diagonal Corner Rectangle 5"/>
          <p:cNvSpPr/>
          <p:nvPr/>
        </p:nvSpPr>
        <p:spPr>
          <a:xfrm>
            <a:off x="395536" y="908720"/>
            <a:ext cx="4032448" cy="4536504"/>
          </a:xfrm>
          <a:prstGeom prst="round2Diag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GB" sz="2800" dirty="0"/>
              <a:t>Watch the videos and use the textbook to complete the worksheet on the problems in squatter settlements, the solutions to the problems and a case study of a real squatter settlement in Brazil. </a:t>
            </a:r>
          </a:p>
        </p:txBody>
      </p:sp>
      <p:pic>
        <p:nvPicPr>
          <p:cNvPr id="21506" name="Picture 2" descr="http://s.glbimg.com/jo/g1/f/original/2011/04/19/300x400_operacao_rocinha2.jpg">
            <a:hlinkClick r:id="rId3"/>
          </p:cNvPr>
          <p:cNvPicPr>
            <a:picLocks noChangeAspect="1" noChangeArrowheads="1"/>
          </p:cNvPicPr>
          <p:nvPr/>
        </p:nvPicPr>
        <p:blipFill>
          <a:blip r:embed="rId4"/>
          <a:srcRect/>
          <a:stretch>
            <a:fillRect/>
          </a:stretch>
        </p:blipFill>
        <p:spPr bwMode="auto">
          <a:xfrm>
            <a:off x="5148263" y="908050"/>
            <a:ext cx="3744912" cy="4992688"/>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19268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31125" cy="338554"/>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16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Squatter settlements</a:t>
            </a:r>
          </a:p>
        </p:txBody>
      </p:sp>
      <p:sp>
        <p:nvSpPr>
          <p:cNvPr id="3" name="Rounded Rectangular Callout 2"/>
          <p:cNvSpPr/>
          <p:nvPr/>
        </p:nvSpPr>
        <p:spPr>
          <a:xfrm>
            <a:off x="73908" y="260350"/>
            <a:ext cx="2952750" cy="6121400"/>
          </a:xfrm>
          <a:prstGeom prst="wedgeRoundRectCallout">
            <a:avLst>
              <a:gd name="adj1" fmla="val -39135"/>
              <a:gd name="adj2" fmla="val 56841"/>
              <a:gd name="adj3" fmla="val 16667"/>
            </a:avLst>
          </a:prstGeom>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GB" sz="1400" dirty="0" smtClean="0"/>
              <a:t>Problems of squatter settlements</a:t>
            </a:r>
            <a:endParaRPr lang="en-GB" sz="1400" dirty="0"/>
          </a:p>
        </p:txBody>
      </p:sp>
      <p:sp>
        <p:nvSpPr>
          <p:cNvPr id="4" name="Rounded Rectangular Callout 3"/>
          <p:cNvSpPr/>
          <p:nvPr/>
        </p:nvSpPr>
        <p:spPr>
          <a:xfrm>
            <a:off x="3059113" y="549275"/>
            <a:ext cx="2952750" cy="5903913"/>
          </a:xfrm>
          <a:prstGeom prst="wedgeRoundRectCallout">
            <a:avLst>
              <a:gd name="adj1" fmla="val -39135"/>
              <a:gd name="adj2" fmla="val 56841"/>
              <a:gd name="adj3" fmla="val 16667"/>
            </a:avLst>
          </a:prstGeom>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GB" sz="1400" dirty="0" smtClean="0"/>
              <a:t>Local authority schemes</a:t>
            </a: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r>
              <a:rPr lang="en-GB" sz="1400" dirty="0"/>
              <a:t>Self-help schemes</a:t>
            </a:r>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endParaRPr lang="en-GB" sz="1400" dirty="0"/>
          </a:p>
          <a:p>
            <a:pPr algn="ctr" fontAlgn="auto">
              <a:spcBef>
                <a:spcPts val="0"/>
              </a:spcBef>
              <a:spcAft>
                <a:spcPts val="0"/>
              </a:spcAft>
              <a:defRPr/>
            </a:pPr>
            <a:r>
              <a:rPr lang="en-GB" sz="1400" dirty="0"/>
              <a:t>Site and </a:t>
            </a:r>
            <a:r>
              <a:rPr lang="en-GB" sz="1400" dirty="0" smtClean="0"/>
              <a:t>Service schemes</a:t>
            </a:r>
            <a:endParaRPr lang="en-GB" sz="1400" dirty="0"/>
          </a:p>
        </p:txBody>
      </p:sp>
      <p:sp>
        <p:nvSpPr>
          <p:cNvPr id="5" name="Rounded Rectangular Callout 4"/>
          <p:cNvSpPr/>
          <p:nvPr/>
        </p:nvSpPr>
        <p:spPr>
          <a:xfrm>
            <a:off x="6084888" y="333375"/>
            <a:ext cx="2951162" cy="6119813"/>
          </a:xfrm>
          <a:prstGeom prst="wedgeRoundRectCallout">
            <a:avLst>
              <a:gd name="adj1" fmla="val -39135"/>
              <a:gd name="adj2" fmla="val 56841"/>
              <a:gd name="adj3" fmla="val 16667"/>
            </a:avLst>
          </a:prstGeom>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GB" sz="1400" dirty="0"/>
              <a:t>Case study – </a:t>
            </a:r>
            <a:r>
              <a:rPr lang="en-GB" sz="1400" dirty="0" smtClean="0"/>
              <a:t>Favela-</a:t>
            </a:r>
            <a:r>
              <a:rPr lang="en-GB" sz="1400" dirty="0" err="1" smtClean="0"/>
              <a:t>Bairro</a:t>
            </a:r>
            <a:r>
              <a:rPr lang="en-GB" sz="1400" dirty="0" smtClean="0"/>
              <a:t> project</a:t>
            </a:r>
            <a:endParaRPr lang="en-GB" sz="1400" dirty="0"/>
          </a:p>
        </p:txBody>
      </p:sp>
    </p:spTree>
    <p:extLst>
      <p:ext uri="{BB962C8B-B14F-4D97-AF65-F5344CB8AC3E}">
        <p14:creationId xmlns:p14="http://schemas.microsoft.com/office/powerpoint/2010/main" val="4769880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179388" y="44450"/>
            <a:ext cx="8713787" cy="3140075"/>
          </a:xfrm>
          <a:prstGeom prst="rect">
            <a:avLst/>
          </a:prstGeom>
          <a:solidFill>
            <a:schemeClr val="accent2">
              <a:lumMod val="75000"/>
            </a:schemeClr>
          </a:solidFill>
          <a:ln w="9525">
            <a:noFill/>
            <a:miter lim="800000"/>
            <a:headEnd/>
            <a:tailEnd/>
          </a:ln>
        </p:spPr>
        <p:txBody>
          <a:bodyPr>
            <a:spAutoFit/>
          </a:bodyPr>
          <a:lstStyle/>
          <a:p>
            <a:r>
              <a:rPr lang="en-GB" dirty="0">
                <a:latin typeface="Calibri" pitchFamily="34" charset="0"/>
              </a:rPr>
              <a:t>The speed of the urbanisation process in many poorer areas of the world results in squatter</a:t>
            </a:r>
          </a:p>
          <a:p>
            <a:endParaRPr lang="en-GB" dirty="0">
              <a:latin typeface="Calibri" pitchFamily="34" charset="0"/>
            </a:endParaRPr>
          </a:p>
          <a:p>
            <a:r>
              <a:rPr lang="en-GB" dirty="0">
                <a:latin typeface="Calibri" pitchFamily="34" charset="0"/>
              </a:rPr>
              <a:t> settlements being built. The pace of rural-urban migration is too fast to allow the time </a:t>
            </a:r>
          </a:p>
          <a:p>
            <a:endParaRPr lang="en-GB" dirty="0">
              <a:latin typeface="Calibri" pitchFamily="34" charset="0"/>
            </a:endParaRPr>
          </a:p>
          <a:p>
            <a:r>
              <a:rPr lang="en-GB" dirty="0">
                <a:latin typeface="Calibri" pitchFamily="34" charset="0"/>
              </a:rPr>
              <a:t>needed to build proper houses and for the economy to grow to provide jobs. People find </a:t>
            </a:r>
          </a:p>
          <a:p>
            <a:endParaRPr lang="en-GB" dirty="0">
              <a:latin typeface="Calibri" pitchFamily="34" charset="0"/>
            </a:endParaRPr>
          </a:p>
          <a:p>
            <a:r>
              <a:rPr lang="en-GB" dirty="0">
                <a:latin typeface="Calibri" pitchFamily="34" charset="0"/>
              </a:rPr>
              <a:t>unoccupied areas of land and materials and begin to build their own makeshift shelters. As </a:t>
            </a:r>
          </a:p>
          <a:p>
            <a:endParaRPr lang="en-GB" dirty="0">
              <a:latin typeface="Calibri" pitchFamily="34" charset="0"/>
            </a:endParaRPr>
          </a:p>
          <a:p>
            <a:r>
              <a:rPr lang="en-GB" dirty="0">
                <a:latin typeface="Calibri" pitchFamily="34" charset="0"/>
              </a:rPr>
              <a:t>there are few official jobs available, people create their own employment e.g. selling items, </a:t>
            </a:r>
          </a:p>
          <a:p>
            <a:endParaRPr lang="en-GB" dirty="0">
              <a:latin typeface="Calibri" pitchFamily="34" charset="0"/>
            </a:endParaRPr>
          </a:p>
          <a:p>
            <a:r>
              <a:rPr lang="en-GB" dirty="0">
                <a:latin typeface="Calibri" pitchFamily="34" charset="0"/>
              </a:rPr>
              <a:t>cleaners, repairing things – this is known as the informal sector.</a:t>
            </a:r>
          </a:p>
        </p:txBody>
      </p:sp>
      <p:sp>
        <p:nvSpPr>
          <p:cNvPr id="23554" name="Rectangle 2"/>
          <p:cNvSpPr>
            <a:spLocks noChangeArrowheads="1"/>
          </p:cNvSpPr>
          <p:nvPr/>
        </p:nvSpPr>
        <p:spPr bwMode="auto">
          <a:xfrm>
            <a:off x="179388" y="3357563"/>
            <a:ext cx="8713787" cy="3138487"/>
          </a:xfrm>
          <a:prstGeom prst="rect">
            <a:avLst/>
          </a:prstGeom>
          <a:solidFill>
            <a:schemeClr val="accent2">
              <a:lumMod val="75000"/>
            </a:schemeClr>
          </a:solidFill>
          <a:ln w="9525">
            <a:noFill/>
            <a:miter lim="800000"/>
            <a:headEnd/>
            <a:tailEnd/>
          </a:ln>
        </p:spPr>
        <p:txBody>
          <a:bodyPr>
            <a:spAutoFit/>
          </a:bodyPr>
          <a:lstStyle/>
          <a:p>
            <a:r>
              <a:rPr lang="en-GB" dirty="0">
                <a:latin typeface="Calibri" pitchFamily="34" charset="0"/>
              </a:rPr>
              <a:t>The speed of the urbanisation process in many poorer areas of the world results in squatter</a:t>
            </a:r>
          </a:p>
          <a:p>
            <a:endParaRPr lang="en-GB" dirty="0">
              <a:latin typeface="Calibri" pitchFamily="34" charset="0"/>
            </a:endParaRPr>
          </a:p>
          <a:p>
            <a:r>
              <a:rPr lang="en-GB" dirty="0">
                <a:latin typeface="Calibri" pitchFamily="34" charset="0"/>
              </a:rPr>
              <a:t> settlements being built. The pace of rural-urban migration is too fast to allow the time </a:t>
            </a:r>
          </a:p>
          <a:p>
            <a:endParaRPr lang="en-GB" dirty="0">
              <a:latin typeface="Calibri" pitchFamily="34" charset="0"/>
            </a:endParaRPr>
          </a:p>
          <a:p>
            <a:r>
              <a:rPr lang="en-GB" dirty="0">
                <a:latin typeface="Calibri" pitchFamily="34" charset="0"/>
              </a:rPr>
              <a:t>needed to build proper houses and for the economy to grow to provide jobs. People find </a:t>
            </a:r>
          </a:p>
          <a:p>
            <a:endParaRPr lang="en-GB" dirty="0">
              <a:latin typeface="Calibri" pitchFamily="34" charset="0"/>
            </a:endParaRPr>
          </a:p>
          <a:p>
            <a:r>
              <a:rPr lang="en-GB" dirty="0">
                <a:latin typeface="Calibri" pitchFamily="34" charset="0"/>
              </a:rPr>
              <a:t>unoccupied areas of land and materials and begin to build their own makeshift shelters. As </a:t>
            </a:r>
          </a:p>
          <a:p>
            <a:endParaRPr lang="en-GB" dirty="0">
              <a:latin typeface="Calibri" pitchFamily="34" charset="0"/>
            </a:endParaRPr>
          </a:p>
          <a:p>
            <a:r>
              <a:rPr lang="en-GB" dirty="0">
                <a:latin typeface="Calibri" pitchFamily="34" charset="0"/>
              </a:rPr>
              <a:t>there are few official jobs available, people create their own employment e.g. selling items, </a:t>
            </a:r>
          </a:p>
          <a:p>
            <a:endParaRPr lang="en-GB" dirty="0">
              <a:latin typeface="Calibri" pitchFamily="34" charset="0"/>
            </a:endParaRPr>
          </a:p>
          <a:p>
            <a:r>
              <a:rPr lang="en-GB" dirty="0">
                <a:latin typeface="Calibri" pitchFamily="34" charset="0"/>
              </a:rPr>
              <a:t>cleaners, repairing things – this is known as the informal sector.</a:t>
            </a:r>
          </a:p>
        </p:txBody>
      </p:sp>
    </p:spTree>
    <p:extLst>
      <p:ext uri="{BB962C8B-B14F-4D97-AF65-F5344CB8AC3E}">
        <p14:creationId xmlns:p14="http://schemas.microsoft.com/office/powerpoint/2010/main" val="13571342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idx="4294967295"/>
          </p:nvPr>
        </p:nvSpPr>
        <p:spPr>
          <a:xfrm>
            <a:off x="0" y="142875"/>
            <a:ext cx="3571875" cy="765175"/>
          </a:xfrm>
        </p:spPr>
        <p:txBody>
          <a:bodyPr/>
          <a:lstStyle/>
          <a:p>
            <a:r>
              <a:rPr lang="en-GB" dirty="0" smtClean="0"/>
              <a:t>Ghana: Life in a Shanty Town</a:t>
            </a:r>
            <a:endParaRPr lang="en-US" dirty="0" smtClean="0"/>
          </a:p>
        </p:txBody>
      </p:sp>
      <p:sp>
        <p:nvSpPr>
          <p:cNvPr id="3" name="Subtitle 2"/>
          <p:cNvSpPr>
            <a:spLocks noGrp="1"/>
          </p:cNvSpPr>
          <p:nvPr>
            <p:ph type="subTitle" idx="4294967295"/>
          </p:nvPr>
        </p:nvSpPr>
        <p:spPr>
          <a:xfrm>
            <a:off x="0" y="1412875"/>
            <a:ext cx="3857625" cy="852488"/>
          </a:xfrm>
        </p:spPr>
        <p:txBody>
          <a:bodyPr rtlCol="0">
            <a:normAutofit fontScale="70000" lnSpcReduction="20000"/>
          </a:bodyPr>
          <a:lstStyle/>
          <a:p>
            <a:pPr fontAlgn="auto">
              <a:spcAft>
                <a:spcPts val="0"/>
              </a:spcAft>
              <a:buFont typeface="Arial" pitchFamily="34" charset="0"/>
              <a:buNone/>
              <a:defRPr/>
            </a:pPr>
            <a:r>
              <a:rPr lang="en-GB" dirty="0" smtClean="0">
                <a:solidFill>
                  <a:srgbClr val="00B050"/>
                </a:solidFill>
              </a:rPr>
              <a:t>Key Idea: When Grace and her family  moved due to problems in the  countryside, what did they find in the city of Kumasi, Ghana?</a:t>
            </a:r>
            <a:endParaRPr lang="en-US" dirty="0">
              <a:solidFill>
                <a:srgbClr val="00B050"/>
              </a:solidFill>
            </a:endParaRPr>
          </a:p>
        </p:txBody>
      </p:sp>
      <p:pic>
        <p:nvPicPr>
          <p:cNvPr id="13315" name="Picture 2" descr="http://www.kilkennytocapetown.com/Updates/angola/files/page80_8.jpg"/>
          <p:cNvPicPr>
            <a:picLocks noChangeAspect="1" noChangeArrowheads="1"/>
          </p:cNvPicPr>
          <p:nvPr/>
        </p:nvPicPr>
        <p:blipFill>
          <a:blip r:embed="rId2"/>
          <a:srcRect/>
          <a:stretch>
            <a:fillRect/>
          </a:stretch>
        </p:blipFill>
        <p:spPr bwMode="auto">
          <a:xfrm>
            <a:off x="4071938" y="0"/>
            <a:ext cx="5072062" cy="6858000"/>
          </a:xfrm>
          <a:prstGeom prst="rect">
            <a:avLst/>
          </a:prstGeom>
          <a:noFill/>
          <a:ln w="9525">
            <a:noFill/>
            <a:miter lim="800000"/>
            <a:headEnd/>
            <a:tailEnd/>
          </a:ln>
        </p:spPr>
      </p:pic>
      <p:sp>
        <p:nvSpPr>
          <p:cNvPr id="13316" name="TextBox 4"/>
          <p:cNvSpPr txBox="1">
            <a:spLocks noChangeArrowheads="1"/>
          </p:cNvSpPr>
          <p:nvPr/>
        </p:nvSpPr>
        <p:spPr bwMode="auto">
          <a:xfrm>
            <a:off x="285750" y="4429125"/>
            <a:ext cx="3886200" cy="2032000"/>
          </a:xfrm>
          <a:prstGeom prst="rect">
            <a:avLst/>
          </a:prstGeom>
          <a:noFill/>
          <a:ln w="9525">
            <a:noFill/>
            <a:miter lim="800000"/>
            <a:headEnd/>
            <a:tailEnd/>
          </a:ln>
        </p:spPr>
        <p:txBody>
          <a:bodyPr>
            <a:spAutoFit/>
          </a:bodyPr>
          <a:lstStyle/>
          <a:p>
            <a:pPr marL="342900" indent="-342900">
              <a:buFont typeface="Calibri" pitchFamily="34" charset="0"/>
              <a:buAutoNum type="arabicPeriod"/>
            </a:pPr>
            <a:r>
              <a:rPr lang="en-GB">
                <a:latin typeface="Calibri" pitchFamily="34" charset="0"/>
              </a:rPr>
              <a:t>Review: what were the problems that pushed Grace out of their rural village? </a:t>
            </a:r>
          </a:p>
          <a:p>
            <a:pPr marL="342900" indent="-342900">
              <a:buFont typeface="Calibri" pitchFamily="34" charset="0"/>
              <a:buAutoNum type="arabicPeriod"/>
            </a:pPr>
            <a:r>
              <a:rPr lang="en-GB">
                <a:latin typeface="Calibri" pitchFamily="34" charset="0"/>
              </a:rPr>
              <a:t>Can you identify any improvements</a:t>
            </a:r>
          </a:p>
          <a:p>
            <a:pPr marL="342900" indent="-342900"/>
            <a:r>
              <a:rPr lang="en-GB">
                <a:latin typeface="Calibri" pitchFamily="34" charset="0"/>
              </a:rPr>
              <a:t>       for Grace and her family in this photo in the market place at Kumasi?</a:t>
            </a:r>
            <a:endParaRPr lang="en-US">
              <a:latin typeface="Calibri" pitchFamily="34" charset="0"/>
            </a:endParaRPr>
          </a:p>
        </p:txBody>
      </p:sp>
    </p:spTree>
    <p:extLst>
      <p:ext uri="{BB962C8B-B14F-4D97-AF65-F5344CB8AC3E}">
        <p14:creationId xmlns:p14="http://schemas.microsoft.com/office/powerpoint/2010/main" val="20159767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h-docstore01\ehardy$\My Documents\My Pictures\2010_04_02\20100402_046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178723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771800" y="764704"/>
            <a:ext cx="4114800" cy="701675"/>
          </a:xfrm>
        </p:spPr>
        <p:txBody>
          <a:bodyPr rtlCol="0">
            <a:normAutofit fontScale="90000"/>
          </a:bodyPr>
          <a:lstStyle/>
          <a:p>
            <a:pPr fontAlgn="auto">
              <a:spcAft>
                <a:spcPts val="0"/>
              </a:spcAft>
              <a:defRPr/>
            </a:pPr>
            <a:r>
              <a:rPr lang="en-GB" dirty="0" smtClean="0"/>
              <a:t>Living in the Shanty town of </a:t>
            </a:r>
            <a:r>
              <a:rPr lang="en-GB" dirty="0" err="1" smtClean="0"/>
              <a:t>Ariba</a:t>
            </a:r>
            <a:r>
              <a:rPr lang="en-GB" dirty="0" smtClean="0"/>
              <a:t> at the edge of Kumasi, Ghana.</a:t>
            </a:r>
            <a:endParaRPr lang="en-US" dirty="0"/>
          </a:p>
        </p:txBody>
      </p:sp>
      <p:pic>
        <p:nvPicPr>
          <p:cNvPr id="15362" name="Picture 2" descr="http://4.bp.blogspot.com/_PQLTm1zp4aI/SW0epWTLmBI/AAAAAAAAAN8/cviOzN1RNt8/s400/Soweto_township.jpg"/>
          <p:cNvPicPr>
            <a:picLocks noChangeAspect="1" noChangeArrowheads="1"/>
          </p:cNvPicPr>
          <p:nvPr/>
        </p:nvPicPr>
        <p:blipFill>
          <a:blip r:embed="rId2"/>
          <a:srcRect/>
          <a:stretch>
            <a:fillRect/>
          </a:stretch>
        </p:blipFill>
        <p:spPr bwMode="auto">
          <a:xfrm>
            <a:off x="1928813" y="1714500"/>
            <a:ext cx="5572125" cy="4929188"/>
          </a:xfrm>
          <a:prstGeom prst="rect">
            <a:avLst/>
          </a:prstGeom>
          <a:noFill/>
          <a:ln w="9525">
            <a:noFill/>
            <a:miter lim="800000"/>
            <a:headEnd/>
            <a:tailEnd/>
          </a:ln>
        </p:spPr>
      </p:pic>
      <p:cxnSp>
        <p:nvCxnSpPr>
          <p:cNvPr id="7" name="Straight Arrow Connector 6"/>
          <p:cNvCxnSpPr/>
          <p:nvPr/>
        </p:nvCxnSpPr>
        <p:spPr>
          <a:xfrm rot="10800000" flipV="1">
            <a:off x="5643563" y="3643313"/>
            <a:ext cx="2786062"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4" name="TextBox 7"/>
          <p:cNvSpPr txBox="1">
            <a:spLocks noChangeArrowheads="1"/>
          </p:cNvSpPr>
          <p:nvPr/>
        </p:nvSpPr>
        <p:spPr bwMode="auto">
          <a:xfrm>
            <a:off x="7572375" y="3286125"/>
            <a:ext cx="1684338" cy="1200150"/>
          </a:xfrm>
          <a:prstGeom prst="rect">
            <a:avLst/>
          </a:prstGeom>
          <a:noFill/>
          <a:ln w="9525">
            <a:noFill/>
            <a:miter lim="800000"/>
            <a:headEnd/>
            <a:tailEnd/>
          </a:ln>
        </p:spPr>
        <p:txBody>
          <a:bodyPr>
            <a:spAutoFit/>
          </a:bodyPr>
          <a:lstStyle/>
          <a:p>
            <a:r>
              <a:rPr lang="en-GB">
                <a:latin typeface="Calibri" pitchFamily="34" charset="0"/>
              </a:rPr>
              <a:t>Grace,</a:t>
            </a:r>
          </a:p>
          <a:p>
            <a:r>
              <a:rPr lang="en-GB">
                <a:latin typeface="Calibri" pitchFamily="34" charset="0"/>
              </a:rPr>
              <a:t> her husband and family </a:t>
            </a:r>
          </a:p>
          <a:p>
            <a:r>
              <a:rPr lang="en-GB">
                <a:latin typeface="Calibri" pitchFamily="34" charset="0"/>
              </a:rPr>
              <a:t>live here</a:t>
            </a:r>
            <a:endParaRPr lang="en-US">
              <a:latin typeface="Calibri" pitchFamily="34" charset="0"/>
            </a:endParaRPr>
          </a:p>
        </p:txBody>
      </p:sp>
      <p:sp>
        <p:nvSpPr>
          <p:cNvPr id="15365" name="TextBox 8"/>
          <p:cNvSpPr txBox="1">
            <a:spLocks noChangeArrowheads="1"/>
          </p:cNvSpPr>
          <p:nvPr/>
        </p:nvSpPr>
        <p:spPr bwMode="auto">
          <a:xfrm>
            <a:off x="3175" y="179579"/>
            <a:ext cx="9423400" cy="369888"/>
          </a:xfrm>
          <a:prstGeom prst="rect">
            <a:avLst/>
          </a:prstGeom>
          <a:noFill/>
          <a:ln w="9525">
            <a:noFill/>
            <a:miter lim="800000"/>
            <a:headEnd/>
            <a:tailEnd/>
          </a:ln>
        </p:spPr>
        <p:txBody>
          <a:bodyPr wrap="none">
            <a:spAutoFit/>
          </a:bodyPr>
          <a:lstStyle/>
          <a:p>
            <a:r>
              <a:rPr lang="en-GB" dirty="0">
                <a:solidFill>
                  <a:srgbClr val="FFFF00"/>
                </a:solidFill>
                <a:latin typeface="Calibri" pitchFamily="34" charset="0"/>
              </a:rPr>
              <a:t>Grace’s new home: these families pay no rent, they are squatters &amp; have made their own houses</a:t>
            </a:r>
            <a:endParaRPr lang="en-US" dirty="0">
              <a:solidFill>
                <a:srgbClr val="FFFF00"/>
              </a:solidFill>
              <a:latin typeface="Calibri" pitchFamily="34" charset="0"/>
            </a:endParaRPr>
          </a:p>
        </p:txBody>
      </p:sp>
      <p:sp>
        <p:nvSpPr>
          <p:cNvPr id="15366" name="TextBox 9"/>
          <p:cNvSpPr txBox="1">
            <a:spLocks noChangeArrowheads="1"/>
          </p:cNvSpPr>
          <p:nvPr/>
        </p:nvSpPr>
        <p:spPr bwMode="auto">
          <a:xfrm>
            <a:off x="0" y="1928813"/>
            <a:ext cx="2168525" cy="646112"/>
          </a:xfrm>
          <a:prstGeom prst="rect">
            <a:avLst/>
          </a:prstGeom>
          <a:noFill/>
          <a:ln w="9525">
            <a:noFill/>
            <a:miter lim="800000"/>
            <a:headEnd/>
            <a:tailEnd/>
          </a:ln>
        </p:spPr>
        <p:txBody>
          <a:bodyPr>
            <a:spAutoFit/>
          </a:bodyPr>
          <a:lstStyle/>
          <a:p>
            <a:pPr marL="342900" indent="-342900">
              <a:buFont typeface="Calibri" pitchFamily="34" charset="0"/>
              <a:buAutoNum type="arabicPeriod"/>
            </a:pPr>
            <a:r>
              <a:rPr lang="en-GB">
                <a:latin typeface="Calibri" pitchFamily="34" charset="0"/>
              </a:rPr>
              <a:t>What are the huts made of?</a:t>
            </a:r>
            <a:endParaRPr lang="en-US">
              <a:latin typeface="Calibri" pitchFamily="34" charset="0"/>
            </a:endParaRPr>
          </a:p>
        </p:txBody>
      </p:sp>
      <p:sp>
        <p:nvSpPr>
          <p:cNvPr id="11" name="TextBox 10"/>
          <p:cNvSpPr txBox="1"/>
          <p:nvPr/>
        </p:nvSpPr>
        <p:spPr>
          <a:xfrm>
            <a:off x="0" y="2643188"/>
            <a:ext cx="2071688" cy="3970318"/>
          </a:xfrm>
          <a:prstGeom prst="rect">
            <a:avLst/>
          </a:prstGeom>
          <a:noFill/>
        </p:spPr>
        <p:txBody>
          <a:bodyPr>
            <a:spAutoFit/>
          </a:bodyPr>
          <a:lstStyle/>
          <a:p>
            <a:pPr fontAlgn="auto">
              <a:spcBef>
                <a:spcPts val="0"/>
              </a:spcBef>
              <a:spcAft>
                <a:spcPts val="0"/>
              </a:spcAft>
              <a:defRPr/>
            </a:pPr>
            <a:r>
              <a:rPr lang="en-GB" dirty="0">
                <a:latin typeface="+mn-lt"/>
              </a:rPr>
              <a:t>2. Suggest reasons why these materials are used</a:t>
            </a:r>
            <a:r>
              <a:rPr lang="en-GB" dirty="0" smtClean="0">
                <a:latin typeface="+mn-lt"/>
              </a:rPr>
              <a:t>.</a:t>
            </a:r>
          </a:p>
          <a:p>
            <a:pPr fontAlgn="auto">
              <a:spcBef>
                <a:spcPts val="0"/>
              </a:spcBef>
              <a:spcAft>
                <a:spcPts val="0"/>
              </a:spcAft>
              <a:defRPr/>
            </a:pPr>
            <a:endParaRPr lang="en-GB" dirty="0">
              <a:latin typeface="+mn-lt"/>
            </a:endParaRPr>
          </a:p>
          <a:p>
            <a:pPr marL="342900" indent="-342900" fontAlgn="auto">
              <a:spcBef>
                <a:spcPts val="0"/>
              </a:spcBef>
              <a:spcAft>
                <a:spcPts val="0"/>
              </a:spcAft>
              <a:defRPr/>
            </a:pPr>
            <a:r>
              <a:rPr lang="en-GB" dirty="0">
                <a:latin typeface="+mn-lt"/>
              </a:rPr>
              <a:t>3. Do these huts have electricity, and a clean water supply</a:t>
            </a:r>
            <a:r>
              <a:rPr lang="en-GB" dirty="0" smtClean="0">
                <a:latin typeface="+mn-lt"/>
              </a:rPr>
              <a:t>?</a:t>
            </a:r>
          </a:p>
          <a:p>
            <a:pPr marL="342900" indent="-342900" fontAlgn="auto">
              <a:spcBef>
                <a:spcPts val="0"/>
              </a:spcBef>
              <a:spcAft>
                <a:spcPts val="0"/>
              </a:spcAft>
              <a:defRPr/>
            </a:pPr>
            <a:endParaRPr lang="en-GB" dirty="0">
              <a:latin typeface="+mn-lt"/>
            </a:endParaRPr>
          </a:p>
          <a:p>
            <a:pPr marL="342900" indent="-342900" fontAlgn="auto">
              <a:spcBef>
                <a:spcPts val="0"/>
              </a:spcBef>
              <a:spcAft>
                <a:spcPts val="0"/>
              </a:spcAft>
              <a:defRPr/>
            </a:pPr>
            <a:r>
              <a:rPr lang="en-GB" dirty="0">
                <a:latin typeface="+mn-lt"/>
              </a:rPr>
              <a:t>4.  How do you think they light the area at night and  deal with sewage?</a:t>
            </a:r>
            <a:endParaRPr lang="en-US" dirty="0">
              <a:latin typeface="+mn-lt"/>
            </a:endParaRPr>
          </a:p>
        </p:txBody>
      </p:sp>
      <p:sp>
        <p:nvSpPr>
          <p:cNvPr id="15368" name="TextBox 11"/>
          <p:cNvSpPr txBox="1">
            <a:spLocks noChangeArrowheads="1"/>
          </p:cNvSpPr>
          <p:nvPr/>
        </p:nvSpPr>
        <p:spPr bwMode="auto">
          <a:xfrm>
            <a:off x="7429500" y="1928813"/>
            <a:ext cx="2616200" cy="923925"/>
          </a:xfrm>
          <a:prstGeom prst="rect">
            <a:avLst/>
          </a:prstGeom>
          <a:noFill/>
          <a:ln w="9525">
            <a:noFill/>
            <a:miter lim="800000"/>
            <a:headEnd/>
            <a:tailEnd/>
          </a:ln>
        </p:spPr>
        <p:txBody>
          <a:bodyPr>
            <a:spAutoFit/>
          </a:bodyPr>
          <a:lstStyle/>
          <a:p>
            <a:r>
              <a:rPr lang="en-GB">
                <a:latin typeface="Calibri" pitchFamily="34" charset="0"/>
              </a:rPr>
              <a:t>5. What are the</a:t>
            </a:r>
          </a:p>
          <a:p>
            <a:r>
              <a:rPr lang="en-GB">
                <a:latin typeface="Calibri" pitchFamily="34" charset="0"/>
              </a:rPr>
              <a:t> problems living </a:t>
            </a:r>
          </a:p>
          <a:p>
            <a:r>
              <a:rPr lang="en-GB">
                <a:latin typeface="Calibri" pitchFamily="34" charset="0"/>
              </a:rPr>
              <a:t>here?</a:t>
            </a:r>
            <a:endParaRPr lang="en-US">
              <a:latin typeface="Calibri" pitchFamily="34" charset="0"/>
            </a:endParaRPr>
          </a:p>
        </p:txBody>
      </p:sp>
      <p:sp>
        <p:nvSpPr>
          <p:cNvPr id="15369" name="TextBox 12"/>
          <p:cNvSpPr txBox="1">
            <a:spLocks noChangeArrowheads="1"/>
          </p:cNvSpPr>
          <p:nvPr/>
        </p:nvSpPr>
        <p:spPr bwMode="auto">
          <a:xfrm>
            <a:off x="7715250" y="5143500"/>
            <a:ext cx="1423988" cy="923925"/>
          </a:xfrm>
          <a:prstGeom prst="rect">
            <a:avLst/>
          </a:prstGeom>
          <a:noFill/>
          <a:ln w="9525">
            <a:noFill/>
            <a:miter lim="800000"/>
            <a:headEnd/>
            <a:tailEnd/>
          </a:ln>
        </p:spPr>
        <p:txBody>
          <a:bodyPr wrap="none">
            <a:spAutoFit/>
          </a:bodyPr>
          <a:lstStyle/>
          <a:p>
            <a:r>
              <a:rPr lang="en-GB">
                <a:latin typeface="Calibri" pitchFamily="34" charset="0"/>
              </a:rPr>
              <a:t>The nearby </a:t>
            </a:r>
          </a:p>
          <a:p>
            <a:r>
              <a:rPr lang="en-GB">
                <a:latin typeface="Calibri" pitchFamily="34" charset="0"/>
              </a:rPr>
              <a:t>Stream is </a:t>
            </a:r>
          </a:p>
          <a:p>
            <a:r>
              <a:rPr lang="en-GB">
                <a:latin typeface="Calibri" pitchFamily="34" charset="0"/>
              </a:rPr>
              <a:t>very polluted</a:t>
            </a:r>
            <a:endParaRPr lang="en-US">
              <a:latin typeface="Calibri" pitchFamily="34" charset="0"/>
            </a:endParaRPr>
          </a:p>
        </p:txBody>
      </p:sp>
    </p:spTree>
    <p:extLst>
      <p:ext uri="{BB962C8B-B14F-4D97-AF65-F5344CB8AC3E}">
        <p14:creationId xmlns:p14="http://schemas.microsoft.com/office/powerpoint/2010/main" val="16241813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59832" y="908720"/>
            <a:ext cx="4114800" cy="701675"/>
          </a:xfrm>
        </p:spPr>
        <p:txBody>
          <a:bodyPr rtlCol="0">
            <a:normAutofit fontScale="90000"/>
          </a:bodyPr>
          <a:lstStyle/>
          <a:p>
            <a:pPr fontAlgn="auto">
              <a:spcAft>
                <a:spcPts val="0"/>
              </a:spcAft>
              <a:defRPr/>
            </a:pPr>
            <a:r>
              <a:rPr lang="en-GB" dirty="0" smtClean="0"/>
              <a:t>Prioritising the Improvements in the Shanty Town</a:t>
            </a:r>
            <a:endParaRPr lang="en-US" dirty="0"/>
          </a:p>
        </p:txBody>
      </p:sp>
      <p:sp>
        <p:nvSpPr>
          <p:cNvPr id="3" name="Content Placeholder 2"/>
          <p:cNvSpPr>
            <a:spLocks noGrp="1"/>
          </p:cNvSpPr>
          <p:nvPr>
            <p:ph idx="4294967295"/>
          </p:nvPr>
        </p:nvSpPr>
        <p:spPr>
          <a:xfrm>
            <a:off x="0" y="1600200"/>
            <a:ext cx="8229600" cy="4525963"/>
          </a:xfrm>
          <a:prstGeom prst="rect">
            <a:avLst/>
          </a:prstGeom>
        </p:spPr>
        <p:txBody>
          <a:bodyPr rtlCol="0">
            <a:normAutofit lnSpcReduction="10000"/>
          </a:bodyPr>
          <a:lstStyle/>
          <a:p>
            <a:pPr fontAlgn="auto">
              <a:spcAft>
                <a:spcPts val="0"/>
              </a:spcAft>
              <a:buFont typeface="Arial" pitchFamily="34" charset="0"/>
              <a:buChar char="•"/>
              <a:defRPr/>
            </a:pPr>
            <a:endParaRPr lang="en-GB" sz="2800" dirty="0" smtClean="0"/>
          </a:p>
          <a:p>
            <a:pPr fontAlgn="auto">
              <a:spcAft>
                <a:spcPts val="0"/>
              </a:spcAft>
              <a:buFont typeface="Arial" pitchFamily="34" charset="0"/>
              <a:buChar char="•"/>
              <a:defRPr/>
            </a:pPr>
            <a:r>
              <a:rPr lang="en-GB" sz="2800" dirty="0" smtClean="0"/>
              <a:t>Work in groups of 3 – each group is a group of residents who want to improve the quality of life in </a:t>
            </a:r>
            <a:r>
              <a:rPr lang="en-GB" sz="2800" dirty="0" err="1" smtClean="0"/>
              <a:t>Ariba</a:t>
            </a:r>
            <a:r>
              <a:rPr lang="en-GB" sz="2800" dirty="0" smtClean="0"/>
              <a:t>.</a:t>
            </a:r>
          </a:p>
          <a:p>
            <a:pPr fontAlgn="auto">
              <a:spcAft>
                <a:spcPts val="0"/>
              </a:spcAft>
              <a:buFont typeface="Arial" pitchFamily="34" charset="0"/>
              <a:buChar char="•"/>
              <a:defRPr/>
            </a:pPr>
            <a:r>
              <a:rPr lang="en-GB" sz="2800" dirty="0" smtClean="0"/>
              <a:t>You are given a map, a list of problems and 200 shanty town points to spend in your first year and another 200 in your second year to solve the </a:t>
            </a:r>
            <a:r>
              <a:rPr lang="en-GB" sz="2800" dirty="0" err="1" smtClean="0"/>
              <a:t>probems</a:t>
            </a:r>
            <a:r>
              <a:rPr lang="en-GB" sz="2800" dirty="0" smtClean="0"/>
              <a:t>.</a:t>
            </a:r>
          </a:p>
          <a:p>
            <a:pPr fontAlgn="auto">
              <a:spcAft>
                <a:spcPts val="0"/>
              </a:spcAft>
              <a:buFont typeface="Arial" pitchFamily="34" charset="0"/>
              <a:buChar char="•"/>
              <a:defRPr/>
            </a:pPr>
            <a:r>
              <a:rPr lang="en-GB" sz="2800" dirty="0" smtClean="0"/>
              <a:t>In groups complete the 2 year planning sheet (resource 8) deciding what your priorities are for improving </a:t>
            </a:r>
            <a:r>
              <a:rPr lang="en-GB" sz="2800" dirty="0" err="1" smtClean="0"/>
              <a:t>Ariba</a:t>
            </a:r>
            <a:r>
              <a:rPr lang="en-GB" sz="2800" dirty="0" smtClean="0"/>
              <a:t>, giving reasons, costs and future plans.</a:t>
            </a:r>
          </a:p>
          <a:p>
            <a:pPr fontAlgn="auto">
              <a:spcAft>
                <a:spcPts val="0"/>
              </a:spcAft>
              <a:buFont typeface="Arial" pitchFamily="34" charset="0"/>
              <a:buChar char="•"/>
              <a:defRPr/>
            </a:pPr>
            <a:endParaRPr lang="en-GB" sz="2800" dirty="0" smtClean="0"/>
          </a:p>
          <a:p>
            <a:pPr fontAlgn="auto">
              <a:spcAft>
                <a:spcPts val="0"/>
              </a:spcAft>
              <a:buFont typeface="Arial" pitchFamily="34" charset="0"/>
              <a:buChar char="•"/>
              <a:defRPr/>
            </a:pPr>
            <a:endParaRPr lang="en-GB" sz="2800" dirty="0" smtClean="0"/>
          </a:p>
          <a:p>
            <a:pPr fontAlgn="auto">
              <a:spcAft>
                <a:spcPts val="0"/>
              </a:spcAft>
              <a:buFont typeface="Arial" pitchFamily="34" charset="0"/>
              <a:buChar char="•"/>
              <a:defRPr/>
            </a:pPr>
            <a:endParaRPr lang="en-US" dirty="0"/>
          </a:p>
        </p:txBody>
      </p:sp>
    </p:spTree>
    <p:extLst>
      <p:ext uri="{BB962C8B-B14F-4D97-AF65-F5344CB8AC3E}">
        <p14:creationId xmlns:p14="http://schemas.microsoft.com/office/powerpoint/2010/main" val="89294996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74725"/>
            <a:ext cx="4114800" cy="701675"/>
          </a:xfrm>
        </p:spPr>
        <p:txBody>
          <a:bodyPr rtlCol="0">
            <a:normAutofit/>
          </a:bodyPr>
          <a:lstStyle/>
          <a:p>
            <a:pPr fontAlgn="auto">
              <a:spcAft>
                <a:spcPts val="0"/>
              </a:spcAft>
              <a:defRPr/>
            </a:pPr>
            <a:r>
              <a:rPr lang="en-GB" dirty="0" smtClean="0"/>
              <a:t>Debriefing: How did you decide your priorities?</a:t>
            </a:r>
            <a:endParaRPr lang="en-US" dirty="0"/>
          </a:p>
        </p:txBody>
      </p:sp>
      <p:sp>
        <p:nvSpPr>
          <p:cNvPr id="3" name="Content Placeholder 2"/>
          <p:cNvSpPr>
            <a:spLocks noGrp="1"/>
          </p:cNvSpPr>
          <p:nvPr>
            <p:ph idx="4294967295"/>
          </p:nvPr>
        </p:nvSpPr>
        <p:spPr>
          <a:xfrm>
            <a:off x="0" y="1600200"/>
            <a:ext cx="8229600" cy="4525963"/>
          </a:xfrm>
          <a:prstGeom prst="rect">
            <a:avLst/>
          </a:prstGeom>
        </p:spPr>
        <p:txBody>
          <a:bodyPr rtlCol="0">
            <a:normAutofit/>
          </a:bodyPr>
          <a:lstStyle/>
          <a:p>
            <a:pPr fontAlgn="auto">
              <a:spcAft>
                <a:spcPts val="0"/>
              </a:spcAft>
              <a:buFont typeface="Arial" pitchFamily="34" charset="0"/>
              <a:buChar char="•"/>
              <a:defRPr/>
            </a:pPr>
            <a:endParaRPr lang="en-GB" sz="2800" dirty="0" smtClean="0"/>
          </a:p>
          <a:p>
            <a:pPr fontAlgn="auto">
              <a:spcAft>
                <a:spcPts val="0"/>
              </a:spcAft>
              <a:buFont typeface="Arial" pitchFamily="34" charset="0"/>
              <a:buChar char="•"/>
              <a:defRPr/>
            </a:pPr>
            <a:r>
              <a:rPr lang="en-GB" sz="2800" dirty="0" smtClean="0"/>
              <a:t>Your discussion may include:</a:t>
            </a:r>
          </a:p>
          <a:p>
            <a:pPr lvl="1" fontAlgn="auto">
              <a:spcAft>
                <a:spcPts val="0"/>
              </a:spcAft>
              <a:buFont typeface="Arial" pitchFamily="34" charset="0"/>
              <a:buChar char="–"/>
              <a:defRPr/>
            </a:pPr>
            <a:r>
              <a:rPr lang="en-GB" sz="2800" dirty="0" smtClean="0"/>
              <a:t>The responsibilities and abilities of Ghana’s government</a:t>
            </a:r>
          </a:p>
          <a:p>
            <a:pPr lvl="1" fontAlgn="auto">
              <a:spcAft>
                <a:spcPts val="0"/>
              </a:spcAft>
              <a:buFont typeface="Arial" pitchFamily="34" charset="0"/>
              <a:buChar char="–"/>
              <a:defRPr/>
            </a:pPr>
            <a:r>
              <a:rPr lang="en-GB" sz="2800" dirty="0" smtClean="0"/>
              <a:t>Competing priorities: should local industry be helped to generate more wealth first to build housing for workers?</a:t>
            </a:r>
          </a:p>
          <a:p>
            <a:pPr lvl="1" fontAlgn="auto">
              <a:spcAft>
                <a:spcPts val="0"/>
              </a:spcAft>
              <a:buFont typeface="Arial" pitchFamily="34" charset="0"/>
              <a:buChar char="–"/>
              <a:defRPr/>
            </a:pPr>
            <a:r>
              <a:rPr lang="en-GB" sz="2800" dirty="0" smtClean="0"/>
              <a:t>Should money be spent on improving the countryside?</a:t>
            </a:r>
          </a:p>
          <a:p>
            <a:pPr lvl="1" fontAlgn="auto">
              <a:spcAft>
                <a:spcPts val="0"/>
              </a:spcAft>
              <a:buFont typeface="Arial" pitchFamily="34" charset="0"/>
              <a:buChar char="–"/>
              <a:defRPr/>
            </a:pPr>
            <a:r>
              <a:rPr lang="en-GB" sz="2800" dirty="0" smtClean="0"/>
              <a:t>Why does the government not make them all leave?</a:t>
            </a:r>
          </a:p>
          <a:p>
            <a:pPr lvl="1" fontAlgn="auto">
              <a:spcAft>
                <a:spcPts val="0"/>
              </a:spcAft>
              <a:buFont typeface="Arial" pitchFamily="34" charset="0"/>
              <a:buChar char="–"/>
              <a:defRPr/>
            </a:pPr>
            <a:endParaRPr lang="en-GB" sz="2800" dirty="0" smtClean="0"/>
          </a:p>
          <a:p>
            <a:pPr lvl="1" fontAlgn="auto">
              <a:spcAft>
                <a:spcPts val="0"/>
              </a:spcAft>
              <a:buFont typeface="Arial" pitchFamily="34" charset="0"/>
              <a:buChar char="–"/>
              <a:defRPr/>
            </a:pPr>
            <a:endParaRPr lang="en-US" sz="2800" dirty="0"/>
          </a:p>
        </p:txBody>
      </p:sp>
    </p:spTree>
    <p:extLst>
      <p:ext uri="{BB962C8B-B14F-4D97-AF65-F5344CB8AC3E}">
        <p14:creationId xmlns:p14="http://schemas.microsoft.com/office/powerpoint/2010/main" val="2237441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E:\Geography\key stage 4\powerpoints\Unit 2 Types of Settlement\rural environments\scan5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976" y="404664"/>
            <a:ext cx="8565902"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438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a:xfrm>
            <a:off x="457200" y="116632"/>
            <a:ext cx="8229600" cy="1000125"/>
          </a:xfrm>
        </p:spPr>
        <p:txBody>
          <a:bodyPr/>
          <a:lstStyle/>
          <a:p>
            <a:r>
              <a:rPr lang="en-GB" smtClean="0"/>
              <a:t>Geography Homework</a:t>
            </a:r>
            <a:endParaRPr lang="en-US" smtClean="0"/>
          </a:p>
        </p:txBody>
      </p:sp>
      <p:sp>
        <p:nvSpPr>
          <p:cNvPr id="18434" name="Content Placeholder 2"/>
          <p:cNvSpPr>
            <a:spLocks noGrp="1"/>
          </p:cNvSpPr>
          <p:nvPr>
            <p:ph idx="4294967295"/>
          </p:nvPr>
        </p:nvSpPr>
        <p:spPr>
          <a:xfrm>
            <a:off x="0" y="857250"/>
            <a:ext cx="8229600" cy="3857625"/>
          </a:xfrm>
          <a:prstGeom prst="rect">
            <a:avLst/>
          </a:prstGeom>
        </p:spPr>
        <p:txBody>
          <a:bodyPr/>
          <a:lstStyle/>
          <a:p>
            <a:pPr algn="ctr">
              <a:buFont typeface="Arial" charset="0"/>
              <a:buNone/>
            </a:pPr>
            <a:endParaRPr lang="en-GB" sz="3200" u="sng" dirty="0" smtClean="0"/>
          </a:p>
          <a:p>
            <a:pPr algn="ctr">
              <a:buFont typeface="Arial" charset="0"/>
              <a:buNone/>
            </a:pPr>
            <a:r>
              <a:rPr lang="en-GB" sz="2800" u="sng" dirty="0" smtClean="0"/>
              <a:t>Prioritising the Improvements in the Shanty Town </a:t>
            </a:r>
          </a:p>
          <a:p>
            <a:r>
              <a:rPr lang="en-GB" sz="2800" dirty="0" smtClean="0"/>
              <a:t>Write up your planning decisions for </a:t>
            </a:r>
            <a:r>
              <a:rPr lang="en-GB" sz="2800" dirty="0" err="1" smtClean="0"/>
              <a:t>Ariba</a:t>
            </a:r>
            <a:r>
              <a:rPr lang="en-GB" sz="2800" dirty="0" smtClean="0"/>
              <a:t>, giving reasons for having made them.</a:t>
            </a:r>
          </a:p>
          <a:p>
            <a:r>
              <a:rPr lang="en-GB" sz="2800" dirty="0" smtClean="0"/>
              <a:t>What help should be given to people in the villages ( use p17)?  Would it be better to help villages rather than the shanty towns? Explain.</a:t>
            </a:r>
          </a:p>
        </p:txBody>
      </p:sp>
      <p:pic>
        <p:nvPicPr>
          <p:cNvPr id="18435" name="Picture 2" descr="http://upload.wikimedia.org/wikipedia/en/thumb/f/ff/Shantytowntijuana.jpg/300px-Shantytowntijuana.jpg"/>
          <p:cNvPicPr>
            <a:picLocks noChangeAspect="1" noChangeArrowheads="1"/>
          </p:cNvPicPr>
          <p:nvPr/>
        </p:nvPicPr>
        <p:blipFill>
          <a:blip r:embed="rId2"/>
          <a:srcRect/>
          <a:stretch>
            <a:fillRect/>
          </a:stretch>
        </p:blipFill>
        <p:spPr bwMode="auto">
          <a:xfrm>
            <a:off x="0" y="4714875"/>
            <a:ext cx="9144000" cy="2143125"/>
          </a:xfrm>
          <a:prstGeom prst="rect">
            <a:avLst/>
          </a:prstGeom>
          <a:noFill/>
          <a:ln w="9525">
            <a:noFill/>
            <a:miter lim="800000"/>
            <a:headEnd/>
            <a:tailEnd/>
          </a:ln>
        </p:spPr>
      </p:pic>
    </p:spTree>
    <p:extLst>
      <p:ext uri="{BB962C8B-B14F-4D97-AF65-F5344CB8AC3E}">
        <p14:creationId xmlns:p14="http://schemas.microsoft.com/office/powerpoint/2010/main" val="1528337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idx="4294967295"/>
          </p:nvPr>
        </p:nvSpPr>
        <p:spPr>
          <a:xfrm>
            <a:off x="2411760" y="980728"/>
            <a:ext cx="4114800" cy="701675"/>
          </a:xfrm>
        </p:spPr>
        <p:txBody>
          <a:bodyPr/>
          <a:lstStyle/>
          <a:p>
            <a:r>
              <a:rPr lang="en-GB" smtClean="0"/>
              <a:t>Lesson objectives</a:t>
            </a:r>
          </a:p>
        </p:txBody>
      </p:sp>
      <p:sp>
        <p:nvSpPr>
          <p:cNvPr id="16386" name="Content Placeholder 2"/>
          <p:cNvSpPr>
            <a:spLocks noGrp="1"/>
          </p:cNvSpPr>
          <p:nvPr>
            <p:ph idx="4294967295"/>
          </p:nvPr>
        </p:nvSpPr>
        <p:spPr>
          <a:xfrm>
            <a:off x="0" y="1600200"/>
            <a:ext cx="8229600" cy="4525963"/>
          </a:xfrm>
          <a:prstGeom prst="rect">
            <a:avLst/>
          </a:prstGeom>
        </p:spPr>
        <p:txBody>
          <a:bodyPr>
            <a:normAutofit lnSpcReduction="10000"/>
          </a:bodyPr>
          <a:lstStyle/>
          <a:p>
            <a:endParaRPr lang="en-GB" dirty="0" smtClean="0"/>
          </a:p>
          <a:p>
            <a:endParaRPr lang="en-GB" dirty="0"/>
          </a:p>
          <a:p>
            <a:r>
              <a:rPr lang="en-GB" sz="3600" dirty="0" smtClean="0"/>
              <a:t>To know how changes in the growth of settlements benefit some people more than others.</a:t>
            </a:r>
          </a:p>
          <a:p>
            <a:endParaRPr lang="en-GB" sz="3600" dirty="0" smtClean="0"/>
          </a:p>
          <a:p>
            <a:r>
              <a:rPr lang="en-GB" sz="3600" dirty="0" smtClean="0"/>
              <a:t>To recognise there are both good (positive) and bad (negative) points of settlement growth.</a:t>
            </a:r>
          </a:p>
        </p:txBody>
      </p:sp>
    </p:spTree>
    <p:extLst>
      <p:ext uri="{BB962C8B-B14F-4D97-AF65-F5344CB8AC3E}">
        <p14:creationId xmlns:p14="http://schemas.microsoft.com/office/powerpoint/2010/main" val="39687022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0" y="0"/>
            <a:ext cx="9144000" cy="6858000"/>
          </a:xfrm>
          <a:prstGeom prst="rect">
            <a:avLst/>
          </a:prstGeom>
        </p:spPr>
        <p:txBody>
          <a:bodyPr/>
          <a:lstStyle/>
          <a:p>
            <a:pPr eaLnBrk="1" hangingPunct="1"/>
            <a:r>
              <a:rPr lang="en-GB" sz="2800" smtClean="0"/>
              <a:t>Urban Sprawl: Urban sprawl is when urban areas grow in </a:t>
            </a:r>
            <a:r>
              <a:rPr lang="en-GB" sz="2800" b="1" u="sng" smtClean="0"/>
              <a:t>physical</a:t>
            </a:r>
            <a:r>
              <a:rPr lang="en-GB" sz="2800" smtClean="0"/>
              <a:t> size</a:t>
            </a:r>
          </a:p>
          <a:p>
            <a:pPr eaLnBrk="1" hangingPunct="1"/>
            <a:endParaRPr lang="en-GB" sz="2800" smtClean="0"/>
          </a:p>
          <a:p>
            <a:pPr eaLnBrk="1" hangingPunct="1"/>
            <a:r>
              <a:rPr lang="en-GB" sz="2800" smtClean="0"/>
              <a:t>Urban growth: is the rate of growth of an urban population</a:t>
            </a:r>
          </a:p>
          <a:p>
            <a:endParaRPr lang="en-GB" sz="2800" smtClean="0"/>
          </a:p>
          <a:p>
            <a:r>
              <a:rPr lang="en-GB" sz="2800" smtClean="0"/>
              <a:t>Megacity: A city with 10 million people or more (give a example of a city)</a:t>
            </a:r>
          </a:p>
          <a:p>
            <a:endParaRPr lang="en-GB" sz="2800" smtClean="0"/>
          </a:p>
          <a:p>
            <a:r>
              <a:rPr lang="en-GB" sz="2800" smtClean="0"/>
              <a:t>Population distribution: refers to how the population is spread out</a:t>
            </a:r>
          </a:p>
          <a:p>
            <a:endParaRPr lang="en-GB" sz="2800" smtClean="0"/>
          </a:p>
          <a:p>
            <a:r>
              <a:rPr lang="en-GB" sz="2800" smtClean="0"/>
              <a:t>Population density: refers to the number of people living in a certain area, usually km2</a:t>
            </a:r>
          </a:p>
          <a:p>
            <a:endParaRPr lang="en-GB" smtClean="0"/>
          </a:p>
        </p:txBody>
      </p:sp>
    </p:spTree>
    <p:extLst>
      <p:ext uri="{BB962C8B-B14F-4D97-AF65-F5344CB8AC3E}">
        <p14:creationId xmlns:p14="http://schemas.microsoft.com/office/powerpoint/2010/main" val="42063436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492375"/>
            <a:ext cx="20161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492375"/>
            <a:ext cx="2303463"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5"/>
          <p:cNvSpPr txBox="1">
            <a:spLocks noChangeArrowheads="1"/>
          </p:cNvSpPr>
          <p:nvPr/>
        </p:nvSpPr>
        <p:spPr bwMode="auto">
          <a:xfrm>
            <a:off x="179388" y="4508500"/>
            <a:ext cx="190341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Country moving </a:t>
            </a:r>
          </a:p>
          <a:p>
            <a:pPr eaLnBrk="1" hangingPunct="1"/>
            <a:r>
              <a:rPr lang="en-GB"/>
              <a:t>away from </a:t>
            </a:r>
          </a:p>
          <a:p>
            <a:pPr eaLnBrk="1" hangingPunct="1"/>
            <a:r>
              <a:rPr lang="en-GB"/>
              <a:t>rural agricultural </a:t>
            </a:r>
          </a:p>
          <a:p>
            <a:pPr eaLnBrk="1" hangingPunct="1"/>
            <a:r>
              <a:rPr lang="en-GB"/>
              <a:t>economy</a:t>
            </a:r>
          </a:p>
        </p:txBody>
      </p:sp>
      <p:sp>
        <p:nvSpPr>
          <p:cNvPr id="10245" name="TextBox 6"/>
          <p:cNvSpPr txBox="1">
            <a:spLocks noChangeArrowheads="1"/>
          </p:cNvSpPr>
          <p:nvPr/>
        </p:nvSpPr>
        <p:spPr bwMode="auto">
          <a:xfrm>
            <a:off x="3276600" y="4581525"/>
            <a:ext cx="21351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To more industrial, </a:t>
            </a:r>
          </a:p>
          <a:p>
            <a:pPr eaLnBrk="1" hangingPunct="1"/>
            <a:r>
              <a:rPr lang="en-GB"/>
              <a:t>commercial</a:t>
            </a:r>
          </a:p>
          <a:p>
            <a:pPr eaLnBrk="1" hangingPunct="1"/>
            <a:r>
              <a:rPr lang="en-GB"/>
              <a:t>economy</a:t>
            </a:r>
          </a:p>
        </p:txBody>
      </p:sp>
      <p:pic>
        <p:nvPicPr>
          <p:cNvPr id="1024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2565400"/>
            <a:ext cx="22320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9"/>
          <p:cNvSpPr txBox="1">
            <a:spLocks noChangeArrowheads="1"/>
          </p:cNvSpPr>
          <p:nvPr/>
        </p:nvSpPr>
        <p:spPr bwMode="auto">
          <a:xfrm>
            <a:off x="6588125" y="4652963"/>
            <a:ext cx="233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More people move in</a:t>
            </a:r>
          </a:p>
          <a:p>
            <a:pPr eaLnBrk="1" hangingPunct="1"/>
            <a:r>
              <a:rPr lang="en-GB"/>
              <a:t>towns and cities</a:t>
            </a:r>
          </a:p>
        </p:txBody>
      </p:sp>
      <p:sp>
        <p:nvSpPr>
          <p:cNvPr id="10248" name="Rectangle 10"/>
          <p:cNvSpPr>
            <a:spLocks noChangeArrowheads="1"/>
          </p:cNvSpPr>
          <p:nvPr/>
        </p:nvSpPr>
        <p:spPr bwMode="auto">
          <a:xfrm>
            <a:off x="539750" y="26035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r>
              <a:rPr lang="en-GB"/>
              <a:t>QUESTION: </a:t>
            </a:r>
          </a:p>
          <a:p>
            <a:pPr marL="514350" indent="-514350"/>
            <a:endParaRPr lang="en-GB"/>
          </a:p>
          <a:p>
            <a:pPr marL="514350" indent="-514350">
              <a:buFont typeface="Calibri" pitchFamily="34" charset="0"/>
              <a:buAutoNum type="arabicPeriod"/>
            </a:pPr>
            <a:r>
              <a:rPr lang="en-GB"/>
              <a:t>How is urbanisation linked to economic growth?</a:t>
            </a:r>
          </a:p>
          <a:p>
            <a:pPr marL="514350" indent="-514350" algn="ctr"/>
            <a:endParaRPr lang="en-GB"/>
          </a:p>
          <a:p>
            <a:pPr marL="514350" indent="-514350" algn="ctr"/>
            <a:endParaRPr lang="en-GB"/>
          </a:p>
          <a:p>
            <a:pPr marL="514350" indent="-514350" algn="ctr"/>
            <a:endParaRPr lang="en-GB"/>
          </a:p>
        </p:txBody>
      </p:sp>
      <p:sp>
        <p:nvSpPr>
          <p:cNvPr id="13" name="Right Arrow 12"/>
          <p:cNvSpPr/>
          <p:nvPr/>
        </p:nvSpPr>
        <p:spPr>
          <a:xfrm>
            <a:off x="2411413" y="3429000"/>
            <a:ext cx="649287"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ight Arrow 10"/>
          <p:cNvSpPr/>
          <p:nvPr/>
        </p:nvSpPr>
        <p:spPr>
          <a:xfrm>
            <a:off x="5795963" y="3429000"/>
            <a:ext cx="649287"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5813967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84213" y="836613"/>
            <a:ext cx="2951162" cy="2808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Urban population HIGH</a:t>
            </a:r>
          </a:p>
        </p:txBody>
      </p:sp>
      <p:sp>
        <p:nvSpPr>
          <p:cNvPr id="5" name="Oval 4"/>
          <p:cNvSpPr/>
          <p:nvPr/>
        </p:nvSpPr>
        <p:spPr>
          <a:xfrm>
            <a:off x="1042988" y="4508500"/>
            <a:ext cx="1944687" cy="1873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Urban population LOW</a:t>
            </a:r>
          </a:p>
        </p:txBody>
      </p:sp>
      <p:sp>
        <p:nvSpPr>
          <p:cNvPr id="13316" name="TextBox 7"/>
          <p:cNvSpPr txBox="1">
            <a:spLocks noChangeArrowheads="1"/>
          </p:cNvSpPr>
          <p:nvPr/>
        </p:nvSpPr>
        <p:spPr bwMode="auto">
          <a:xfrm>
            <a:off x="900113" y="476250"/>
            <a:ext cx="226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MEDCs (developed)</a:t>
            </a:r>
          </a:p>
        </p:txBody>
      </p:sp>
      <p:sp>
        <p:nvSpPr>
          <p:cNvPr id="13317" name="TextBox 8"/>
          <p:cNvSpPr txBox="1">
            <a:spLocks noChangeArrowheads="1"/>
          </p:cNvSpPr>
          <p:nvPr/>
        </p:nvSpPr>
        <p:spPr bwMode="auto">
          <a:xfrm>
            <a:off x="1042988" y="4149725"/>
            <a:ext cx="2236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LEDCs (developing)</a:t>
            </a:r>
          </a:p>
        </p:txBody>
      </p:sp>
      <p:sp>
        <p:nvSpPr>
          <p:cNvPr id="10" name="Left Arrow 9"/>
          <p:cNvSpPr/>
          <p:nvPr/>
        </p:nvSpPr>
        <p:spPr>
          <a:xfrm>
            <a:off x="5435600" y="1844675"/>
            <a:ext cx="2881313" cy="431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Rate of growth is low</a:t>
            </a:r>
          </a:p>
        </p:txBody>
      </p:sp>
      <p:sp>
        <p:nvSpPr>
          <p:cNvPr id="11" name="Left Arrow 10"/>
          <p:cNvSpPr/>
          <p:nvPr/>
        </p:nvSpPr>
        <p:spPr>
          <a:xfrm>
            <a:off x="5148263" y="4652963"/>
            <a:ext cx="3240087" cy="14398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Rate of growth is higher</a:t>
            </a:r>
          </a:p>
        </p:txBody>
      </p:sp>
      <p:sp>
        <p:nvSpPr>
          <p:cNvPr id="13320" name="TextBox 11"/>
          <p:cNvSpPr txBox="1">
            <a:spLocks noChangeArrowheads="1"/>
          </p:cNvSpPr>
          <p:nvPr/>
        </p:nvSpPr>
        <p:spPr bwMode="auto">
          <a:xfrm>
            <a:off x="3924300" y="260350"/>
            <a:ext cx="4454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AutoNum type="arabicParenR"/>
            </a:pPr>
            <a:r>
              <a:rPr lang="en-GB"/>
              <a:t>Draw this diagram</a:t>
            </a:r>
          </a:p>
          <a:p>
            <a:pPr eaLnBrk="1" hangingPunct="1">
              <a:buFontTx/>
              <a:buAutoNum type="arabicParenR"/>
            </a:pPr>
            <a:r>
              <a:rPr lang="en-GB"/>
              <a:t>Describe what this diagram is showing</a:t>
            </a:r>
          </a:p>
          <a:p>
            <a:pPr eaLnBrk="1" hangingPunct="1">
              <a:buFontTx/>
              <a:buAutoNum type="arabicParenR"/>
            </a:pPr>
            <a:r>
              <a:rPr lang="en-GB"/>
              <a:t>Why do you think this is happening?</a:t>
            </a:r>
          </a:p>
        </p:txBody>
      </p:sp>
    </p:spTree>
    <p:extLst>
      <p:ext uri="{BB962C8B-B14F-4D97-AF65-F5344CB8AC3E}">
        <p14:creationId xmlns:p14="http://schemas.microsoft.com/office/powerpoint/2010/main" val="39963126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84213" y="836613"/>
            <a:ext cx="2951162" cy="2808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Urban population HIGH</a:t>
            </a:r>
          </a:p>
        </p:txBody>
      </p:sp>
      <p:sp>
        <p:nvSpPr>
          <p:cNvPr id="5" name="Oval 4"/>
          <p:cNvSpPr/>
          <p:nvPr/>
        </p:nvSpPr>
        <p:spPr>
          <a:xfrm>
            <a:off x="1042988" y="4508500"/>
            <a:ext cx="1944687" cy="1873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Urban population LOW</a:t>
            </a:r>
          </a:p>
        </p:txBody>
      </p:sp>
      <p:sp>
        <p:nvSpPr>
          <p:cNvPr id="14340" name="TextBox 7"/>
          <p:cNvSpPr txBox="1">
            <a:spLocks noChangeArrowheads="1"/>
          </p:cNvSpPr>
          <p:nvPr/>
        </p:nvSpPr>
        <p:spPr bwMode="auto">
          <a:xfrm>
            <a:off x="900113" y="476250"/>
            <a:ext cx="226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MEDCs (developed)</a:t>
            </a:r>
          </a:p>
        </p:txBody>
      </p:sp>
      <p:sp>
        <p:nvSpPr>
          <p:cNvPr id="14341" name="TextBox 8"/>
          <p:cNvSpPr txBox="1">
            <a:spLocks noChangeArrowheads="1"/>
          </p:cNvSpPr>
          <p:nvPr/>
        </p:nvSpPr>
        <p:spPr bwMode="auto">
          <a:xfrm>
            <a:off x="1042988" y="4149725"/>
            <a:ext cx="2236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LEDCs (developing)</a:t>
            </a:r>
          </a:p>
        </p:txBody>
      </p:sp>
      <p:sp>
        <p:nvSpPr>
          <p:cNvPr id="10" name="Left Arrow 9"/>
          <p:cNvSpPr/>
          <p:nvPr/>
        </p:nvSpPr>
        <p:spPr>
          <a:xfrm>
            <a:off x="5435600" y="1844675"/>
            <a:ext cx="2881313" cy="431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Rate of growth is low</a:t>
            </a:r>
          </a:p>
        </p:txBody>
      </p:sp>
      <p:sp>
        <p:nvSpPr>
          <p:cNvPr id="11" name="Left Arrow 10"/>
          <p:cNvSpPr/>
          <p:nvPr/>
        </p:nvSpPr>
        <p:spPr>
          <a:xfrm>
            <a:off x="5148263" y="4652963"/>
            <a:ext cx="3240087" cy="14398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Rate of growth is higher</a:t>
            </a:r>
          </a:p>
        </p:txBody>
      </p:sp>
      <p:sp>
        <p:nvSpPr>
          <p:cNvPr id="14344" name="Rectangle 7"/>
          <p:cNvSpPr>
            <a:spLocks noChangeArrowheads="1"/>
          </p:cNvSpPr>
          <p:nvPr/>
        </p:nvSpPr>
        <p:spPr bwMode="auto">
          <a:xfrm>
            <a:off x="4284663" y="3284538"/>
            <a:ext cx="4859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r>
              <a:rPr lang="en-GB"/>
              <a:t>4. </a:t>
            </a:r>
            <a:r>
              <a:rPr lang="en-GB" u="sng"/>
              <a:t>Developing </a:t>
            </a:r>
            <a:r>
              <a:rPr lang="en-GB"/>
              <a:t>(LEDCs) countries have urban</a:t>
            </a:r>
          </a:p>
          <a:p>
            <a:pPr marL="514350" indent="-514350"/>
            <a:r>
              <a:rPr lang="en-GB"/>
              <a:t>populations that are still quiet </a:t>
            </a:r>
            <a:r>
              <a:rPr lang="en-GB" b="1"/>
              <a:t>high/low</a:t>
            </a:r>
            <a:r>
              <a:rPr lang="en-GB"/>
              <a:t>, </a:t>
            </a:r>
          </a:p>
          <a:p>
            <a:pPr marL="514350" indent="-514350"/>
            <a:r>
              <a:rPr lang="en-GB"/>
              <a:t>the rate of growth is</a:t>
            </a:r>
            <a:r>
              <a:rPr lang="en-GB" b="1"/>
              <a:t> higher/lower</a:t>
            </a:r>
            <a:r>
              <a:rPr lang="en-GB"/>
              <a:t> (</a:t>
            </a:r>
            <a:r>
              <a:rPr lang="en-GB" i="1"/>
              <a:t>ONLY</a:t>
            </a:r>
            <a:r>
              <a:rPr lang="en-GB"/>
              <a:t> </a:t>
            </a:r>
          </a:p>
          <a:p>
            <a:pPr marL="514350" indent="-514350"/>
            <a:r>
              <a:rPr lang="en-GB"/>
              <a:t>write the correct answer)</a:t>
            </a:r>
          </a:p>
        </p:txBody>
      </p:sp>
      <p:sp>
        <p:nvSpPr>
          <p:cNvPr id="14345" name="Rectangle 8"/>
          <p:cNvSpPr>
            <a:spLocks noChangeArrowheads="1"/>
          </p:cNvSpPr>
          <p:nvPr/>
        </p:nvSpPr>
        <p:spPr bwMode="auto">
          <a:xfrm>
            <a:off x="4356100" y="26035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r>
              <a:rPr lang="en-GB"/>
              <a:t>3. </a:t>
            </a:r>
            <a:r>
              <a:rPr lang="en-GB" u="sng"/>
              <a:t>Developed</a:t>
            </a:r>
            <a:r>
              <a:rPr lang="en-GB"/>
              <a:t> (MEDCs) countries have </a:t>
            </a:r>
          </a:p>
          <a:p>
            <a:pPr marL="514350" indent="-514350"/>
            <a:r>
              <a:rPr lang="en-GB"/>
              <a:t>urban populations that are still quiet </a:t>
            </a:r>
          </a:p>
          <a:p>
            <a:pPr marL="514350" indent="-514350"/>
            <a:r>
              <a:rPr lang="en-GB" b="1"/>
              <a:t>high/low</a:t>
            </a:r>
            <a:r>
              <a:rPr lang="en-GB"/>
              <a:t>, the rate of growth is</a:t>
            </a:r>
            <a:r>
              <a:rPr lang="en-GB" b="1"/>
              <a:t> </a:t>
            </a:r>
          </a:p>
          <a:p>
            <a:pPr marL="514350" indent="-514350"/>
            <a:r>
              <a:rPr lang="en-GB" b="1"/>
              <a:t>higher/lower</a:t>
            </a:r>
            <a:r>
              <a:rPr lang="en-GB"/>
              <a:t> (</a:t>
            </a:r>
            <a:r>
              <a:rPr lang="en-GB" i="1"/>
              <a:t>ONLY</a:t>
            </a:r>
            <a:r>
              <a:rPr lang="en-GB"/>
              <a:t> write the correct </a:t>
            </a:r>
          </a:p>
          <a:p>
            <a:pPr marL="514350" indent="-514350"/>
            <a:r>
              <a:rPr lang="en-GB"/>
              <a:t>answer)</a:t>
            </a:r>
          </a:p>
        </p:txBody>
      </p:sp>
    </p:spTree>
    <p:extLst>
      <p:ext uri="{BB962C8B-B14F-4D97-AF65-F5344CB8AC3E}">
        <p14:creationId xmlns:p14="http://schemas.microsoft.com/office/powerpoint/2010/main" val="33676073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467544" y="764704"/>
            <a:ext cx="8424862" cy="701675"/>
          </a:xfrm>
        </p:spPr>
        <p:txBody>
          <a:bodyPr>
            <a:normAutofit fontScale="90000"/>
          </a:bodyPr>
          <a:lstStyle/>
          <a:p>
            <a:r>
              <a:rPr lang="en-GB" sz="2400" dirty="0" smtClean="0"/>
              <a:t>Explain how urban growth benefits the local economy in a less developed country.</a:t>
            </a:r>
          </a:p>
        </p:txBody>
      </p:sp>
      <p:sp>
        <p:nvSpPr>
          <p:cNvPr id="11267" name="Content Placeholder 2"/>
          <p:cNvSpPr>
            <a:spLocks noGrp="1"/>
          </p:cNvSpPr>
          <p:nvPr>
            <p:ph idx="4294967295"/>
          </p:nvPr>
        </p:nvSpPr>
        <p:spPr>
          <a:xfrm>
            <a:off x="467544" y="1700808"/>
            <a:ext cx="8229600" cy="4525963"/>
          </a:xfrm>
          <a:prstGeom prst="rect">
            <a:avLst/>
          </a:prstGeom>
        </p:spPr>
        <p:txBody>
          <a:bodyPr/>
          <a:lstStyle/>
          <a:p>
            <a:endParaRPr lang="en-GB" sz="2400" dirty="0" smtClean="0"/>
          </a:p>
          <a:p>
            <a:r>
              <a:rPr lang="en-GB" sz="2400" dirty="0" smtClean="0"/>
              <a:t>Clear link to economic development which is expressed beyond the idea of jobs and money.</a:t>
            </a:r>
          </a:p>
          <a:p>
            <a:r>
              <a:rPr lang="en-GB" sz="2400" i="1" dirty="0" smtClean="0"/>
              <a:t>cheap work force which encourages industry to set up. </a:t>
            </a:r>
          </a:p>
          <a:p>
            <a:r>
              <a:rPr lang="en-GB" sz="2400" i="1" dirty="0" smtClean="0"/>
              <a:t>There is a large market for goods and services. </a:t>
            </a:r>
          </a:p>
          <a:p>
            <a:r>
              <a:rPr lang="en-GB" sz="2400" i="1" dirty="0" smtClean="0"/>
              <a:t>LEDCs wouldn’t cope without large supply of cheap labour.</a:t>
            </a:r>
          </a:p>
          <a:p>
            <a:r>
              <a:rPr lang="en-GB" sz="2400" i="1" dirty="0" smtClean="0"/>
              <a:t>MULTIPLIER EFFECT: Increase spending can increase income for a area</a:t>
            </a:r>
          </a:p>
          <a:p>
            <a:pPr>
              <a:buFont typeface="Arial" charset="0"/>
              <a:buNone/>
            </a:pPr>
            <a:r>
              <a:rPr lang="en-GB" sz="2400" i="1" dirty="0" smtClean="0"/>
              <a:t>E.G: building a factory – getting employers – people will build shops – restaurants – entertainment - </a:t>
            </a:r>
          </a:p>
          <a:p>
            <a:pPr>
              <a:buFont typeface="Arial" charset="0"/>
              <a:buNone/>
            </a:pPr>
            <a:endParaRPr lang="en-GB" sz="2400" i="1" dirty="0" smtClean="0"/>
          </a:p>
        </p:txBody>
      </p:sp>
    </p:spTree>
    <p:extLst>
      <p:ext uri="{BB962C8B-B14F-4D97-AF65-F5344CB8AC3E}">
        <p14:creationId xmlns:p14="http://schemas.microsoft.com/office/powerpoint/2010/main" val="12921575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0032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7200" b="1" spc="150" dirty="0">
                <a:ln w="11430"/>
                <a:solidFill>
                  <a:srgbClr val="92D050"/>
                </a:solidFill>
                <a:effectLst>
                  <a:outerShdw blurRad="25400" algn="tl" rotWithShape="0">
                    <a:srgbClr val="000000">
                      <a:alpha val="43000"/>
                    </a:srgbClr>
                  </a:outerShdw>
                </a:effectLst>
                <a:latin typeface="+mn-lt"/>
              </a:rPr>
              <a:t>Urban Environments</a:t>
            </a:r>
          </a:p>
        </p:txBody>
      </p:sp>
      <p:cxnSp>
        <p:nvCxnSpPr>
          <p:cNvPr id="8" name="Straight Connector 7"/>
          <p:cNvCxnSpPr/>
          <p:nvPr/>
        </p:nvCxnSpPr>
        <p:spPr>
          <a:xfrm flipV="1">
            <a:off x="251520" y="1268760"/>
            <a:ext cx="8208912" cy="16546"/>
          </a:xfrm>
          <a:prstGeom prst="line">
            <a:avLst/>
          </a:prstGeom>
          <a:ln>
            <a:solidFill>
              <a:srgbClr val="92D050"/>
            </a:solidFill>
          </a:ln>
          <a:scene3d>
            <a:camera prst="orthographicFront"/>
            <a:lightRig rig="threePt" dir="t"/>
          </a:scene3d>
          <a:sp3d>
            <a:bevelT/>
          </a:sp3d>
        </p:spPr>
        <p:style>
          <a:lnRef idx="2">
            <a:schemeClr val="accent3"/>
          </a:lnRef>
          <a:fillRef idx="0">
            <a:schemeClr val="accent3"/>
          </a:fillRef>
          <a:effectRef idx="1">
            <a:schemeClr val="accent3"/>
          </a:effectRef>
          <a:fontRef idx="minor">
            <a:schemeClr val="tx1"/>
          </a:fontRef>
        </p:style>
      </p:cxnSp>
      <p:sp>
        <p:nvSpPr>
          <p:cNvPr id="14339" name="TextBox 8"/>
          <p:cNvSpPr txBox="1">
            <a:spLocks noChangeArrowheads="1"/>
          </p:cNvSpPr>
          <p:nvPr/>
        </p:nvSpPr>
        <p:spPr bwMode="auto">
          <a:xfrm>
            <a:off x="323850" y="1773238"/>
            <a:ext cx="5903913" cy="1322387"/>
          </a:xfrm>
          <a:prstGeom prst="rect">
            <a:avLst/>
          </a:prstGeom>
          <a:noFill/>
          <a:ln w="9525">
            <a:noFill/>
            <a:miter lim="800000"/>
            <a:headEnd/>
            <a:tailEnd/>
          </a:ln>
        </p:spPr>
        <p:txBody>
          <a:bodyPr>
            <a:spAutoFit/>
          </a:bodyPr>
          <a:lstStyle/>
          <a:p>
            <a:r>
              <a:rPr lang="en-GB" sz="4000" dirty="0">
                <a:latin typeface="Calibri" pitchFamily="34" charset="0"/>
              </a:rPr>
              <a:t>MEDC Housing Issues</a:t>
            </a:r>
          </a:p>
          <a:p>
            <a:endParaRPr lang="en-GB" sz="4000" dirty="0">
              <a:solidFill>
                <a:schemeClr val="bg1"/>
              </a:solidFill>
              <a:latin typeface="Calibri" pitchFamily="34" charset="0"/>
            </a:endParaRPr>
          </a:p>
        </p:txBody>
      </p:sp>
      <p:sp>
        <p:nvSpPr>
          <p:cNvPr id="14340" name="TextBox 14"/>
          <p:cNvSpPr txBox="1">
            <a:spLocks noChangeArrowheads="1"/>
          </p:cNvSpPr>
          <p:nvPr/>
        </p:nvSpPr>
        <p:spPr bwMode="auto">
          <a:xfrm>
            <a:off x="323850" y="2636838"/>
            <a:ext cx="3816350" cy="3508375"/>
          </a:xfrm>
          <a:prstGeom prst="rect">
            <a:avLst/>
          </a:prstGeom>
          <a:noFill/>
          <a:ln w="9525">
            <a:noFill/>
            <a:miter lim="800000"/>
            <a:headEnd/>
            <a:tailEnd/>
          </a:ln>
        </p:spPr>
        <p:txBody>
          <a:bodyPr>
            <a:spAutoFit/>
          </a:bodyPr>
          <a:lstStyle/>
          <a:p>
            <a:pPr algn="ctr">
              <a:spcAft>
                <a:spcPts val="1200"/>
              </a:spcAft>
            </a:pPr>
            <a:r>
              <a:rPr lang="en-GB" sz="2400" u="sng" dirty="0">
                <a:latin typeface="Calibri" pitchFamily="34" charset="0"/>
              </a:rPr>
              <a:t>Learning Objectives</a:t>
            </a:r>
          </a:p>
          <a:p>
            <a:pPr>
              <a:spcAft>
                <a:spcPts val="1200"/>
              </a:spcAft>
              <a:buFont typeface="Arial" charset="0"/>
              <a:buChar char="•"/>
            </a:pPr>
            <a:r>
              <a:rPr lang="en-GB" sz="2400" dirty="0">
                <a:latin typeface="Calibri" pitchFamily="34" charset="0"/>
              </a:rPr>
              <a:t> ALL –  to know 3 housing solutions</a:t>
            </a:r>
          </a:p>
          <a:p>
            <a:pPr>
              <a:spcAft>
                <a:spcPts val="1200"/>
              </a:spcAft>
              <a:buFont typeface="Arial" charset="0"/>
              <a:buChar char="•"/>
            </a:pPr>
            <a:r>
              <a:rPr lang="en-GB" sz="2400" dirty="0">
                <a:latin typeface="Calibri" pitchFamily="34" charset="0"/>
              </a:rPr>
              <a:t> MOST – to know a case study for each strategy</a:t>
            </a:r>
          </a:p>
          <a:p>
            <a:pPr>
              <a:spcAft>
                <a:spcPts val="1200"/>
              </a:spcAft>
              <a:buFont typeface="Arial" charset="0"/>
              <a:buChar char="•"/>
            </a:pPr>
            <a:r>
              <a:rPr lang="en-GB" sz="2400" dirty="0">
                <a:latin typeface="Calibri" pitchFamily="34" charset="0"/>
              </a:rPr>
              <a:t> SOME – to reflect on the effectiveness of each strategy</a:t>
            </a:r>
          </a:p>
        </p:txBody>
      </p:sp>
      <p:pic>
        <p:nvPicPr>
          <p:cNvPr id="11266" name="Picture 2" descr="http://www.footballdebate.com/wp-content/uploads/2010/11/Arsenal.jpg">
            <a:hlinkClick r:id="rId3"/>
          </p:cNvPr>
          <p:cNvPicPr>
            <a:picLocks noChangeAspect="1" noChangeArrowheads="1"/>
          </p:cNvPicPr>
          <p:nvPr/>
        </p:nvPicPr>
        <p:blipFill>
          <a:blip r:embed="rId4"/>
          <a:srcRect/>
          <a:stretch>
            <a:fillRect/>
          </a:stretch>
        </p:blipFill>
        <p:spPr bwMode="auto">
          <a:xfrm>
            <a:off x="5292080" y="1700808"/>
            <a:ext cx="3228975" cy="3810000"/>
          </a:xfrm>
          <a:prstGeom prst="rect">
            <a:avLst/>
          </a:prstGeom>
          <a:ln>
            <a:noFill/>
          </a:ln>
          <a:effectLst>
            <a:softEdge rad="112500"/>
          </a:effectLst>
        </p:spPr>
      </p:pic>
    </p:spTree>
    <p:extLst>
      <p:ext uri="{BB962C8B-B14F-4D97-AF65-F5344CB8AC3E}">
        <p14:creationId xmlns:p14="http://schemas.microsoft.com/office/powerpoint/2010/main" val="24654643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31125" cy="1323439"/>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4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Urban Development Corporations (UDCs)</a:t>
            </a:r>
          </a:p>
        </p:txBody>
      </p:sp>
      <p:sp>
        <p:nvSpPr>
          <p:cNvPr id="9" name="Round Diagonal Corner Rectangle 8"/>
          <p:cNvSpPr/>
          <p:nvPr/>
        </p:nvSpPr>
        <p:spPr>
          <a:xfrm>
            <a:off x="179512" y="1268760"/>
            <a:ext cx="8784976" cy="2448272"/>
          </a:xfrm>
          <a:prstGeom prst="round2DiagRect">
            <a:avLst/>
          </a:prstGeom>
        </p:spPr>
        <p:style>
          <a:lnRef idx="0">
            <a:schemeClr val="accent5"/>
          </a:lnRef>
          <a:fillRef idx="3">
            <a:schemeClr val="accent5"/>
          </a:fillRef>
          <a:effectRef idx="3">
            <a:schemeClr val="accent5"/>
          </a:effectRef>
          <a:fontRef idx="minor">
            <a:schemeClr val="lt1"/>
          </a:fontRef>
        </p:style>
        <p:txBody>
          <a:bodyPr anchor="ctr"/>
          <a:lstStyle/>
          <a:p>
            <a:pPr marL="514350" indent="-514350" fontAlgn="auto">
              <a:spcBef>
                <a:spcPts val="0"/>
              </a:spcBef>
              <a:spcAft>
                <a:spcPts val="0"/>
              </a:spcAft>
              <a:buFont typeface="Arial" pitchFamily="34" charset="0"/>
              <a:buChar char="•"/>
              <a:defRPr/>
            </a:pPr>
            <a:r>
              <a:rPr lang="en-GB" sz="2400" dirty="0"/>
              <a:t>Private and Public investment</a:t>
            </a:r>
          </a:p>
          <a:p>
            <a:pPr marL="514350" indent="-514350" fontAlgn="auto">
              <a:spcBef>
                <a:spcPts val="0"/>
              </a:spcBef>
              <a:spcAft>
                <a:spcPts val="0"/>
              </a:spcAft>
              <a:buFont typeface="Arial" pitchFamily="34" charset="0"/>
              <a:buChar char="•"/>
              <a:defRPr/>
            </a:pPr>
            <a:r>
              <a:rPr lang="en-GB" sz="2400" dirty="0"/>
              <a:t>In the 1980s in an effort to reverse the process of inner city decline the UK government set up Urban Development Corporations (known as UDCs). The aim of these UDCs was to </a:t>
            </a:r>
            <a:r>
              <a:rPr lang="en-GB" sz="2400" b="1" dirty="0"/>
              <a:t>regenerate</a:t>
            </a:r>
            <a:r>
              <a:rPr lang="en-GB" sz="2400" dirty="0"/>
              <a:t> inner city areas with large amounts of derelict and unused land by taking over planning responsibility from local councils.</a:t>
            </a:r>
          </a:p>
        </p:txBody>
      </p:sp>
      <p:pic>
        <p:nvPicPr>
          <p:cNvPr id="1026" name="Picture 2"/>
          <p:cNvPicPr>
            <a:picLocks noChangeAspect="1" noChangeArrowheads="1"/>
          </p:cNvPicPr>
          <p:nvPr/>
        </p:nvPicPr>
        <p:blipFill>
          <a:blip r:embed="rId2"/>
          <a:srcRect t="15022" b="9657"/>
          <a:stretch>
            <a:fillRect/>
          </a:stretch>
        </p:blipFill>
        <p:spPr bwMode="auto">
          <a:xfrm>
            <a:off x="5003800" y="3829050"/>
            <a:ext cx="3879850" cy="2192338"/>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13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31125" cy="1323439"/>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4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London Docklands Development Corporation (UDC)</a:t>
            </a:r>
          </a:p>
        </p:txBody>
      </p:sp>
      <p:sp>
        <p:nvSpPr>
          <p:cNvPr id="9" name="Round Diagonal Corner Rectangle 8"/>
          <p:cNvSpPr/>
          <p:nvPr/>
        </p:nvSpPr>
        <p:spPr>
          <a:xfrm>
            <a:off x="179512" y="1268760"/>
            <a:ext cx="4464496" cy="3888432"/>
          </a:xfrm>
          <a:prstGeom prst="round2DiagRect">
            <a:avLst/>
          </a:prstGeom>
        </p:spPr>
        <p:style>
          <a:lnRef idx="0">
            <a:schemeClr val="accent4"/>
          </a:lnRef>
          <a:fillRef idx="3">
            <a:schemeClr val="accent4"/>
          </a:fillRef>
          <a:effectRef idx="3">
            <a:schemeClr val="accent4"/>
          </a:effectRef>
          <a:fontRef idx="minor">
            <a:schemeClr val="lt1"/>
          </a:fontRef>
        </p:style>
        <p:txBody>
          <a:bodyPr anchor="ctr"/>
          <a:lstStyle/>
          <a:p>
            <a:pPr marL="514350" indent="-514350" fontAlgn="auto">
              <a:spcBef>
                <a:spcPts val="0"/>
              </a:spcBef>
              <a:spcAft>
                <a:spcPts val="0"/>
              </a:spcAft>
              <a:buFont typeface="Arial" pitchFamily="34" charset="0"/>
              <a:buChar char="•"/>
              <a:defRPr/>
            </a:pPr>
            <a:r>
              <a:rPr lang="en-GB" sz="3200" dirty="0"/>
              <a:t>Annotate the map of the docklands with </a:t>
            </a:r>
            <a:r>
              <a:rPr lang="en-GB" sz="3200" b="1" i="1" u="sng" dirty="0"/>
              <a:t>problems</a:t>
            </a:r>
            <a:r>
              <a:rPr lang="en-GB" sz="3200" dirty="0"/>
              <a:t> with docks and</a:t>
            </a:r>
            <a:r>
              <a:rPr lang="en-GB" sz="3200" i="1" u="sng" dirty="0"/>
              <a:t> solutions </a:t>
            </a:r>
            <a:r>
              <a:rPr lang="en-GB" sz="3200" dirty="0"/>
              <a:t>to the problems. </a:t>
            </a:r>
          </a:p>
          <a:p>
            <a:pPr marL="514350" indent="-514350" fontAlgn="auto">
              <a:spcBef>
                <a:spcPts val="0"/>
              </a:spcBef>
              <a:spcAft>
                <a:spcPts val="0"/>
              </a:spcAft>
              <a:buFont typeface="Arial" pitchFamily="34" charset="0"/>
              <a:buChar char="•"/>
              <a:defRPr/>
            </a:pPr>
            <a:r>
              <a:rPr lang="en-GB" sz="3200" dirty="0"/>
              <a:t>Complete the timeline of key events through time</a:t>
            </a:r>
          </a:p>
        </p:txBody>
      </p:sp>
      <p:graphicFrame>
        <p:nvGraphicFramePr>
          <p:cNvPr id="7" name="Diagram 6"/>
          <p:cNvGraphicFramePr/>
          <p:nvPr/>
        </p:nvGraphicFramePr>
        <p:xfrm>
          <a:off x="3995936" y="1412776"/>
          <a:ext cx="29523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1" name="Picture 3"/>
          <p:cNvPicPr>
            <a:picLocks noChangeAspect="1" noChangeArrowheads="1"/>
          </p:cNvPicPr>
          <p:nvPr/>
        </p:nvPicPr>
        <p:blipFill>
          <a:blip r:embed="rId7"/>
          <a:srcRect/>
          <a:stretch>
            <a:fillRect/>
          </a:stretch>
        </p:blipFill>
        <p:spPr bwMode="auto">
          <a:xfrm>
            <a:off x="6372225" y="1412875"/>
            <a:ext cx="2547938" cy="1655763"/>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2052" name="Picture 4"/>
          <p:cNvPicPr>
            <a:picLocks noChangeAspect="1" noChangeArrowheads="1"/>
          </p:cNvPicPr>
          <p:nvPr/>
        </p:nvPicPr>
        <p:blipFill>
          <a:blip r:embed="rId8"/>
          <a:srcRect/>
          <a:stretch>
            <a:fillRect/>
          </a:stretch>
        </p:blipFill>
        <p:spPr bwMode="auto">
          <a:xfrm>
            <a:off x="6372225" y="3284538"/>
            <a:ext cx="2601913" cy="1728787"/>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2053" name="Picture 5"/>
          <p:cNvPicPr>
            <a:picLocks noChangeAspect="1" noChangeArrowheads="1"/>
          </p:cNvPicPr>
          <p:nvPr/>
        </p:nvPicPr>
        <p:blipFill>
          <a:blip r:embed="rId9"/>
          <a:srcRect/>
          <a:stretch>
            <a:fillRect/>
          </a:stretch>
        </p:blipFill>
        <p:spPr bwMode="auto">
          <a:xfrm>
            <a:off x="6588125" y="5157788"/>
            <a:ext cx="2160588" cy="1589087"/>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17418" name="Picture 6">
            <a:hlinkClick r:id="rId10"/>
          </p:cNvPr>
          <p:cNvPicPr>
            <a:picLocks noChangeAspect="1" noChangeArrowheads="1"/>
          </p:cNvPicPr>
          <p:nvPr/>
        </p:nvPicPr>
        <p:blipFill>
          <a:blip r:embed="rId11"/>
          <a:srcRect/>
          <a:stretch>
            <a:fillRect/>
          </a:stretch>
        </p:blipFill>
        <p:spPr bwMode="auto">
          <a:xfrm>
            <a:off x="395536" y="5877272"/>
            <a:ext cx="785813" cy="787400"/>
          </a:xfrm>
          <a:prstGeom prst="rect">
            <a:avLst/>
          </a:prstGeom>
          <a:noFill/>
          <a:ln w="9525">
            <a:noFill/>
            <a:miter lim="800000"/>
            <a:headEnd/>
            <a:tailEnd/>
          </a:ln>
        </p:spPr>
      </p:pic>
    </p:spTree>
    <p:extLst>
      <p:ext uri="{BB962C8B-B14F-4D97-AF65-F5344CB8AC3E}">
        <p14:creationId xmlns:p14="http://schemas.microsoft.com/office/powerpoint/2010/main" val="66112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Geography\key stage 4\powerpoints\Unit 2 Types of Settlement\urban environments\scan5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04664"/>
            <a:ext cx="7560840" cy="610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6706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0" y="0"/>
            <a:ext cx="4211638" cy="6858000"/>
          </a:xfrm>
          <a:prstGeom prst="rect">
            <a:avLst/>
          </a:prstGeom>
          <a:noFill/>
          <a:ln w="9525">
            <a:noFill/>
            <a:miter lim="800000"/>
            <a:headEnd/>
            <a:tailEnd/>
          </a:ln>
        </p:spPr>
      </p:pic>
      <p:pic>
        <p:nvPicPr>
          <p:cNvPr id="31746" name="Picture 2"/>
          <p:cNvPicPr>
            <a:picLocks noChangeAspect="1" noChangeArrowheads="1"/>
          </p:cNvPicPr>
          <p:nvPr/>
        </p:nvPicPr>
        <p:blipFill>
          <a:blip r:embed="rId3"/>
          <a:srcRect l="33752" t="6250" r="31108"/>
          <a:stretch>
            <a:fillRect/>
          </a:stretch>
        </p:blipFill>
        <p:spPr bwMode="auto">
          <a:xfrm>
            <a:off x="4427538" y="0"/>
            <a:ext cx="4716462" cy="6858000"/>
          </a:xfrm>
          <a:prstGeom prst="rect">
            <a:avLst/>
          </a:prstGeom>
          <a:noFill/>
          <a:ln w="9525">
            <a:noFill/>
            <a:miter lim="800000"/>
            <a:headEnd/>
            <a:tailEnd/>
          </a:ln>
        </p:spPr>
      </p:pic>
    </p:spTree>
    <p:extLst>
      <p:ext uri="{BB962C8B-B14F-4D97-AF65-F5344CB8AC3E}">
        <p14:creationId xmlns:p14="http://schemas.microsoft.com/office/powerpoint/2010/main" val="387602728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31125" cy="1107996"/>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fontAlgn="auto">
              <a:spcBef>
                <a:spcPts val="0"/>
              </a:spcBef>
              <a:spcAft>
                <a:spcPts val="0"/>
              </a:spcAft>
              <a:defRPr/>
            </a:pPr>
            <a:r>
              <a:rPr lang="en-US" sz="66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City Challenge</a:t>
            </a:r>
          </a:p>
        </p:txBody>
      </p:sp>
      <p:sp>
        <p:nvSpPr>
          <p:cNvPr id="9" name="Round Diagonal Corner Rectangle 8"/>
          <p:cNvSpPr/>
          <p:nvPr/>
        </p:nvSpPr>
        <p:spPr>
          <a:xfrm>
            <a:off x="179512" y="1268760"/>
            <a:ext cx="4464496" cy="3888432"/>
          </a:xfrm>
          <a:prstGeom prst="round2DiagRect">
            <a:avLst/>
          </a:prstGeom>
        </p:spPr>
        <p:style>
          <a:lnRef idx="0">
            <a:schemeClr val="accent6"/>
          </a:lnRef>
          <a:fillRef idx="3">
            <a:schemeClr val="accent6"/>
          </a:fillRef>
          <a:effectRef idx="3">
            <a:schemeClr val="accent6"/>
          </a:effectRef>
          <a:fontRef idx="minor">
            <a:schemeClr val="lt1"/>
          </a:fontRef>
        </p:style>
        <p:txBody>
          <a:bodyPr anchor="ctr"/>
          <a:lstStyle/>
          <a:p>
            <a:pPr marL="514350" indent="-514350" fontAlgn="auto">
              <a:spcBef>
                <a:spcPts val="0"/>
              </a:spcBef>
              <a:spcAft>
                <a:spcPts val="0"/>
              </a:spcAft>
              <a:buFont typeface="Arial" pitchFamily="34" charset="0"/>
              <a:buChar char="•"/>
              <a:defRPr/>
            </a:pPr>
            <a:r>
              <a:rPr lang="en-GB" sz="3200" dirty="0" smtClean="0"/>
              <a:t>Solving the problems</a:t>
            </a:r>
          </a:p>
          <a:p>
            <a:pPr marL="514350" indent="-514350" fontAlgn="auto">
              <a:spcBef>
                <a:spcPts val="0"/>
              </a:spcBef>
              <a:spcAft>
                <a:spcPts val="0"/>
              </a:spcAft>
              <a:buFont typeface="Arial" pitchFamily="34" charset="0"/>
              <a:buChar char="•"/>
              <a:defRPr/>
            </a:pPr>
            <a:r>
              <a:rPr lang="en-GB" sz="3200" dirty="0" smtClean="0"/>
              <a:t>Multi-storey tower blocks were built in the 1960’s and demolished in the 1990’s</a:t>
            </a:r>
          </a:p>
        </p:txBody>
      </p:sp>
      <p:pic>
        <p:nvPicPr>
          <p:cNvPr id="6" name="Picture 5" descr="http://cgz.e2bn.net/e2bn/leas/c99/schools/cgz/accounts/staff/rchambers/GeoBytes%20GCSE%20Blog%20Resources/Images/Settlement/ValVannet_tenementhousing.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096366"/>
            <a:ext cx="3430786" cy="2520280"/>
          </a:xfrm>
          <a:prstGeom prst="rect">
            <a:avLst/>
          </a:prstGeom>
          <a:noFill/>
          <a:ln w="44450" cmpd="sng">
            <a:solidFill>
              <a:srgbClr val="00B050"/>
            </a:solidFill>
          </a:ln>
        </p:spPr>
      </p:pic>
      <p:pic>
        <p:nvPicPr>
          <p:cNvPr id="7" name="Picture 6" descr="http://cgz.e2bn.net/e2bn/leas/c99/schools/cgz/accounts/staff/rchambers/GeoBytes%20GCSE%20Blog%20Resources/Images/Settlement/HighRiseFlats.gif">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787007" y="4509120"/>
            <a:ext cx="4152900" cy="1828800"/>
          </a:xfrm>
          <a:prstGeom prst="rect">
            <a:avLst/>
          </a:prstGeom>
          <a:noFill/>
          <a:ln w="50800">
            <a:solidFill>
              <a:srgbClr val="00B050"/>
            </a:solidFill>
          </a:ln>
        </p:spPr>
      </p:pic>
    </p:spTree>
    <p:extLst>
      <p:ext uri="{BB962C8B-B14F-4D97-AF65-F5344CB8AC3E}">
        <p14:creationId xmlns:p14="http://schemas.microsoft.com/office/powerpoint/2010/main" val="291111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0032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7200" b="1" spc="150" dirty="0">
                <a:ln w="11430"/>
                <a:solidFill>
                  <a:srgbClr val="92D050"/>
                </a:solidFill>
                <a:effectLst>
                  <a:outerShdw blurRad="25400" algn="tl" rotWithShape="0">
                    <a:srgbClr val="000000">
                      <a:alpha val="43000"/>
                    </a:srgbClr>
                  </a:outerShdw>
                </a:effectLst>
                <a:latin typeface="+mn-lt"/>
              </a:rPr>
              <a:t>Urban Environments</a:t>
            </a:r>
          </a:p>
        </p:txBody>
      </p:sp>
      <p:cxnSp>
        <p:nvCxnSpPr>
          <p:cNvPr id="8" name="Straight Connector 7"/>
          <p:cNvCxnSpPr/>
          <p:nvPr/>
        </p:nvCxnSpPr>
        <p:spPr>
          <a:xfrm flipV="1">
            <a:off x="251520" y="1268760"/>
            <a:ext cx="8208912" cy="16546"/>
          </a:xfrm>
          <a:prstGeom prst="line">
            <a:avLst/>
          </a:prstGeom>
          <a:ln>
            <a:solidFill>
              <a:srgbClr val="92D050"/>
            </a:solidFill>
          </a:ln>
          <a:scene3d>
            <a:camera prst="orthographicFront"/>
            <a:lightRig rig="threePt" dir="t"/>
          </a:scene3d>
          <a:sp3d>
            <a:bevelT/>
          </a:sp3d>
        </p:spPr>
        <p:style>
          <a:lnRef idx="2">
            <a:schemeClr val="accent3"/>
          </a:lnRef>
          <a:fillRef idx="0">
            <a:schemeClr val="accent3"/>
          </a:fillRef>
          <a:effectRef idx="1">
            <a:schemeClr val="accent3"/>
          </a:effectRef>
          <a:fontRef idx="minor">
            <a:schemeClr val="tx1"/>
          </a:fontRef>
        </p:style>
      </p:cxnSp>
      <p:sp>
        <p:nvSpPr>
          <p:cNvPr id="14339" name="TextBox 8"/>
          <p:cNvSpPr txBox="1">
            <a:spLocks noChangeArrowheads="1"/>
          </p:cNvSpPr>
          <p:nvPr/>
        </p:nvSpPr>
        <p:spPr bwMode="auto">
          <a:xfrm>
            <a:off x="323850" y="1773238"/>
            <a:ext cx="5903913" cy="1322387"/>
          </a:xfrm>
          <a:prstGeom prst="rect">
            <a:avLst/>
          </a:prstGeom>
          <a:noFill/>
          <a:ln w="9525">
            <a:noFill/>
            <a:miter lim="800000"/>
            <a:headEnd/>
            <a:tailEnd/>
          </a:ln>
        </p:spPr>
        <p:txBody>
          <a:bodyPr>
            <a:spAutoFit/>
          </a:bodyPr>
          <a:lstStyle/>
          <a:p>
            <a:r>
              <a:rPr lang="en-GB" sz="4000" dirty="0" smtClean="0">
                <a:latin typeface="Calibri" pitchFamily="34" charset="0"/>
              </a:rPr>
              <a:t>MEDC Sustainable cities</a:t>
            </a:r>
            <a:endParaRPr lang="en-GB" sz="4000" dirty="0">
              <a:latin typeface="Calibri" pitchFamily="34" charset="0"/>
            </a:endParaRPr>
          </a:p>
          <a:p>
            <a:endParaRPr lang="en-GB" sz="4000" dirty="0">
              <a:solidFill>
                <a:schemeClr val="bg1"/>
              </a:solidFill>
              <a:latin typeface="Calibri" pitchFamily="34" charset="0"/>
            </a:endParaRPr>
          </a:p>
        </p:txBody>
      </p:sp>
      <p:sp>
        <p:nvSpPr>
          <p:cNvPr id="14340" name="TextBox 14"/>
          <p:cNvSpPr txBox="1">
            <a:spLocks noChangeArrowheads="1"/>
          </p:cNvSpPr>
          <p:nvPr/>
        </p:nvSpPr>
        <p:spPr bwMode="auto">
          <a:xfrm>
            <a:off x="323850" y="2636838"/>
            <a:ext cx="3816350" cy="3508653"/>
          </a:xfrm>
          <a:prstGeom prst="rect">
            <a:avLst/>
          </a:prstGeom>
          <a:noFill/>
          <a:ln w="9525">
            <a:noFill/>
            <a:miter lim="800000"/>
            <a:headEnd/>
            <a:tailEnd/>
          </a:ln>
        </p:spPr>
        <p:txBody>
          <a:bodyPr>
            <a:spAutoFit/>
          </a:bodyPr>
          <a:lstStyle/>
          <a:p>
            <a:pPr algn="ctr">
              <a:spcAft>
                <a:spcPts val="1200"/>
              </a:spcAft>
            </a:pPr>
            <a:r>
              <a:rPr lang="en-GB" sz="2400" u="sng" dirty="0">
                <a:latin typeface="Calibri" pitchFamily="34" charset="0"/>
              </a:rPr>
              <a:t>Learning Objectives</a:t>
            </a:r>
          </a:p>
          <a:p>
            <a:pPr>
              <a:spcAft>
                <a:spcPts val="1200"/>
              </a:spcAft>
              <a:buFont typeface="Arial" charset="0"/>
              <a:buChar char="•"/>
            </a:pPr>
            <a:r>
              <a:rPr lang="en-GB" sz="2400" dirty="0">
                <a:latin typeface="Calibri" pitchFamily="34" charset="0"/>
              </a:rPr>
              <a:t> ALL –  to know </a:t>
            </a:r>
            <a:r>
              <a:rPr lang="en-GB" sz="2400" dirty="0" smtClean="0">
                <a:latin typeface="Calibri" pitchFamily="34" charset="0"/>
              </a:rPr>
              <a:t>sustainable living </a:t>
            </a:r>
            <a:r>
              <a:rPr lang="en-GB" sz="2400" dirty="0">
                <a:latin typeface="Calibri" pitchFamily="34" charset="0"/>
              </a:rPr>
              <a:t>solutions</a:t>
            </a:r>
          </a:p>
          <a:p>
            <a:pPr>
              <a:spcAft>
                <a:spcPts val="1200"/>
              </a:spcAft>
              <a:buFont typeface="Arial" charset="0"/>
              <a:buChar char="•"/>
            </a:pPr>
            <a:r>
              <a:rPr lang="en-GB" sz="2400" dirty="0">
                <a:latin typeface="Calibri" pitchFamily="34" charset="0"/>
              </a:rPr>
              <a:t> MOST – to know a case study for each strategy</a:t>
            </a:r>
          </a:p>
          <a:p>
            <a:pPr>
              <a:spcAft>
                <a:spcPts val="1200"/>
              </a:spcAft>
              <a:buFont typeface="Arial" charset="0"/>
              <a:buChar char="•"/>
            </a:pPr>
            <a:r>
              <a:rPr lang="en-GB" sz="2400" dirty="0">
                <a:latin typeface="Calibri" pitchFamily="34" charset="0"/>
              </a:rPr>
              <a:t> SOME – to reflect on the effectiveness of each strategy</a:t>
            </a:r>
          </a:p>
        </p:txBody>
      </p:sp>
      <p:pic>
        <p:nvPicPr>
          <p:cNvPr id="7" name="Picture 3" descr="Original mechanical and engineering systems at BedZED, credit ARUP"/>
          <p:cNvPicPr>
            <a:picLocks noChangeAspect="1" noChangeArrowheads="1"/>
          </p:cNvPicPr>
          <p:nvPr/>
        </p:nvPicPr>
        <p:blipFill>
          <a:blip r:embed="rId3"/>
          <a:srcRect/>
          <a:stretch>
            <a:fillRect/>
          </a:stretch>
        </p:blipFill>
        <p:spPr bwMode="auto">
          <a:xfrm>
            <a:off x="4140200" y="2852937"/>
            <a:ext cx="4864687" cy="2852936"/>
          </a:xfrm>
          <a:prstGeom prst="rect">
            <a:avLst/>
          </a:prstGeom>
          <a:noFill/>
          <a:ln w="57150">
            <a:solidFill>
              <a:srgbClr val="00B050"/>
            </a:solidFill>
            <a:miter lim="800000"/>
            <a:headEnd/>
            <a:tailEnd/>
          </a:ln>
        </p:spPr>
      </p:pic>
    </p:spTree>
    <p:extLst>
      <p:ext uri="{BB962C8B-B14F-4D97-AF65-F5344CB8AC3E}">
        <p14:creationId xmlns:p14="http://schemas.microsoft.com/office/powerpoint/2010/main" val="7281479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Geography\key stage 4\powerpoints\Unit 2 Types of Settlement\urban environments\scan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110" y="364488"/>
            <a:ext cx="8343354" cy="6088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8879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Geography\key stage 4\powerpoints\Unit 2 Types of Settlement\urban environments\scan5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852" y="332656"/>
            <a:ext cx="8436296"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2234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31125" cy="1107996"/>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fontAlgn="auto">
              <a:spcBef>
                <a:spcPts val="0"/>
              </a:spcBef>
              <a:spcAft>
                <a:spcPts val="0"/>
              </a:spcAft>
              <a:defRPr/>
            </a:pPr>
            <a:r>
              <a:rPr lang="en-US" sz="66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City Challenge</a:t>
            </a:r>
          </a:p>
        </p:txBody>
      </p:sp>
      <p:sp>
        <p:nvSpPr>
          <p:cNvPr id="9" name="Round Diagonal Corner Rectangle 8"/>
          <p:cNvSpPr/>
          <p:nvPr/>
        </p:nvSpPr>
        <p:spPr>
          <a:xfrm>
            <a:off x="107504" y="1052736"/>
            <a:ext cx="5112568" cy="4176464"/>
          </a:xfrm>
          <a:prstGeom prst="round2DiagRect">
            <a:avLst/>
          </a:prstGeom>
        </p:spPr>
        <p:style>
          <a:lnRef idx="0">
            <a:schemeClr val="accent2"/>
          </a:lnRef>
          <a:fillRef idx="3">
            <a:schemeClr val="accent2"/>
          </a:fillRef>
          <a:effectRef idx="3">
            <a:schemeClr val="accent2"/>
          </a:effectRef>
          <a:fontRef idx="minor">
            <a:schemeClr val="lt1"/>
          </a:fontRef>
        </p:style>
        <p:txBody>
          <a:bodyPr anchor="ctr"/>
          <a:lstStyle/>
          <a:p>
            <a:pPr marL="514350" indent="-514350" fontAlgn="auto">
              <a:spcBef>
                <a:spcPts val="0"/>
              </a:spcBef>
              <a:spcAft>
                <a:spcPts val="0"/>
              </a:spcAft>
              <a:buFont typeface="Arial" pitchFamily="34" charset="0"/>
              <a:buChar char="•"/>
              <a:defRPr/>
            </a:pPr>
            <a:r>
              <a:rPr lang="en-GB" sz="2800" dirty="0"/>
              <a:t>Homes were designed to conserve water and be energy efficient</a:t>
            </a:r>
          </a:p>
          <a:p>
            <a:pPr marL="514350" indent="-514350" fontAlgn="auto">
              <a:spcBef>
                <a:spcPts val="0"/>
              </a:spcBef>
              <a:spcAft>
                <a:spcPts val="0"/>
              </a:spcAft>
              <a:buFont typeface="Arial" pitchFamily="34" charset="0"/>
              <a:buChar char="•"/>
              <a:defRPr/>
            </a:pPr>
            <a:r>
              <a:rPr lang="en-GB" sz="2800" dirty="0"/>
              <a:t>There was a return to a traditional street layout – cul-de-sacs</a:t>
            </a:r>
          </a:p>
          <a:p>
            <a:pPr marL="514350" indent="-514350" fontAlgn="auto">
              <a:spcBef>
                <a:spcPts val="0"/>
              </a:spcBef>
              <a:spcAft>
                <a:spcPts val="0"/>
              </a:spcAft>
              <a:buFont typeface="Arial" pitchFamily="34" charset="0"/>
              <a:buChar char="•"/>
              <a:defRPr/>
            </a:pPr>
            <a:r>
              <a:rPr lang="en-GB" sz="2800" dirty="0"/>
              <a:t>Local schools and a new park have been built</a:t>
            </a:r>
          </a:p>
          <a:p>
            <a:pPr marL="514350" indent="-514350" fontAlgn="auto">
              <a:spcBef>
                <a:spcPts val="0"/>
              </a:spcBef>
              <a:spcAft>
                <a:spcPts val="0"/>
              </a:spcAft>
              <a:buFont typeface="Arial" pitchFamily="34" charset="0"/>
              <a:buChar char="•"/>
              <a:defRPr/>
            </a:pPr>
            <a:r>
              <a:rPr lang="en-GB" sz="2800" dirty="0"/>
              <a:t>The views of local people were considered</a:t>
            </a:r>
          </a:p>
        </p:txBody>
      </p:sp>
      <p:pic>
        <p:nvPicPr>
          <p:cNvPr id="7" name="Picture 5" descr="DSC51634"/>
          <p:cNvPicPr>
            <a:picLocks noChangeAspect="1" noChangeArrowheads="1"/>
          </p:cNvPicPr>
          <p:nvPr/>
        </p:nvPicPr>
        <p:blipFill>
          <a:blip r:embed="rId3"/>
          <a:srcRect/>
          <a:stretch>
            <a:fillRect/>
          </a:stretch>
        </p:blipFill>
        <p:spPr bwMode="auto">
          <a:xfrm>
            <a:off x="5435600" y="404813"/>
            <a:ext cx="3484563" cy="2303462"/>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graphicFrame>
        <p:nvGraphicFramePr>
          <p:cNvPr id="7170" name="Object 4"/>
          <p:cNvGraphicFramePr>
            <a:graphicFrameLocks noChangeAspect="1"/>
          </p:cNvGraphicFramePr>
          <p:nvPr/>
        </p:nvGraphicFramePr>
        <p:xfrm>
          <a:off x="5435600" y="3201988"/>
          <a:ext cx="3529013" cy="2516187"/>
        </p:xfrm>
        <a:graphic>
          <a:graphicData uri="http://schemas.openxmlformats.org/presentationml/2006/ole">
            <mc:AlternateContent xmlns:mc="http://schemas.openxmlformats.org/markup-compatibility/2006">
              <mc:Choice xmlns:v="urn:schemas-microsoft-com:vml" Requires="v">
                <p:oleObj spid="_x0000_s1050" name="CorelPhotoPaint.Image.9" r:id="rId4" imgW="1002624" imgH="716039" progId="">
                  <p:embed/>
                </p:oleObj>
              </mc:Choice>
              <mc:Fallback>
                <p:oleObj name="CorelPhotoPaint.Image.9" r:id="rId4" imgW="1002624" imgH="71603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3201988"/>
                        <a:ext cx="3529013" cy="251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57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20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20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170"/>
                                        </p:tgtEl>
                                        <p:attrNameLst>
                                          <p:attrName>style.visibility</p:attrName>
                                        </p:attrNameLst>
                                      </p:cBhvr>
                                      <p:to>
                                        <p:strVal val="visible"/>
                                      </p:to>
                                    </p:set>
                                    <p:animEffect transition="in" filter="dissolve">
                                      <p:cBhvr>
                                        <p:cTn id="3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31125" cy="1015663"/>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fontAlgn="auto">
              <a:spcBef>
                <a:spcPts val="0"/>
              </a:spcBef>
              <a:spcAft>
                <a:spcPts val="0"/>
              </a:spcAft>
              <a:defRPr/>
            </a:pPr>
            <a:r>
              <a:rPr lang="en-US" sz="6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Sustainable Communities</a:t>
            </a:r>
          </a:p>
        </p:txBody>
      </p:sp>
      <p:sp>
        <p:nvSpPr>
          <p:cNvPr id="9" name="Round Diagonal Corner Rectangle 8"/>
          <p:cNvSpPr/>
          <p:nvPr/>
        </p:nvSpPr>
        <p:spPr>
          <a:xfrm>
            <a:off x="179512" y="980728"/>
            <a:ext cx="4608512" cy="3312368"/>
          </a:xfrm>
          <a:prstGeom prst="round2DiagRect">
            <a:avLst/>
          </a:prstGeom>
        </p:spPr>
        <p:style>
          <a:lnRef idx="0">
            <a:schemeClr val="accent3"/>
          </a:lnRef>
          <a:fillRef idx="3">
            <a:schemeClr val="accent3"/>
          </a:fillRef>
          <a:effectRef idx="3">
            <a:schemeClr val="accent3"/>
          </a:effectRef>
          <a:fontRef idx="minor">
            <a:schemeClr val="lt1"/>
          </a:fontRef>
        </p:style>
        <p:txBody>
          <a:bodyPr anchor="ctr"/>
          <a:lstStyle/>
          <a:p>
            <a:pPr marL="514350" indent="-514350" fontAlgn="auto">
              <a:spcBef>
                <a:spcPts val="0"/>
              </a:spcBef>
              <a:spcAft>
                <a:spcPts val="0"/>
              </a:spcAft>
              <a:buFont typeface="Arial" pitchFamily="34" charset="0"/>
              <a:buChar char="•"/>
              <a:defRPr/>
            </a:pPr>
            <a:r>
              <a:rPr lang="en-GB" sz="3200" dirty="0" err="1"/>
              <a:t>BedZed</a:t>
            </a:r>
            <a:r>
              <a:rPr lang="en-GB" sz="3200" dirty="0"/>
              <a:t>, London</a:t>
            </a:r>
          </a:p>
          <a:p>
            <a:pPr marL="514350" indent="-514350" fontAlgn="auto">
              <a:spcBef>
                <a:spcPts val="0"/>
              </a:spcBef>
              <a:spcAft>
                <a:spcPts val="0"/>
              </a:spcAft>
              <a:buFont typeface="Arial" pitchFamily="34" charset="0"/>
              <a:buChar char="•"/>
              <a:defRPr/>
            </a:pPr>
            <a:r>
              <a:rPr lang="en-GB" sz="3200" dirty="0"/>
              <a:t>A focus to bring community relationships back into areas as well as care for the environment </a:t>
            </a:r>
          </a:p>
        </p:txBody>
      </p:sp>
      <p:pic>
        <p:nvPicPr>
          <p:cNvPr id="5122" name="Picture 2"/>
          <p:cNvPicPr>
            <a:picLocks noChangeAspect="1" noChangeArrowheads="1"/>
          </p:cNvPicPr>
          <p:nvPr/>
        </p:nvPicPr>
        <p:blipFill>
          <a:blip r:embed="rId2"/>
          <a:srcRect l="12679" b="9377"/>
          <a:stretch>
            <a:fillRect/>
          </a:stretch>
        </p:blipFill>
        <p:spPr bwMode="auto">
          <a:xfrm>
            <a:off x="4932363" y="981075"/>
            <a:ext cx="3967162" cy="2735263"/>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5123" name="Picture 3"/>
          <p:cNvPicPr>
            <a:picLocks noChangeAspect="1" noChangeArrowheads="1"/>
          </p:cNvPicPr>
          <p:nvPr/>
        </p:nvPicPr>
        <p:blipFill>
          <a:blip r:embed="rId3"/>
          <a:srcRect/>
          <a:stretch>
            <a:fillRect/>
          </a:stretch>
        </p:blipFill>
        <p:spPr bwMode="auto">
          <a:xfrm>
            <a:off x="5219700" y="3933825"/>
            <a:ext cx="3419475" cy="238760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311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Residents in the BedZED village square - credit Marcus Lyon/BioRegional"/>
          <p:cNvPicPr>
            <a:picLocks noChangeAspect="1" noChangeArrowheads="1"/>
          </p:cNvPicPr>
          <p:nvPr/>
        </p:nvPicPr>
        <p:blipFill>
          <a:blip r:embed="rId2"/>
          <a:srcRect/>
          <a:stretch>
            <a:fillRect/>
          </a:stretch>
        </p:blipFill>
        <p:spPr bwMode="auto">
          <a:xfrm>
            <a:off x="0" y="0"/>
            <a:ext cx="9144000" cy="5362575"/>
          </a:xfrm>
          <a:prstGeom prst="rect">
            <a:avLst/>
          </a:prstGeom>
          <a:noFill/>
          <a:ln w="9525">
            <a:noFill/>
            <a:miter lim="800000"/>
            <a:headEnd/>
            <a:tailEnd/>
          </a:ln>
        </p:spPr>
      </p:pic>
      <p:sp>
        <p:nvSpPr>
          <p:cNvPr id="22530" name="Text Box 4"/>
          <p:cNvSpPr txBox="1">
            <a:spLocks noChangeArrowheads="1"/>
          </p:cNvSpPr>
          <p:nvPr/>
        </p:nvSpPr>
        <p:spPr bwMode="auto">
          <a:xfrm>
            <a:off x="381000" y="5562600"/>
            <a:ext cx="8305800" cy="885825"/>
          </a:xfrm>
          <a:prstGeom prst="rect">
            <a:avLst/>
          </a:prstGeom>
          <a:noFill/>
          <a:ln w="9525">
            <a:noFill/>
            <a:miter lim="800000"/>
            <a:headEnd/>
            <a:tailEnd/>
          </a:ln>
        </p:spPr>
        <p:txBody>
          <a:bodyPr>
            <a:spAutoFit/>
          </a:bodyPr>
          <a:lstStyle/>
          <a:p>
            <a:pPr>
              <a:spcBef>
                <a:spcPct val="50000"/>
              </a:spcBef>
            </a:pPr>
            <a:r>
              <a:rPr lang="en-GB" sz="2600" dirty="0" err="1">
                <a:latin typeface="Trebuchet MS" pitchFamily="34" charset="0"/>
              </a:rPr>
              <a:t>BedZed</a:t>
            </a:r>
            <a:r>
              <a:rPr lang="en-GB" sz="2600" dirty="0">
                <a:latin typeface="Trebuchet MS" pitchFamily="34" charset="0"/>
              </a:rPr>
              <a:t> is a community of individuals and families trying to make their community sustainable…</a:t>
            </a:r>
          </a:p>
        </p:txBody>
      </p:sp>
    </p:spTree>
    <p:extLst>
      <p:ext uri="{BB962C8B-B14F-4D97-AF65-F5344CB8AC3E}">
        <p14:creationId xmlns:p14="http://schemas.microsoft.com/office/powerpoint/2010/main" val="3683826833"/>
      </p:ext>
    </p:extLst>
  </p:cSld>
  <p:clrMapOvr>
    <a:masterClrMapping/>
  </p:clrMapOvr>
  <p:transition advTm="20000">
    <p:circl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descr="South facing conservatories reduce the need for electric lighting"/>
          <p:cNvPicPr>
            <a:picLocks noChangeAspect="1" noChangeArrowheads="1"/>
          </p:cNvPicPr>
          <p:nvPr/>
        </p:nvPicPr>
        <p:blipFill>
          <a:blip r:embed="rId2"/>
          <a:srcRect/>
          <a:stretch>
            <a:fillRect/>
          </a:stretch>
        </p:blipFill>
        <p:spPr bwMode="auto">
          <a:xfrm>
            <a:off x="0" y="0"/>
            <a:ext cx="9144000" cy="5362575"/>
          </a:xfrm>
          <a:prstGeom prst="rect">
            <a:avLst/>
          </a:prstGeom>
          <a:noFill/>
          <a:ln w="9525">
            <a:noFill/>
            <a:miter lim="800000"/>
            <a:headEnd/>
            <a:tailEnd/>
          </a:ln>
        </p:spPr>
      </p:pic>
      <p:sp>
        <p:nvSpPr>
          <p:cNvPr id="23554" name="Text Box 6"/>
          <p:cNvSpPr txBox="1">
            <a:spLocks noChangeArrowheads="1"/>
          </p:cNvSpPr>
          <p:nvPr/>
        </p:nvSpPr>
        <p:spPr bwMode="auto">
          <a:xfrm>
            <a:off x="381000" y="5562600"/>
            <a:ext cx="8305800" cy="885825"/>
          </a:xfrm>
          <a:prstGeom prst="rect">
            <a:avLst/>
          </a:prstGeom>
          <a:noFill/>
          <a:ln w="9525">
            <a:noFill/>
            <a:miter lim="800000"/>
            <a:headEnd/>
            <a:tailEnd/>
          </a:ln>
        </p:spPr>
        <p:txBody>
          <a:bodyPr>
            <a:spAutoFit/>
          </a:bodyPr>
          <a:lstStyle/>
          <a:p>
            <a:pPr>
              <a:spcBef>
                <a:spcPct val="50000"/>
              </a:spcBef>
            </a:pPr>
            <a:r>
              <a:rPr lang="en-GB" sz="2600" dirty="0">
                <a:latin typeface="Trebuchet MS" pitchFamily="34" charset="0"/>
              </a:rPr>
              <a:t>The houses are spacious and modern but use eco-friendly materials</a:t>
            </a:r>
          </a:p>
        </p:txBody>
      </p:sp>
    </p:spTree>
    <p:extLst>
      <p:ext uri="{BB962C8B-B14F-4D97-AF65-F5344CB8AC3E}">
        <p14:creationId xmlns:p14="http://schemas.microsoft.com/office/powerpoint/2010/main" val="1898761123"/>
      </p:ext>
    </p:extLst>
  </p:cSld>
  <p:clrMapOvr>
    <a:masterClrMapping/>
  </p:clrMapOvr>
  <p:transition advTm="20000">
    <p:circl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Buildings sit within a super insulated jacket for energy efficiency"/>
          <p:cNvPicPr>
            <a:picLocks noChangeAspect="1" noChangeArrowheads="1"/>
          </p:cNvPicPr>
          <p:nvPr/>
        </p:nvPicPr>
        <p:blipFill>
          <a:blip r:embed="rId2"/>
          <a:srcRect/>
          <a:stretch>
            <a:fillRect/>
          </a:stretch>
        </p:blipFill>
        <p:spPr bwMode="auto">
          <a:xfrm>
            <a:off x="0" y="0"/>
            <a:ext cx="9144000" cy="5362575"/>
          </a:xfrm>
          <a:prstGeom prst="rect">
            <a:avLst/>
          </a:prstGeom>
          <a:noFill/>
          <a:ln w="9525">
            <a:noFill/>
            <a:miter lim="800000"/>
            <a:headEnd/>
            <a:tailEnd/>
          </a:ln>
        </p:spPr>
      </p:pic>
      <p:sp>
        <p:nvSpPr>
          <p:cNvPr id="24578" name="Text Box 4"/>
          <p:cNvSpPr txBox="1">
            <a:spLocks noChangeArrowheads="1"/>
          </p:cNvSpPr>
          <p:nvPr/>
        </p:nvSpPr>
        <p:spPr bwMode="auto">
          <a:xfrm>
            <a:off x="381000" y="5562600"/>
            <a:ext cx="8305800" cy="885825"/>
          </a:xfrm>
          <a:prstGeom prst="rect">
            <a:avLst/>
          </a:prstGeom>
          <a:noFill/>
          <a:ln w="9525">
            <a:noFill/>
            <a:miter lim="800000"/>
            <a:headEnd/>
            <a:tailEnd/>
          </a:ln>
        </p:spPr>
        <p:txBody>
          <a:bodyPr>
            <a:spAutoFit/>
          </a:bodyPr>
          <a:lstStyle/>
          <a:p>
            <a:pPr>
              <a:spcBef>
                <a:spcPct val="50000"/>
              </a:spcBef>
            </a:pPr>
            <a:r>
              <a:rPr lang="en-GB" sz="2600" dirty="0">
                <a:latin typeface="Trebuchet MS" pitchFamily="34" charset="0"/>
              </a:rPr>
              <a:t>The buildings have cavity wall insulation to reduce their fuel bills and save valuable resources</a:t>
            </a:r>
          </a:p>
        </p:txBody>
      </p:sp>
    </p:spTree>
    <p:extLst>
      <p:ext uri="{BB962C8B-B14F-4D97-AF65-F5344CB8AC3E}">
        <p14:creationId xmlns:p14="http://schemas.microsoft.com/office/powerpoint/2010/main" val="3737210137"/>
      </p:ext>
    </p:extLst>
  </p:cSld>
  <p:clrMapOvr>
    <a:masterClrMapping/>
  </p:clrMapOvr>
  <p:transition advTm="20000">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p:cNvPicPr>
            <a:picLocks noChangeAspect="1" noChangeArrowheads="1"/>
          </p:cNvPicPr>
          <p:nvPr/>
        </p:nvPicPr>
        <p:blipFill>
          <a:blip r:embed="rId2">
            <a:lum bright="70000" contrast="-70000"/>
          </a:blip>
          <a:srcRect/>
          <a:stretch>
            <a:fillRect/>
          </a:stretch>
        </p:blipFill>
        <p:spPr bwMode="auto">
          <a:xfrm>
            <a:off x="0" y="7938"/>
            <a:ext cx="9144000" cy="6850062"/>
          </a:xfrm>
          <a:prstGeom prst="rect">
            <a:avLst/>
          </a:prstGeom>
          <a:noFill/>
          <a:ln w="9525">
            <a:noFill/>
            <a:miter lim="800000"/>
            <a:headEnd/>
            <a:tailEnd/>
          </a:ln>
        </p:spPr>
      </p:pic>
      <p:sp>
        <p:nvSpPr>
          <p:cNvPr id="18434" name="Title 1"/>
          <p:cNvSpPr>
            <a:spLocks noGrp="1"/>
          </p:cNvSpPr>
          <p:nvPr>
            <p:ph type="title"/>
          </p:nvPr>
        </p:nvSpPr>
        <p:spPr/>
        <p:txBody>
          <a:bodyPr/>
          <a:lstStyle/>
          <a:p>
            <a:r>
              <a:rPr lang="en-GB" smtClean="0"/>
              <a:t>Natural Increase</a:t>
            </a:r>
          </a:p>
        </p:txBody>
      </p:sp>
      <p:sp>
        <p:nvSpPr>
          <p:cNvPr id="3" name="Content Placeholder 2"/>
          <p:cNvSpPr>
            <a:spLocks noGrp="1"/>
          </p:cNvSpPr>
          <p:nvPr>
            <p:ph idx="4294967295"/>
          </p:nvPr>
        </p:nvSpPr>
        <p:spPr>
          <a:xfrm>
            <a:off x="457200" y="1600200"/>
            <a:ext cx="8229600" cy="4525963"/>
          </a:xfrm>
          <a:prstGeom prst="rect">
            <a:avLst/>
          </a:prstGeom>
        </p:spPr>
        <p:txBody>
          <a:bodyPr rtlCol="0">
            <a:normAutofit/>
          </a:bodyPr>
          <a:lstStyle/>
          <a:p>
            <a:pPr fontAlgn="auto">
              <a:spcAft>
                <a:spcPts val="0"/>
              </a:spcAft>
              <a:buFont typeface="Arial" pitchFamily="34" charset="0"/>
              <a:buChar char="•"/>
              <a:defRPr/>
            </a:pPr>
            <a:r>
              <a:rPr lang="en-GB" sz="2800" dirty="0" smtClean="0">
                <a:solidFill>
                  <a:schemeClr val="bg1">
                    <a:lumMod val="50000"/>
                    <a:lumOff val="50000"/>
                  </a:schemeClr>
                </a:solidFill>
              </a:rPr>
              <a:t>The people that migrate into towns are generally young and this results in relatively high levels of natural increase. </a:t>
            </a:r>
          </a:p>
          <a:p>
            <a:pPr fontAlgn="auto">
              <a:spcAft>
                <a:spcPts val="0"/>
              </a:spcAft>
              <a:buFont typeface="Arial" pitchFamily="34" charset="0"/>
              <a:buChar char="•"/>
              <a:defRPr/>
            </a:pPr>
            <a:r>
              <a:rPr lang="en-GB" sz="2800" dirty="0" smtClean="0">
                <a:solidFill>
                  <a:schemeClr val="bg1">
                    <a:lumMod val="50000"/>
                    <a:lumOff val="50000"/>
                  </a:schemeClr>
                </a:solidFill>
              </a:rPr>
              <a:t>The high proportion of young adults results in high levels of births.</a:t>
            </a:r>
          </a:p>
          <a:p>
            <a:pPr fontAlgn="auto">
              <a:spcAft>
                <a:spcPts val="0"/>
              </a:spcAft>
              <a:buFont typeface="Arial" pitchFamily="34" charset="0"/>
              <a:buChar char="•"/>
              <a:defRPr/>
            </a:pPr>
            <a:r>
              <a:rPr lang="en-GB" sz="2800" dirty="0" smtClean="0">
                <a:solidFill>
                  <a:schemeClr val="bg1">
                    <a:lumMod val="50000"/>
                    <a:lumOff val="50000"/>
                  </a:schemeClr>
                </a:solidFill>
              </a:rPr>
              <a:t>There are falling death rates due to improved medical care, this means more babies are being born in cities than people dying leading to naturally increasing urban populations.</a:t>
            </a:r>
            <a:endParaRPr lang="en-GB" sz="2800" dirty="0">
              <a:solidFill>
                <a:schemeClr val="bg1">
                  <a:lumMod val="50000"/>
                  <a:lumOff val="50000"/>
                </a:schemeClr>
              </a:solidFill>
            </a:endParaRPr>
          </a:p>
        </p:txBody>
      </p:sp>
    </p:spTree>
    <p:extLst>
      <p:ext uri="{BB962C8B-B14F-4D97-AF65-F5344CB8AC3E}">
        <p14:creationId xmlns:p14="http://schemas.microsoft.com/office/powerpoint/2010/main" val="79268240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Defra Environment Minister Elliot Morley visits BedZED"/>
          <p:cNvPicPr>
            <a:picLocks noChangeAspect="1" noChangeArrowheads="1"/>
          </p:cNvPicPr>
          <p:nvPr/>
        </p:nvPicPr>
        <p:blipFill>
          <a:blip r:embed="rId2"/>
          <a:srcRect/>
          <a:stretch>
            <a:fillRect/>
          </a:stretch>
        </p:blipFill>
        <p:spPr bwMode="auto">
          <a:xfrm>
            <a:off x="0" y="0"/>
            <a:ext cx="9144000" cy="5362575"/>
          </a:xfrm>
          <a:prstGeom prst="rect">
            <a:avLst/>
          </a:prstGeom>
          <a:noFill/>
          <a:ln w="9525">
            <a:noFill/>
            <a:miter lim="800000"/>
            <a:headEnd/>
            <a:tailEnd/>
          </a:ln>
        </p:spPr>
      </p:pic>
      <p:sp>
        <p:nvSpPr>
          <p:cNvPr id="25602" name="Text Box 4"/>
          <p:cNvSpPr txBox="1">
            <a:spLocks noChangeArrowheads="1"/>
          </p:cNvSpPr>
          <p:nvPr/>
        </p:nvSpPr>
        <p:spPr bwMode="auto">
          <a:xfrm>
            <a:off x="381000" y="5562600"/>
            <a:ext cx="8305800" cy="885825"/>
          </a:xfrm>
          <a:prstGeom prst="rect">
            <a:avLst/>
          </a:prstGeom>
          <a:noFill/>
          <a:ln w="9525">
            <a:noFill/>
            <a:miter lim="800000"/>
            <a:headEnd/>
            <a:tailEnd/>
          </a:ln>
        </p:spPr>
        <p:txBody>
          <a:bodyPr>
            <a:spAutoFit/>
          </a:bodyPr>
          <a:lstStyle/>
          <a:p>
            <a:pPr>
              <a:spcBef>
                <a:spcPct val="50000"/>
              </a:spcBef>
            </a:pPr>
            <a:r>
              <a:rPr lang="en-GB" sz="2600" dirty="0" err="1">
                <a:latin typeface="Trebuchet MS" pitchFamily="34" charset="0"/>
              </a:rPr>
              <a:t>BedZed</a:t>
            </a:r>
            <a:r>
              <a:rPr lang="en-GB" sz="2600" dirty="0">
                <a:latin typeface="Trebuchet MS" pitchFamily="34" charset="0"/>
              </a:rPr>
              <a:t> was developed in partnership with international engineering firm, Arup.</a:t>
            </a:r>
          </a:p>
        </p:txBody>
      </p:sp>
    </p:spTree>
    <p:extLst>
      <p:ext uri="{BB962C8B-B14F-4D97-AF65-F5344CB8AC3E}">
        <p14:creationId xmlns:p14="http://schemas.microsoft.com/office/powerpoint/2010/main" val="1508517149"/>
      </p:ext>
    </p:extLst>
  </p:cSld>
  <p:clrMapOvr>
    <a:masterClrMapping/>
  </p:clrMapOvr>
  <p:transition advTm="20000">
    <p:circl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Original mechanical and engineering systems at BedZED, credit ARUP"/>
          <p:cNvPicPr>
            <a:picLocks noChangeAspect="1" noChangeArrowheads="1"/>
          </p:cNvPicPr>
          <p:nvPr/>
        </p:nvPicPr>
        <p:blipFill>
          <a:blip r:embed="rId2"/>
          <a:srcRect/>
          <a:stretch>
            <a:fillRect/>
          </a:stretch>
        </p:blipFill>
        <p:spPr bwMode="auto">
          <a:xfrm>
            <a:off x="0" y="0"/>
            <a:ext cx="9144000" cy="5362575"/>
          </a:xfrm>
          <a:prstGeom prst="rect">
            <a:avLst/>
          </a:prstGeom>
          <a:noFill/>
          <a:ln w="9525">
            <a:noFill/>
            <a:miter lim="800000"/>
            <a:headEnd/>
            <a:tailEnd/>
          </a:ln>
        </p:spPr>
      </p:pic>
      <p:sp>
        <p:nvSpPr>
          <p:cNvPr id="26626" name="Text Box 4"/>
          <p:cNvSpPr txBox="1">
            <a:spLocks noChangeArrowheads="1"/>
          </p:cNvSpPr>
          <p:nvPr/>
        </p:nvSpPr>
        <p:spPr bwMode="auto">
          <a:xfrm>
            <a:off x="381000" y="5562600"/>
            <a:ext cx="8305800" cy="885825"/>
          </a:xfrm>
          <a:prstGeom prst="rect">
            <a:avLst/>
          </a:prstGeom>
          <a:noFill/>
          <a:ln w="9525">
            <a:noFill/>
            <a:miter lim="800000"/>
            <a:headEnd/>
            <a:tailEnd/>
          </a:ln>
        </p:spPr>
        <p:txBody>
          <a:bodyPr>
            <a:spAutoFit/>
          </a:bodyPr>
          <a:lstStyle/>
          <a:p>
            <a:pPr>
              <a:spcBef>
                <a:spcPct val="50000"/>
              </a:spcBef>
            </a:pPr>
            <a:r>
              <a:rPr lang="en-GB" sz="2600" dirty="0">
                <a:latin typeface="Trebuchet MS" pitchFamily="34" charset="0"/>
              </a:rPr>
              <a:t>The houses use the most sophisticated sustainable technology available in the present day</a:t>
            </a:r>
          </a:p>
        </p:txBody>
      </p:sp>
    </p:spTree>
    <p:extLst>
      <p:ext uri="{BB962C8B-B14F-4D97-AF65-F5344CB8AC3E}">
        <p14:creationId xmlns:p14="http://schemas.microsoft.com/office/powerpoint/2010/main" val="1900753996"/>
      </p:ext>
    </p:extLst>
  </p:cSld>
  <p:clrMapOvr>
    <a:masterClrMapping/>
  </p:clrMapOvr>
  <p:transition advTm="20000">
    <p:circl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BedZED's colourful wind cowls provide ventilation for the buildings"/>
          <p:cNvPicPr>
            <a:picLocks noChangeAspect="1" noChangeArrowheads="1"/>
          </p:cNvPicPr>
          <p:nvPr/>
        </p:nvPicPr>
        <p:blipFill>
          <a:blip r:embed="rId2"/>
          <a:srcRect/>
          <a:stretch>
            <a:fillRect/>
          </a:stretch>
        </p:blipFill>
        <p:spPr bwMode="auto">
          <a:xfrm>
            <a:off x="0" y="0"/>
            <a:ext cx="9144000" cy="5362575"/>
          </a:xfrm>
          <a:prstGeom prst="rect">
            <a:avLst/>
          </a:prstGeom>
          <a:noFill/>
          <a:ln w="9525">
            <a:noFill/>
            <a:miter lim="800000"/>
            <a:headEnd/>
            <a:tailEnd/>
          </a:ln>
        </p:spPr>
      </p:pic>
      <p:sp>
        <p:nvSpPr>
          <p:cNvPr id="27650" name="Text Box 4"/>
          <p:cNvSpPr txBox="1">
            <a:spLocks noChangeArrowheads="1"/>
          </p:cNvSpPr>
          <p:nvPr/>
        </p:nvSpPr>
        <p:spPr bwMode="auto">
          <a:xfrm>
            <a:off x="381000" y="5562600"/>
            <a:ext cx="8305800" cy="488950"/>
          </a:xfrm>
          <a:prstGeom prst="rect">
            <a:avLst/>
          </a:prstGeom>
          <a:noFill/>
          <a:ln w="9525">
            <a:noFill/>
            <a:miter lim="800000"/>
            <a:headEnd/>
            <a:tailEnd/>
          </a:ln>
        </p:spPr>
        <p:txBody>
          <a:bodyPr>
            <a:spAutoFit/>
          </a:bodyPr>
          <a:lstStyle/>
          <a:p>
            <a:pPr>
              <a:spcBef>
                <a:spcPct val="50000"/>
              </a:spcBef>
            </a:pPr>
            <a:r>
              <a:rPr lang="en-GB" sz="2600" dirty="0">
                <a:latin typeface="Trebuchet MS" pitchFamily="34" charset="0"/>
              </a:rPr>
              <a:t>Their quirky architecture has won several awards</a:t>
            </a:r>
          </a:p>
        </p:txBody>
      </p:sp>
    </p:spTree>
    <p:extLst>
      <p:ext uri="{BB962C8B-B14F-4D97-AF65-F5344CB8AC3E}">
        <p14:creationId xmlns:p14="http://schemas.microsoft.com/office/powerpoint/2010/main" val="970598209"/>
      </p:ext>
    </p:extLst>
  </p:cSld>
  <p:clrMapOvr>
    <a:masterClrMapping/>
  </p:clrMapOvr>
  <p:transition advTm="20000">
    <p:circl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Community spaces help to bring the residents together"/>
          <p:cNvPicPr>
            <a:picLocks noChangeAspect="1" noChangeArrowheads="1"/>
          </p:cNvPicPr>
          <p:nvPr/>
        </p:nvPicPr>
        <p:blipFill>
          <a:blip r:embed="rId2"/>
          <a:srcRect/>
          <a:stretch>
            <a:fillRect/>
          </a:stretch>
        </p:blipFill>
        <p:spPr bwMode="auto">
          <a:xfrm>
            <a:off x="0" y="0"/>
            <a:ext cx="9144000" cy="5362575"/>
          </a:xfrm>
          <a:prstGeom prst="rect">
            <a:avLst/>
          </a:prstGeom>
          <a:noFill/>
          <a:ln w="9525">
            <a:noFill/>
            <a:miter lim="800000"/>
            <a:headEnd/>
            <a:tailEnd/>
          </a:ln>
        </p:spPr>
      </p:pic>
      <p:sp>
        <p:nvSpPr>
          <p:cNvPr id="28674" name="Text Box 4"/>
          <p:cNvSpPr txBox="1">
            <a:spLocks noChangeArrowheads="1"/>
          </p:cNvSpPr>
          <p:nvPr/>
        </p:nvSpPr>
        <p:spPr bwMode="auto">
          <a:xfrm>
            <a:off x="381000" y="5562600"/>
            <a:ext cx="8305800" cy="885825"/>
          </a:xfrm>
          <a:prstGeom prst="rect">
            <a:avLst/>
          </a:prstGeom>
          <a:noFill/>
          <a:ln w="9525">
            <a:noFill/>
            <a:miter lim="800000"/>
            <a:headEnd/>
            <a:tailEnd/>
          </a:ln>
        </p:spPr>
        <p:txBody>
          <a:bodyPr>
            <a:spAutoFit/>
          </a:bodyPr>
          <a:lstStyle/>
          <a:p>
            <a:pPr>
              <a:spcBef>
                <a:spcPct val="50000"/>
              </a:spcBef>
            </a:pPr>
            <a:r>
              <a:rPr lang="en-GB" sz="2600" dirty="0">
                <a:latin typeface="Trebuchet MS" pitchFamily="34" charset="0"/>
              </a:rPr>
              <a:t>Open space has been set aside to help develop a community spirit</a:t>
            </a:r>
          </a:p>
        </p:txBody>
      </p:sp>
    </p:spTree>
    <p:extLst>
      <p:ext uri="{BB962C8B-B14F-4D97-AF65-F5344CB8AC3E}">
        <p14:creationId xmlns:p14="http://schemas.microsoft.com/office/powerpoint/2010/main" val="379845389"/>
      </p:ext>
    </p:extLst>
  </p:cSld>
  <p:clrMapOvr>
    <a:masterClrMapping/>
  </p:clrMapOvr>
  <p:transition advTm="20000">
    <p:circl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The BedZED car club shares 3 cars between 40 people"/>
          <p:cNvPicPr>
            <a:picLocks noChangeAspect="1" noChangeArrowheads="1"/>
          </p:cNvPicPr>
          <p:nvPr/>
        </p:nvPicPr>
        <p:blipFill>
          <a:blip r:embed="rId2"/>
          <a:srcRect/>
          <a:stretch>
            <a:fillRect/>
          </a:stretch>
        </p:blipFill>
        <p:spPr bwMode="auto">
          <a:xfrm>
            <a:off x="0" y="0"/>
            <a:ext cx="9144000" cy="5362575"/>
          </a:xfrm>
          <a:prstGeom prst="rect">
            <a:avLst/>
          </a:prstGeom>
          <a:noFill/>
          <a:ln w="9525">
            <a:noFill/>
            <a:miter lim="800000"/>
            <a:headEnd/>
            <a:tailEnd/>
          </a:ln>
        </p:spPr>
      </p:pic>
      <p:sp>
        <p:nvSpPr>
          <p:cNvPr id="29698" name="Text Box 4"/>
          <p:cNvSpPr txBox="1">
            <a:spLocks noChangeArrowheads="1"/>
          </p:cNvSpPr>
          <p:nvPr/>
        </p:nvSpPr>
        <p:spPr bwMode="auto">
          <a:xfrm>
            <a:off x="381000" y="5562600"/>
            <a:ext cx="8305800" cy="885825"/>
          </a:xfrm>
          <a:prstGeom prst="rect">
            <a:avLst/>
          </a:prstGeom>
          <a:noFill/>
          <a:ln w="9525">
            <a:noFill/>
            <a:miter lim="800000"/>
            <a:headEnd/>
            <a:tailEnd/>
          </a:ln>
        </p:spPr>
        <p:txBody>
          <a:bodyPr>
            <a:spAutoFit/>
          </a:bodyPr>
          <a:lstStyle/>
          <a:p>
            <a:pPr>
              <a:spcBef>
                <a:spcPct val="50000"/>
              </a:spcBef>
            </a:pPr>
            <a:r>
              <a:rPr lang="en-GB" sz="2600" dirty="0">
                <a:latin typeface="Trebuchet MS" pitchFamily="34" charset="0"/>
              </a:rPr>
              <a:t>There is a car club taking 2/3 of the community’s cars off the road</a:t>
            </a:r>
          </a:p>
        </p:txBody>
      </p:sp>
    </p:spTree>
    <p:extLst>
      <p:ext uri="{BB962C8B-B14F-4D97-AF65-F5344CB8AC3E}">
        <p14:creationId xmlns:p14="http://schemas.microsoft.com/office/powerpoint/2010/main" val="2713405764"/>
      </p:ext>
    </p:extLst>
  </p:cSld>
  <p:clrMapOvr>
    <a:masterClrMapping/>
  </p:clrMapOvr>
  <p:transition advTm="20000">
    <p:circl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Bins are divided to make recycling easy"/>
          <p:cNvPicPr>
            <a:picLocks noChangeAspect="1" noChangeArrowheads="1"/>
          </p:cNvPicPr>
          <p:nvPr/>
        </p:nvPicPr>
        <p:blipFill>
          <a:blip r:embed="rId2"/>
          <a:srcRect/>
          <a:stretch>
            <a:fillRect/>
          </a:stretch>
        </p:blipFill>
        <p:spPr bwMode="auto">
          <a:xfrm>
            <a:off x="0" y="0"/>
            <a:ext cx="9144000" cy="5362575"/>
          </a:xfrm>
          <a:prstGeom prst="rect">
            <a:avLst/>
          </a:prstGeom>
          <a:noFill/>
          <a:ln w="9525">
            <a:noFill/>
            <a:miter lim="800000"/>
            <a:headEnd/>
            <a:tailEnd/>
          </a:ln>
        </p:spPr>
      </p:pic>
      <p:sp>
        <p:nvSpPr>
          <p:cNvPr id="30722" name="Text Box 4"/>
          <p:cNvSpPr txBox="1">
            <a:spLocks noChangeArrowheads="1"/>
          </p:cNvSpPr>
          <p:nvPr/>
        </p:nvSpPr>
        <p:spPr bwMode="auto">
          <a:xfrm>
            <a:off x="381000" y="5562600"/>
            <a:ext cx="8305800" cy="885825"/>
          </a:xfrm>
          <a:prstGeom prst="rect">
            <a:avLst/>
          </a:prstGeom>
          <a:noFill/>
          <a:ln w="9525">
            <a:noFill/>
            <a:miter lim="800000"/>
            <a:headEnd/>
            <a:tailEnd/>
          </a:ln>
        </p:spPr>
        <p:txBody>
          <a:bodyPr>
            <a:spAutoFit/>
          </a:bodyPr>
          <a:lstStyle/>
          <a:p>
            <a:pPr>
              <a:spcBef>
                <a:spcPct val="50000"/>
              </a:spcBef>
            </a:pPr>
            <a:r>
              <a:rPr lang="en-GB" sz="2600" dirty="0">
                <a:latin typeface="Trebuchet MS" pitchFamily="34" charset="0"/>
              </a:rPr>
              <a:t>Recycling bins enable easy and effective reuse of resources</a:t>
            </a:r>
          </a:p>
        </p:txBody>
      </p:sp>
    </p:spTree>
    <p:extLst>
      <p:ext uri="{BB962C8B-B14F-4D97-AF65-F5344CB8AC3E}">
        <p14:creationId xmlns:p14="http://schemas.microsoft.com/office/powerpoint/2010/main" val="2195657421"/>
      </p:ext>
    </p:extLst>
  </p:cSld>
  <p:clrMapOvr>
    <a:masterClrMapping/>
  </p:clrMapOvr>
  <p:transition advTm="20000">
    <p:circl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0032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7200" b="1" spc="150" dirty="0">
                <a:ln w="11430"/>
                <a:solidFill>
                  <a:srgbClr val="92D050"/>
                </a:solidFill>
                <a:effectLst>
                  <a:outerShdw blurRad="25400" algn="tl" rotWithShape="0">
                    <a:srgbClr val="000000">
                      <a:alpha val="43000"/>
                    </a:srgbClr>
                  </a:outerShdw>
                </a:effectLst>
                <a:latin typeface="+mn-lt"/>
              </a:rPr>
              <a:t>Urban Environments</a:t>
            </a:r>
          </a:p>
        </p:txBody>
      </p:sp>
      <p:cxnSp>
        <p:nvCxnSpPr>
          <p:cNvPr id="8" name="Straight Connector 7"/>
          <p:cNvCxnSpPr/>
          <p:nvPr/>
        </p:nvCxnSpPr>
        <p:spPr>
          <a:xfrm flipV="1">
            <a:off x="251520" y="1268760"/>
            <a:ext cx="8208912" cy="16546"/>
          </a:xfrm>
          <a:prstGeom prst="line">
            <a:avLst/>
          </a:prstGeom>
          <a:ln>
            <a:solidFill>
              <a:srgbClr val="92D050"/>
            </a:solidFill>
          </a:ln>
          <a:scene3d>
            <a:camera prst="orthographicFront"/>
            <a:lightRig rig="threePt" dir="t"/>
          </a:scene3d>
          <a:sp3d>
            <a:bevelT/>
          </a:sp3d>
        </p:spPr>
        <p:style>
          <a:lnRef idx="2">
            <a:schemeClr val="accent3"/>
          </a:lnRef>
          <a:fillRef idx="0">
            <a:schemeClr val="accent3"/>
          </a:fillRef>
          <a:effectRef idx="1">
            <a:schemeClr val="accent3"/>
          </a:effectRef>
          <a:fontRef idx="minor">
            <a:schemeClr val="tx1"/>
          </a:fontRef>
        </p:style>
      </p:cxnSp>
      <p:sp>
        <p:nvSpPr>
          <p:cNvPr id="14339" name="TextBox 8"/>
          <p:cNvSpPr txBox="1">
            <a:spLocks noChangeArrowheads="1"/>
          </p:cNvSpPr>
          <p:nvPr/>
        </p:nvSpPr>
        <p:spPr bwMode="auto">
          <a:xfrm>
            <a:off x="323850" y="1773238"/>
            <a:ext cx="5903913" cy="1322387"/>
          </a:xfrm>
          <a:prstGeom prst="rect">
            <a:avLst/>
          </a:prstGeom>
          <a:noFill/>
          <a:ln w="9525">
            <a:noFill/>
            <a:miter lim="800000"/>
            <a:headEnd/>
            <a:tailEnd/>
          </a:ln>
        </p:spPr>
        <p:txBody>
          <a:bodyPr>
            <a:spAutoFit/>
          </a:bodyPr>
          <a:lstStyle/>
          <a:p>
            <a:r>
              <a:rPr lang="en-GB" sz="4000" dirty="0">
                <a:latin typeface="Calibri" pitchFamily="34" charset="0"/>
              </a:rPr>
              <a:t>L</a:t>
            </a:r>
            <a:r>
              <a:rPr lang="en-GB" sz="4000" dirty="0" smtClean="0">
                <a:latin typeface="Calibri" pitchFamily="34" charset="0"/>
              </a:rPr>
              <a:t>EDC Sustainable cities</a:t>
            </a:r>
            <a:endParaRPr lang="en-GB" sz="4000" dirty="0">
              <a:latin typeface="Calibri" pitchFamily="34" charset="0"/>
            </a:endParaRPr>
          </a:p>
          <a:p>
            <a:endParaRPr lang="en-GB" sz="4000" dirty="0">
              <a:solidFill>
                <a:schemeClr val="bg1"/>
              </a:solidFill>
              <a:latin typeface="Calibri" pitchFamily="34" charset="0"/>
            </a:endParaRPr>
          </a:p>
        </p:txBody>
      </p:sp>
      <p:sp>
        <p:nvSpPr>
          <p:cNvPr id="14340" name="TextBox 14"/>
          <p:cNvSpPr txBox="1">
            <a:spLocks noChangeArrowheads="1"/>
          </p:cNvSpPr>
          <p:nvPr/>
        </p:nvSpPr>
        <p:spPr bwMode="auto">
          <a:xfrm>
            <a:off x="323850" y="2636838"/>
            <a:ext cx="3816350" cy="3508653"/>
          </a:xfrm>
          <a:prstGeom prst="rect">
            <a:avLst/>
          </a:prstGeom>
          <a:noFill/>
          <a:ln w="9525">
            <a:noFill/>
            <a:miter lim="800000"/>
            <a:headEnd/>
            <a:tailEnd/>
          </a:ln>
        </p:spPr>
        <p:txBody>
          <a:bodyPr>
            <a:spAutoFit/>
          </a:bodyPr>
          <a:lstStyle/>
          <a:p>
            <a:pPr algn="ctr">
              <a:spcAft>
                <a:spcPts val="1200"/>
              </a:spcAft>
            </a:pPr>
            <a:r>
              <a:rPr lang="en-GB" sz="2400" u="sng" dirty="0">
                <a:latin typeface="Calibri" pitchFamily="34" charset="0"/>
              </a:rPr>
              <a:t>Learning Objectives</a:t>
            </a:r>
          </a:p>
          <a:p>
            <a:pPr>
              <a:spcAft>
                <a:spcPts val="1200"/>
              </a:spcAft>
              <a:buFont typeface="Arial" charset="0"/>
              <a:buChar char="•"/>
            </a:pPr>
            <a:r>
              <a:rPr lang="en-GB" sz="2400" dirty="0">
                <a:latin typeface="Calibri" pitchFamily="34" charset="0"/>
              </a:rPr>
              <a:t> ALL –  to know </a:t>
            </a:r>
            <a:r>
              <a:rPr lang="en-GB" sz="2400" dirty="0" smtClean="0">
                <a:latin typeface="Calibri" pitchFamily="34" charset="0"/>
              </a:rPr>
              <a:t>sustainable living </a:t>
            </a:r>
            <a:r>
              <a:rPr lang="en-GB" sz="2400" dirty="0">
                <a:latin typeface="Calibri" pitchFamily="34" charset="0"/>
              </a:rPr>
              <a:t>solutions</a:t>
            </a:r>
          </a:p>
          <a:p>
            <a:pPr>
              <a:spcAft>
                <a:spcPts val="1200"/>
              </a:spcAft>
              <a:buFont typeface="Arial" charset="0"/>
              <a:buChar char="•"/>
            </a:pPr>
            <a:r>
              <a:rPr lang="en-GB" sz="2400" dirty="0">
                <a:latin typeface="Calibri" pitchFamily="34" charset="0"/>
              </a:rPr>
              <a:t> MOST – to know a case study for each strategy</a:t>
            </a:r>
          </a:p>
          <a:p>
            <a:pPr>
              <a:spcAft>
                <a:spcPts val="1200"/>
              </a:spcAft>
              <a:buFont typeface="Arial" charset="0"/>
              <a:buChar char="•"/>
            </a:pPr>
            <a:r>
              <a:rPr lang="en-GB" sz="2400" dirty="0">
                <a:latin typeface="Calibri" pitchFamily="34" charset="0"/>
              </a:rPr>
              <a:t> SOME – to reflect on the effectiveness of each strategy</a:t>
            </a:r>
          </a:p>
        </p:txBody>
      </p:sp>
      <p:pic>
        <p:nvPicPr>
          <p:cNvPr id="7" name="Picture 3" descr="Original mechanical and engineering systems at BedZED, credit ARUP"/>
          <p:cNvPicPr>
            <a:picLocks noChangeAspect="1" noChangeArrowheads="1"/>
          </p:cNvPicPr>
          <p:nvPr/>
        </p:nvPicPr>
        <p:blipFill>
          <a:blip r:embed="rId3"/>
          <a:srcRect/>
          <a:stretch>
            <a:fillRect/>
          </a:stretch>
        </p:blipFill>
        <p:spPr bwMode="auto">
          <a:xfrm>
            <a:off x="4140200" y="2852937"/>
            <a:ext cx="4864687" cy="2852936"/>
          </a:xfrm>
          <a:prstGeom prst="rect">
            <a:avLst/>
          </a:prstGeom>
          <a:noFill/>
          <a:ln w="57150">
            <a:solidFill>
              <a:srgbClr val="00B050"/>
            </a:solidFill>
            <a:miter lim="800000"/>
            <a:headEnd/>
            <a:tailEnd/>
          </a:ln>
        </p:spPr>
      </p:pic>
    </p:spTree>
    <p:extLst>
      <p:ext uri="{BB962C8B-B14F-4D97-AF65-F5344CB8AC3E}">
        <p14:creationId xmlns:p14="http://schemas.microsoft.com/office/powerpoint/2010/main" val="139469332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Geography\key stage 4\powerpoints\Unit 2 Types of Settlement\urban environments\scan5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60648"/>
            <a:ext cx="7632848"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7601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Geography\key stage 4\powerpoints\Unit 2 Types of Settlement\urban environments\scan5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72" y="764704"/>
            <a:ext cx="8510692"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5949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idx="4294967295"/>
          </p:nvPr>
        </p:nvSpPr>
        <p:spPr>
          <a:xfrm>
            <a:off x="2627784" y="980728"/>
            <a:ext cx="4114800" cy="701675"/>
          </a:xfrm>
        </p:spPr>
        <p:txBody>
          <a:bodyPr/>
          <a:lstStyle/>
          <a:p>
            <a:r>
              <a:rPr lang="en-US" smtClean="0">
                <a:latin typeface="Comic Sans MS" pitchFamily="66" charset="0"/>
              </a:rPr>
              <a:t>Plenary</a:t>
            </a:r>
          </a:p>
        </p:txBody>
      </p:sp>
      <p:sp>
        <p:nvSpPr>
          <p:cNvPr id="17410" name="Content Placeholder 2"/>
          <p:cNvSpPr>
            <a:spLocks noGrp="1"/>
          </p:cNvSpPr>
          <p:nvPr>
            <p:ph idx="4294967295"/>
          </p:nvPr>
        </p:nvSpPr>
        <p:spPr>
          <a:xfrm>
            <a:off x="0" y="1600200"/>
            <a:ext cx="8229600" cy="4525963"/>
          </a:xfrm>
          <a:prstGeom prst="rect">
            <a:avLst/>
          </a:prstGeom>
        </p:spPr>
        <p:txBody>
          <a:bodyPr/>
          <a:lstStyle/>
          <a:p>
            <a:endParaRPr lang="en-US" dirty="0" smtClean="0">
              <a:latin typeface="Comic Sans MS" pitchFamily="66" charset="0"/>
            </a:endParaRPr>
          </a:p>
          <a:p>
            <a:endParaRPr lang="en-US" dirty="0">
              <a:latin typeface="Comic Sans MS" pitchFamily="66" charset="0"/>
            </a:endParaRPr>
          </a:p>
          <a:p>
            <a:r>
              <a:rPr lang="en-US" sz="5400" dirty="0" smtClean="0">
                <a:latin typeface="Comic Sans MS" pitchFamily="66" charset="0"/>
              </a:rPr>
              <a:t>What are some of the potential solutions to these problems of urban areas?</a:t>
            </a:r>
          </a:p>
        </p:txBody>
      </p:sp>
    </p:spTree>
    <p:extLst>
      <p:ext uri="{BB962C8B-B14F-4D97-AF65-F5344CB8AC3E}">
        <p14:creationId xmlns:p14="http://schemas.microsoft.com/office/powerpoint/2010/main" val="1276271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11266" name="Picture 2" descr="http://gallivantingaround.co.uk/wp-content/uploads/2010/07/London-travel-tips.jpg"/>
          <p:cNvPicPr>
            <a:picLocks noChangeAspect="1" noChangeArrowheads="1"/>
          </p:cNvPicPr>
          <p:nvPr/>
        </p:nvPicPr>
        <p:blipFill>
          <a:blip r:embed="rId2"/>
          <a:srcRect/>
          <a:stretch>
            <a:fillRect/>
          </a:stretch>
        </p:blipFill>
        <p:spPr bwMode="auto">
          <a:xfrm>
            <a:off x="0" y="3286125"/>
            <a:ext cx="4286248" cy="3571876"/>
          </a:xfrm>
          <a:prstGeom prst="rect">
            <a:avLst/>
          </a:prstGeom>
          <a:noFill/>
        </p:spPr>
      </p:pic>
      <p:pic>
        <p:nvPicPr>
          <p:cNvPr id="11268" name="Picture 4" descr="http://nebras.nuks.org/wp-content/uploads/2008/09/new-york.jpg"/>
          <p:cNvPicPr>
            <a:picLocks noChangeAspect="1" noChangeArrowheads="1"/>
          </p:cNvPicPr>
          <p:nvPr/>
        </p:nvPicPr>
        <p:blipFill>
          <a:blip r:embed="rId3" cstate="print"/>
          <a:srcRect/>
          <a:stretch>
            <a:fillRect/>
          </a:stretch>
        </p:blipFill>
        <p:spPr bwMode="auto">
          <a:xfrm>
            <a:off x="4286248" y="3214686"/>
            <a:ext cx="4857752" cy="3643314"/>
          </a:xfrm>
          <a:prstGeom prst="rect">
            <a:avLst/>
          </a:prstGeom>
          <a:noFill/>
        </p:spPr>
      </p:pic>
      <p:pic>
        <p:nvPicPr>
          <p:cNvPr id="11270" name="Picture 6" descr="http://www.noexpectations.com.au/images/cairo-skyline-at-night-display.jpg"/>
          <p:cNvPicPr>
            <a:picLocks noChangeAspect="1" noChangeArrowheads="1"/>
          </p:cNvPicPr>
          <p:nvPr/>
        </p:nvPicPr>
        <p:blipFill>
          <a:blip r:embed="rId4"/>
          <a:srcRect/>
          <a:stretch>
            <a:fillRect/>
          </a:stretch>
        </p:blipFill>
        <p:spPr bwMode="auto">
          <a:xfrm>
            <a:off x="0" y="0"/>
            <a:ext cx="4286248" cy="3386115"/>
          </a:xfrm>
          <a:prstGeom prst="rect">
            <a:avLst/>
          </a:prstGeom>
          <a:noFill/>
        </p:spPr>
      </p:pic>
      <p:pic>
        <p:nvPicPr>
          <p:cNvPr id="11272" name="Picture 8" descr="http://www.theworldeffect.com/.a/6a00e54fa8abf7883301156f93ecdd970c-800wi"/>
          <p:cNvPicPr>
            <a:picLocks noChangeAspect="1" noChangeArrowheads="1"/>
          </p:cNvPicPr>
          <p:nvPr/>
        </p:nvPicPr>
        <p:blipFill>
          <a:blip r:embed="rId5"/>
          <a:srcRect/>
          <a:stretch>
            <a:fillRect/>
          </a:stretch>
        </p:blipFill>
        <p:spPr bwMode="auto">
          <a:xfrm>
            <a:off x="4286248" y="0"/>
            <a:ext cx="5192042" cy="3459198"/>
          </a:xfrm>
          <a:prstGeom prst="rect">
            <a:avLst/>
          </a:prstGeom>
          <a:noFill/>
        </p:spPr>
      </p:pic>
      <p:sp>
        <p:nvSpPr>
          <p:cNvPr id="10" name="TextBox 9"/>
          <p:cNvSpPr txBox="1"/>
          <p:nvPr/>
        </p:nvSpPr>
        <p:spPr>
          <a:xfrm>
            <a:off x="1643042" y="2071678"/>
            <a:ext cx="5715040" cy="2554545"/>
          </a:xfrm>
          <a:prstGeom prst="rect">
            <a:avLst/>
          </a:prstGeom>
          <a:noFill/>
        </p:spPr>
        <p:txBody>
          <a:bodyPr wrap="square" rtlCol="0">
            <a:spAutoFit/>
          </a:bodyPr>
          <a:lstStyle/>
          <a:p>
            <a:pPr algn="ctr"/>
            <a:r>
              <a:rPr lang="en-GB" sz="4000" b="1" dirty="0" smtClean="0">
                <a:solidFill>
                  <a:srgbClr val="FFFF00"/>
                </a:solidFill>
              </a:rPr>
              <a:t>In 2008 for the first time in history over half of the world’s population lived in towns and cities.</a:t>
            </a:r>
            <a:endParaRPr lang="en-GB" sz="4000" b="1" dirty="0">
              <a:solidFill>
                <a:srgbClr val="FFFF00"/>
              </a:solidFill>
            </a:endParaRPr>
          </a:p>
        </p:txBody>
      </p:sp>
    </p:spTree>
    <p:extLst>
      <p:ext uri="{BB962C8B-B14F-4D97-AF65-F5344CB8AC3E}">
        <p14:creationId xmlns:p14="http://schemas.microsoft.com/office/powerpoint/2010/main" val="368068700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308324"/>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7200" b="1" spc="150" dirty="0" smtClean="0">
                <a:ln w="11430"/>
                <a:solidFill>
                  <a:srgbClr val="92D050"/>
                </a:solidFill>
                <a:effectLst>
                  <a:outerShdw blurRad="25400" algn="tl" rotWithShape="0">
                    <a:srgbClr val="000000">
                      <a:alpha val="43000"/>
                    </a:srgbClr>
                  </a:outerShdw>
                </a:effectLst>
              </a:rPr>
              <a:t>The Rural Urban Fringe</a:t>
            </a:r>
            <a:endParaRPr lang="en-US" sz="7200" b="1" spc="150" dirty="0">
              <a:ln w="11430"/>
              <a:solidFill>
                <a:srgbClr val="92D050"/>
              </a:solidFill>
              <a:effectLst>
                <a:outerShdw blurRad="25400" algn="tl" rotWithShape="0">
                  <a:srgbClr val="000000">
                    <a:alpha val="43000"/>
                  </a:srgbClr>
                </a:outerShdw>
              </a:effectLst>
              <a:latin typeface="+mn-lt"/>
            </a:endParaRPr>
          </a:p>
        </p:txBody>
      </p:sp>
      <p:cxnSp>
        <p:nvCxnSpPr>
          <p:cNvPr id="8" name="Straight Connector 7"/>
          <p:cNvCxnSpPr/>
          <p:nvPr/>
        </p:nvCxnSpPr>
        <p:spPr>
          <a:xfrm flipV="1">
            <a:off x="251520" y="1268760"/>
            <a:ext cx="8208912" cy="16546"/>
          </a:xfrm>
          <a:prstGeom prst="line">
            <a:avLst/>
          </a:prstGeom>
          <a:ln>
            <a:solidFill>
              <a:srgbClr val="92D050"/>
            </a:solidFill>
          </a:ln>
          <a:scene3d>
            <a:camera prst="orthographicFront"/>
            <a:lightRig rig="threePt" dir="t"/>
          </a:scene3d>
          <a:sp3d>
            <a:bevelT/>
          </a:sp3d>
        </p:spPr>
        <p:style>
          <a:lnRef idx="2">
            <a:schemeClr val="accent3"/>
          </a:lnRef>
          <a:fillRef idx="0">
            <a:schemeClr val="accent3"/>
          </a:fillRef>
          <a:effectRef idx="1">
            <a:schemeClr val="accent3"/>
          </a:effectRef>
          <a:fontRef idx="minor">
            <a:schemeClr val="tx1"/>
          </a:fontRef>
        </p:style>
      </p:cxnSp>
      <p:sp>
        <p:nvSpPr>
          <p:cNvPr id="14340" name="TextBox 14"/>
          <p:cNvSpPr txBox="1">
            <a:spLocks noChangeArrowheads="1"/>
          </p:cNvSpPr>
          <p:nvPr/>
        </p:nvSpPr>
        <p:spPr bwMode="auto">
          <a:xfrm>
            <a:off x="323850" y="2636838"/>
            <a:ext cx="3816350" cy="3508653"/>
          </a:xfrm>
          <a:prstGeom prst="rect">
            <a:avLst/>
          </a:prstGeom>
          <a:noFill/>
          <a:ln w="9525">
            <a:noFill/>
            <a:miter lim="800000"/>
            <a:headEnd/>
            <a:tailEnd/>
          </a:ln>
        </p:spPr>
        <p:txBody>
          <a:bodyPr>
            <a:spAutoFit/>
          </a:bodyPr>
          <a:lstStyle/>
          <a:p>
            <a:pPr algn="ctr">
              <a:spcAft>
                <a:spcPts val="1200"/>
              </a:spcAft>
            </a:pPr>
            <a:r>
              <a:rPr lang="en-GB" sz="2400" u="sng" dirty="0">
                <a:latin typeface="Calibri" pitchFamily="34" charset="0"/>
              </a:rPr>
              <a:t>Learning Objectives</a:t>
            </a:r>
          </a:p>
          <a:p>
            <a:pPr>
              <a:spcAft>
                <a:spcPts val="1200"/>
              </a:spcAft>
              <a:buFont typeface="Arial" charset="0"/>
              <a:buChar char="•"/>
            </a:pPr>
            <a:r>
              <a:rPr lang="en-GB" sz="2400" dirty="0">
                <a:latin typeface="Calibri" pitchFamily="34" charset="0"/>
              </a:rPr>
              <a:t> ALL –  to </a:t>
            </a:r>
            <a:r>
              <a:rPr lang="en-GB" sz="2400" dirty="0" smtClean="0">
                <a:latin typeface="Calibri" pitchFamily="34" charset="0"/>
              </a:rPr>
              <a:t>know the reasons for building at the RUF</a:t>
            </a:r>
            <a:endParaRPr lang="en-GB" sz="2400" dirty="0">
              <a:latin typeface="Calibri" pitchFamily="34" charset="0"/>
            </a:endParaRPr>
          </a:p>
          <a:p>
            <a:pPr>
              <a:spcAft>
                <a:spcPts val="1200"/>
              </a:spcAft>
              <a:buFont typeface="Arial" charset="0"/>
              <a:buChar char="•"/>
            </a:pPr>
            <a:r>
              <a:rPr lang="en-GB" sz="2400" dirty="0">
                <a:latin typeface="Calibri" pitchFamily="34" charset="0"/>
              </a:rPr>
              <a:t> MOST – to </a:t>
            </a:r>
            <a:r>
              <a:rPr lang="en-GB" sz="2400" dirty="0" smtClean="0">
                <a:latin typeface="Calibri" pitchFamily="34" charset="0"/>
              </a:rPr>
              <a:t>know a case study about life in the RUF</a:t>
            </a:r>
            <a:endParaRPr lang="en-GB" sz="2400" dirty="0">
              <a:latin typeface="Calibri" pitchFamily="34" charset="0"/>
            </a:endParaRPr>
          </a:p>
          <a:p>
            <a:pPr>
              <a:spcAft>
                <a:spcPts val="1200"/>
              </a:spcAft>
              <a:buFont typeface="Arial" charset="0"/>
              <a:buChar char="•"/>
            </a:pPr>
            <a:r>
              <a:rPr lang="en-GB" sz="2400" dirty="0">
                <a:latin typeface="Calibri" pitchFamily="34" charset="0"/>
              </a:rPr>
              <a:t> SOME – to reflect on the effectiveness of </a:t>
            </a:r>
            <a:r>
              <a:rPr lang="en-GB" sz="2400" dirty="0" smtClean="0">
                <a:latin typeface="Calibri" pitchFamily="34" charset="0"/>
              </a:rPr>
              <a:t>counter-urbanisation</a:t>
            </a:r>
            <a:endParaRPr lang="en-GB" sz="2400" dirty="0">
              <a:latin typeface="Calibri" pitchFamily="34" charset="0"/>
            </a:endParaRPr>
          </a:p>
        </p:txBody>
      </p:sp>
      <p:pic>
        <p:nvPicPr>
          <p:cNvPr id="9" name="Picture 4" descr="msotw9_temp0"/>
          <p:cNvPicPr>
            <a:picLocks noChangeAspect="1" noChangeArrowheads="1"/>
          </p:cNvPicPr>
          <p:nvPr/>
        </p:nvPicPr>
        <p:blipFill>
          <a:blip r:embed="rId3" cstate="print">
            <a:extLst>
              <a:ext uri="{28A0092B-C50C-407E-A947-70E740481C1C}">
                <a14:useLocalDpi xmlns:a14="http://schemas.microsoft.com/office/drawing/2010/main" val="0"/>
              </a:ext>
            </a:extLst>
          </a:blip>
          <a:srcRect l="6442" t="23592" r="5504" b="26080"/>
          <a:stretch>
            <a:fillRect/>
          </a:stretch>
        </p:blipFill>
        <p:spPr bwMode="auto">
          <a:xfrm>
            <a:off x="4427984" y="2590800"/>
            <a:ext cx="4438716" cy="2566392"/>
          </a:xfrm>
          <a:prstGeom prst="rect">
            <a:avLst/>
          </a:prstGeom>
          <a:noFill/>
          <a:ln w="5715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47901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1763688" y="548680"/>
            <a:ext cx="5832475" cy="1368425"/>
          </a:xfrm>
        </p:spPr>
        <p:txBody>
          <a:bodyPr>
            <a:normAutofit/>
          </a:bodyPr>
          <a:lstStyle/>
          <a:p>
            <a:pPr algn="ctr"/>
            <a:r>
              <a:rPr lang="en-GB" sz="3600" b="1" u="sng" dirty="0">
                <a:solidFill>
                  <a:schemeClr val="bg2">
                    <a:lumMod val="75000"/>
                  </a:schemeClr>
                </a:solidFill>
                <a:latin typeface="Comic Sans MS" pitchFamily="66" charset="0"/>
              </a:rPr>
              <a:t>What is the rural-urban fringe?</a:t>
            </a:r>
          </a:p>
        </p:txBody>
      </p:sp>
      <p:sp>
        <p:nvSpPr>
          <p:cNvPr id="3075" name="Rectangle 3"/>
          <p:cNvSpPr>
            <a:spLocks noGrp="1" noChangeArrowheads="1"/>
          </p:cNvSpPr>
          <p:nvPr>
            <p:ph type="body" idx="4294967295"/>
          </p:nvPr>
        </p:nvSpPr>
        <p:spPr>
          <a:xfrm>
            <a:off x="1371600" y="2060575"/>
            <a:ext cx="7772400" cy="4114800"/>
          </a:xfrm>
          <a:prstGeom prst="rect">
            <a:avLst/>
          </a:prstGeom>
        </p:spPr>
        <p:txBody>
          <a:bodyPr>
            <a:normAutofit lnSpcReduction="10000"/>
          </a:bodyPr>
          <a:lstStyle/>
          <a:p>
            <a:r>
              <a:rPr lang="en-GB" sz="7200" dirty="0">
                <a:latin typeface="Comic Sans MS" pitchFamily="66" charset="0"/>
              </a:rPr>
              <a:t>It is the area where the city meets the countryside.</a:t>
            </a:r>
          </a:p>
        </p:txBody>
      </p:sp>
    </p:spTree>
    <p:extLst>
      <p:ext uri="{BB962C8B-B14F-4D97-AF65-F5344CB8AC3E}">
        <p14:creationId xmlns:p14="http://schemas.microsoft.com/office/powerpoint/2010/main" val="8866847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Geography\key stage 4\powerpoints\Unit 2 Types of Settlement\urban environments\scan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59" y="404664"/>
            <a:ext cx="8716989"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4514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Geography\key stage 4\powerpoints\Unit 2 Types of Settlement\urban environments\scan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41" y="548680"/>
            <a:ext cx="8534225"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2479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Geography\key stage 4\powerpoints\Unit 2 Types of Settlement\urban environments\scan5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95" y="548680"/>
            <a:ext cx="847383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7288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Geography\key stage 4\powerpoints\Unit 2 Types of Settlement\rural environments\scan5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19" y="332656"/>
            <a:ext cx="8582311"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1095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Geography\key stage 4\powerpoints\Unit 2 Types of Settlement\rural environments\scan5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25" y="476672"/>
            <a:ext cx="8652348"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2930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1691680" y="980728"/>
            <a:ext cx="6337300" cy="1081088"/>
          </a:xfrm>
        </p:spPr>
        <p:txBody>
          <a:bodyPr>
            <a:normAutofit fontScale="90000"/>
          </a:bodyPr>
          <a:lstStyle/>
          <a:p>
            <a:pPr algn="ctr"/>
            <a:r>
              <a:rPr lang="en-GB" sz="2400" dirty="0" smtClean="0"/>
              <a:t>To summarise</a:t>
            </a:r>
            <a:br>
              <a:rPr lang="en-GB" sz="2400" dirty="0" smtClean="0"/>
            </a:br>
            <a:r>
              <a:rPr lang="en-GB" sz="2400" dirty="0" smtClean="0"/>
              <a:t>Recently </a:t>
            </a:r>
            <a:r>
              <a:rPr lang="en-GB" sz="2400" dirty="0"/>
              <a:t>there has been increasing demand for land here because:</a:t>
            </a:r>
          </a:p>
        </p:txBody>
      </p:sp>
      <p:sp>
        <p:nvSpPr>
          <p:cNvPr id="8195" name="Rectangle 3"/>
          <p:cNvSpPr>
            <a:spLocks noGrp="1" noChangeArrowheads="1"/>
          </p:cNvSpPr>
          <p:nvPr>
            <p:ph type="body" idx="4294967295"/>
          </p:nvPr>
        </p:nvSpPr>
        <p:spPr>
          <a:xfrm>
            <a:off x="1371600" y="2017713"/>
            <a:ext cx="7772400" cy="4114800"/>
          </a:xfrm>
          <a:prstGeom prst="rect">
            <a:avLst/>
          </a:prstGeom>
        </p:spPr>
        <p:txBody>
          <a:bodyPr/>
          <a:lstStyle/>
          <a:p>
            <a:endParaRPr lang="en-GB" dirty="0"/>
          </a:p>
          <a:p>
            <a:pPr marL="457200" indent="-457200">
              <a:buFont typeface="Arial" pitchFamily="34" charset="0"/>
              <a:buChar char="•"/>
            </a:pPr>
            <a:r>
              <a:rPr lang="en-GB" sz="3200" dirty="0" smtClean="0"/>
              <a:t>Land </a:t>
            </a:r>
            <a:r>
              <a:rPr lang="en-GB" sz="3200" dirty="0"/>
              <a:t>is cheaper </a:t>
            </a:r>
          </a:p>
          <a:p>
            <a:pPr marL="457200" indent="-457200">
              <a:buFont typeface="Arial" pitchFamily="34" charset="0"/>
              <a:buChar char="•"/>
            </a:pPr>
            <a:r>
              <a:rPr lang="en-GB" sz="3200" dirty="0"/>
              <a:t>There is less traffic congestion and pollution</a:t>
            </a:r>
          </a:p>
          <a:p>
            <a:pPr marL="457200" indent="-457200">
              <a:buFont typeface="Arial" pitchFamily="34" charset="0"/>
              <a:buChar char="•"/>
            </a:pPr>
            <a:r>
              <a:rPr lang="en-GB" sz="3200" dirty="0"/>
              <a:t>There is easier access and a better road infrastructure</a:t>
            </a:r>
          </a:p>
          <a:p>
            <a:pPr marL="457200" indent="-457200">
              <a:buFont typeface="Arial" pitchFamily="34" charset="0"/>
              <a:buChar char="•"/>
            </a:pPr>
            <a:r>
              <a:rPr lang="en-GB" sz="3200" dirty="0"/>
              <a:t>There is a more pleasant environment with more open space</a:t>
            </a:r>
          </a:p>
        </p:txBody>
      </p:sp>
    </p:spTree>
    <p:extLst>
      <p:ext uri="{BB962C8B-B14F-4D97-AF65-F5344CB8AC3E}">
        <p14:creationId xmlns:p14="http://schemas.microsoft.com/office/powerpoint/2010/main" val="35078057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2915816" y="980728"/>
            <a:ext cx="4114800" cy="701675"/>
          </a:xfrm>
        </p:spPr>
        <p:txBody>
          <a:bodyPr/>
          <a:lstStyle/>
          <a:p>
            <a:pPr algn="ctr"/>
            <a:r>
              <a:rPr lang="en-GB" dirty="0"/>
              <a:t>What do developers want the land for?</a:t>
            </a:r>
          </a:p>
        </p:txBody>
      </p:sp>
      <p:sp>
        <p:nvSpPr>
          <p:cNvPr id="9219" name="Rectangle 3"/>
          <p:cNvSpPr>
            <a:spLocks noGrp="1" noChangeArrowheads="1"/>
          </p:cNvSpPr>
          <p:nvPr>
            <p:ph type="body" idx="4294967295"/>
          </p:nvPr>
        </p:nvSpPr>
        <p:spPr>
          <a:xfrm>
            <a:off x="512763" y="2017713"/>
            <a:ext cx="8631237" cy="4114800"/>
          </a:xfrm>
          <a:prstGeom prst="rect">
            <a:avLst/>
          </a:prstGeom>
        </p:spPr>
        <p:txBody>
          <a:bodyPr/>
          <a:lstStyle/>
          <a:p>
            <a:pPr marL="571500" indent="-571500">
              <a:buFont typeface="Arial" pitchFamily="34" charset="0"/>
              <a:buChar char="•"/>
            </a:pPr>
            <a:r>
              <a:rPr lang="en-GB" sz="3600" dirty="0"/>
              <a:t>Housing developments as urban </a:t>
            </a:r>
            <a:r>
              <a:rPr lang="en-GB" sz="3600" dirty="0" smtClean="0"/>
              <a:t>sprawl continues</a:t>
            </a:r>
            <a:endParaRPr lang="en-GB" sz="3600" dirty="0"/>
          </a:p>
          <a:p>
            <a:pPr marL="571500" indent="-571500">
              <a:buFont typeface="Arial" pitchFamily="34" charset="0"/>
              <a:buChar char="•"/>
            </a:pPr>
            <a:r>
              <a:rPr lang="en-GB" sz="3600" dirty="0"/>
              <a:t>Science and business parks</a:t>
            </a:r>
          </a:p>
          <a:p>
            <a:pPr marL="571500" indent="-571500">
              <a:buFont typeface="Arial" pitchFamily="34" charset="0"/>
              <a:buChar char="•"/>
            </a:pPr>
            <a:r>
              <a:rPr lang="en-GB" sz="3600" dirty="0"/>
              <a:t>Hyper-markets and superstores</a:t>
            </a:r>
          </a:p>
          <a:p>
            <a:pPr marL="571500" indent="-571500">
              <a:buFont typeface="Arial" pitchFamily="34" charset="0"/>
              <a:buChar char="•"/>
            </a:pPr>
            <a:r>
              <a:rPr lang="en-GB" sz="3600" dirty="0"/>
              <a:t>Office developments</a:t>
            </a:r>
          </a:p>
          <a:p>
            <a:pPr marL="571500" indent="-571500">
              <a:buFont typeface="Arial" pitchFamily="34" charset="0"/>
              <a:buChar char="•"/>
            </a:pPr>
            <a:r>
              <a:rPr lang="en-GB" sz="3600" dirty="0"/>
              <a:t>Hotels and conference centres</a:t>
            </a:r>
          </a:p>
        </p:txBody>
      </p:sp>
    </p:spTree>
    <p:extLst>
      <p:ext uri="{BB962C8B-B14F-4D97-AF65-F5344CB8AC3E}">
        <p14:creationId xmlns:p14="http://schemas.microsoft.com/office/powerpoint/2010/main" val="389376658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Geography\key stage 4\powerpoints\Unit 2 Types of Settlement\rural environments\scan5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36" y="548680"/>
            <a:ext cx="8861560"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188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1043608" y="188640"/>
            <a:ext cx="7772400" cy="1470025"/>
          </a:xfrm>
        </p:spPr>
        <p:txBody>
          <a:bodyPr/>
          <a:lstStyle/>
          <a:p>
            <a:r>
              <a:rPr lang="en-GB" u="sng" dirty="0" smtClean="0"/>
              <a:t>Urbanisation is a global phenomenon.</a:t>
            </a:r>
            <a:endParaRPr lang="en-GB" u="sng" dirty="0"/>
          </a:p>
        </p:txBody>
      </p:sp>
      <p:sp>
        <p:nvSpPr>
          <p:cNvPr id="4" name="Subtitle 3"/>
          <p:cNvSpPr>
            <a:spLocks noGrp="1"/>
          </p:cNvSpPr>
          <p:nvPr>
            <p:ph type="subTitle" idx="4294967295"/>
          </p:nvPr>
        </p:nvSpPr>
        <p:spPr>
          <a:xfrm>
            <a:off x="1475656" y="1988840"/>
            <a:ext cx="6400800" cy="4500563"/>
          </a:xfrm>
        </p:spPr>
        <p:txBody>
          <a:bodyPr>
            <a:normAutofit/>
          </a:bodyPr>
          <a:lstStyle/>
          <a:p>
            <a:r>
              <a:rPr lang="en-GB" dirty="0" smtClean="0"/>
              <a:t>L.O. </a:t>
            </a:r>
            <a:endParaRPr lang="en-GB" dirty="0"/>
          </a:p>
          <a:p>
            <a:pPr lvl="0"/>
            <a:r>
              <a:rPr lang="en-GB" dirty="0">
                <a:solidFill>
                  <a:srgbClr val="FF0000"/>
                </a:solidFill>
              </a:rPr>
              <a:t>Be able to define urbanisation.</a:t>
            </a:r>
          </a:p>
          <a:p>
            <a:pPr lvl="0"/>
            <a:r>
              <a:rPr lang="en-GB" dirty="0">
                <a:solidFill>
                  <a:srgbClr val="FF0000"/>
                </a:solidFill>
              </a:rPr>
              <a:t>List different urban areas.</a:t>
            </a:r>
          </a:p>
          <a:p>
            <a:pPr lvl="0"/>
            <a:r>
              <a:rPr lang="en-GB" dirty="0">
                <a:solidFill>
                  <a:srgbClr val="FF0000"/>
                </a:solidFill>
              </a:rPr>
              <a:t>List three causes associated with urbanisation.</a:t>
            </a:r>
          </a:p>
          <a:p>
            <a:pPr lvl="0"/>
            <a:r>
              <a:rPr lang="en-GB" dirty="0" smtClean="0">
                <a:solidFill>
                  <a:srgbClr val="7030A0"/>
                </a:solidFill>
              </a:rPr>
              <a:t>Describe </a:t>
            </a:r>
            <a:r>
              <a:rPr lang="en-GB" dirty="0">
                <a:solidFill>
                  <a:srgbClr val="7030A0"/>
                </a:solidFill>
              </a:rPr>
              <a:t>different urban areas.</a:t>
            </a:r>
          </a:p>
          <a:p>
            <a:pPr lvl="0"/>
            <a:r>
              <a:rPr lang="en-GB" dirty="0">
                <a:solidFill>
                  <a:srgbClr val="7030A0"/>
                </a:solidFill>
              </a:rPr>
              <a:t>Describe the reasons for a growth in urbanisation.</a:t>
            </a:r>
          </a:p>
          <a:p>
            <a:pPr lvl="0"/>
            <a:r>
              <a:rPr lang="en-GB" dirty="0">
                <a:solidFill>
                  <a:srgbClr val="7030A0"/>
                </a:solidFill>
              </a:rPr>
              <a:t>Demonstrate how urbanisation can occur at different paces.</a:t>
            </a:r>
          </a:p>
          <a:p>
            <a:pPr lvl="0"/>
            <a:r>
              <a:rPr lang="en-GB" dirty="0" smtClean="0">
                <a:solidFill>
                  <a:srgbClr val="00B050"/>
                </a:solidFill>
              </a:rPr>
              <a:t>Explain </a:t>
            </a:r>
            <a:r>
              <a:rPr lang="en-GB" dirty="0">
                <a:solidFill>
                  <a:srgbClr val="00B050"/>
                </a:solidFill>
              </a:rPr>
              <a:t>how urbanisation can vary in a LEDC and MEDC.</a:t>
            </a:r>
          </a:p>
          <a:p>
            <a:endParaRPr lang="en-GB" dirty="0"/>
          </a:p>
        </p:txBody>
      </p:sp>
    </p:spTree>
    <p:extLst>
      <p:ext uri="{BB962C8B-B14F-4D97-AF65-F5344CB8AC3E}">
        <p14:creationId xmlns:p14="http://schemas.microsoft.com/office/powerpoint/2010/main" val="26675526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492591" y="980728"/>
            <a:ext cx="4114800" cy="701675"/>
          </a:xfrm>
        </p:spPr>
        <p:txBody>
          <a:bodyPr/>
          <a:lstStyle/>
          <a:p>
            <a:pPr algn="ctr"/>
            <a:r>
              <a:rPr lang="en-US"/>
              <a:t>Housing</a:t>
            </a:r>
          </a:p>
        </p:txBody>
      </p:sp>
      <p:sp>
        <p:nvSpPr>
          <p:cNvPr id="11267" name="Rectangle 3"/>
          <p:cNvSpPr>
            <a:spLocks noGrp="1" noChangeArrowheads="1"/>
          </p:cNvSpPr>
          <p:nvPr>
            <p:ph type="body" idx="4294967295"/>
          </p:nvPr>
        </p:nvSpPr>
        <p:spPr>
          <a:xfrm>
            <a:off x="1371600" y="1981200"/>
            <a:ext cx="7772400" cy="4114800"/>
          </a:xfrm>
          <a:prstGeom prst="rect">
            <a:avLst/>
          </a:prstGeom>
        </p:spPr>
        <p:txBody>
          <a:bodyPr/>
          <a:lstStyle/>
          <a:p>
            <a:pPr>
              <a:buFont typeface="Wingdings" pitchFamily="2" charset="2"/>
              <a:buNone/>
            </a:pPr>
            <a:r>
              <a:rPr lang="en-US" sz="4000" dirty="0"/>
              <a:t>Why is housing built at the RUF?</a:t>
            </a:r>
          </a:p>
          <a:p>
            <a:pPr>
              <a:buFont typeface="Wingdings" pitchFamily="2" charset="2"/>
              <a:buNone/>
            </a:pPr>
            <a:endParaRPr lang="en-US" dirty="0"/>
          </a:p>
        </p:txBody>
      </p:sp>
      <p:pic>
        <p:nvPicPr>
          <p:cNvPr id="11268" name="Picture 4" descr="PE01460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3200400"/>
            <a:ext cx="1655763" cy="2057400"/>
          </a:xfrm>
          <a:prstGeom prst="rect">
            <a:avLst/>
          </a:prstGeom>
          <a:noFill/>
          <a:extLst>
            <a:ext uri="{909E8E84-426E-40DD-AFC4-6F175D3DCCD1}">
              <a14:hiddenFill xmlns:a14="http://schemas.microsoft.com/office/drawing/2010/main">
                <a:solidFill>
                  <a:srgbClr val="FFFFFF"/>
                </a:solidFill>
              </a14:hiddenFill>
            </a:ext>
          </a:extLst>
        </p:spPr>
      </p:pic>
      <p:sp>
        <p:nvSpPr>
          <p:cNvPr id="11269" name="Text Box 5"/>
          <p:cNvSpPr txBox="1">
            <a:spLocks noChangeArrowheads="1"/>
          </p:cNvSpPr>
          <p:nvPr/>
        </p:nvSpPr>
        <p:spPr bwMode="auto">
          <a:xfrm>
            <a:off x="1143000" y="30480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Land is cheap</a:t>
            </a:r>
          </a:p>
        </p:txBody>
      </p:sp>
      <p:sp>
        <p:nvSpPr>
          <p:cNvPr id="11270" name="Text Box 6"/>
          <p:cNvSpPr txBox="1">
            <a:spLocks noChangeArrowheads="1"/>
          </p:cNvSpPr>
          <p:nvPr/>
        </p:nvSpPr>
        <p:spPr bwMode="auto">
          <a:xfrm>
            <a:off x="5975702" y="3048000"/>
            <a:ext cx="2971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t>More housing is needed as more people are living alone and living longer.</a:t>
            </a:r>
          </a:p>
        </p:txBody>
      </p:sp>
      <p:sp>
        <p:nvSpPr>
          <p:cNvPr id="11271" name="Text Box 7"/>
          <p:cNvSpPr txBox="1">
            <a:spLocks noChangeArrowheads="1"/>
          </p:cNvSpPr>
          <p:nvPr/>
        </p:nvSpPr>
        <p:spPr bwMode="auto">
          <a:xfrm>
            <a:off x="762000" y="38862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Peace and quiet</a:t>
            </a:r>
          </a:p>
        </p:txBody>
      </p:sp>
      <p:sp>
        <p:nvSpPr>
          <p:cNvPr id="11272" name="Text Box 8"/>
          <p:cNvSpPr txBox="1">
            <a:spLocks noChangeArrowheads="1"/>
          </p:cNvSpPr>
          <p:nvPr/>
        </p:nvSpPr>
        <p:spPr bwMode="auto">
          <a:xfrm>
            <a:off x="685800" y="4724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Less crime</a:t>
            </a:r>
          </a:p>
        </p:txBody>
      </p:sp>
      <p:sp>
        <p:nvSpPr>
          <p:cNvPr id="11273" name="Text Box 9"/>
          <p:cNvSpPr txBox="1">
            <a:spLocks noChangeArrowheads="1"/>
          </p:cNvSpPr>
          <p:nvPr/>
        </p:nvSpPr>
        <p:spPr bwMode="auto">
          <a:xfrm>
            <a:off x="1219200" y="5562600"/>
            <a:ext cx="297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Good access to countryside</a:t>
            </a:r>
          </a:p>
        </p:txBody>
      </p:sp>
      <p:sp>
        <p:nvSpPr>
          <p:cNvPr id="11274" name="Text Box 10"/>
          <p:cNvSpPr txBox="1">
            <a:spLocks noChangeArrowheads="1"/>
          </p:cNvSpPr>
          <p:nvPr/>
        </p:nvSpPr>
        <p:spPr bwMode="auto">
          <a:xfrm>
            <a:off x="5105400" y="5410200"/>
            <a:ext cx="297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Easy access to motorways</a:t>
            </a:r>
          </a:p>
        </p:txBody>
      </p:sp>
    </p:spTree>
    <p:extLst>
      <p:ext uri="{BB962C8B-B14F-4D97-AF65-F5344CB8AC3E}">
        <p14:creationId xmlns:p14="http://schemas.microsoft.com/office/powerpoint/2010/main" val="35153805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056481" y="620688"/>
            <a:ext cx="7793037" cy="1143000"/>
          </a:xfrm>
        </p:spPr>
        <p:txBody>
          <a:bodyPr/>
          <a:lstStyle/>
          <a:p>
            <a:pPr algn="ctr"/>
            <a:r>
              <a:rPr lang="en-GB"/>
              <a:t>Shopping Centres</a:t>
            </a:r>
          </a:p>
        </p:txBody>
      </p:sp>
      <p:pic>
        <p:nvPicPr>
          <p:cNvPr id="10246" name="Picture 6" descr="bd05136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3276600"/>
            <a:ext cx="1689100" cy="1376363"/>
          </a:xfrm>
          <a:prstGeom prst="rect">
            <a:avLst/>
          </a:prstGeom>
          <a:noFill/>
          <a:extLst>
            <a:ext uri="{909E8E84-426E-40DD-AFC4-6F175D3DCCD1}">
              <a14:hiddenFill xmlns:a14="http://schemas.microsoft.com/office/drawing/2010/main">
                <a:solidFill>
                  <a:srgbClr val="FFFFFF"/>
                </a:solidFill>
              </a14:hiddenFill>
            </a:ext>
          </a:extLst>
        </p:spPr>
      </p:pic>
      <p:sp>
        <p:nvSpPr>
          <p:cNvPr id="10247" name="Text Box 7"/>
          <p:cNvSpPr txBox="1">
            <a:spLocks noChangeArrowheads="1"/>
          </p:cNvSpPr>
          <p:nvPr/>
        </p:nvSpPr>
        <p:spPr bwMode="auto">
          <a:xfrm>
            <a:off x="381000" y="2057400"/>
            <a:ext cx="8077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dirty="0"/>
              <a:t>Why</a:t>
            </a:r>
            <a:r>
              <a:rPr lang="en-GB" dirty="0"/>
              <a:t> </a:t>
            </a:r>
            <a:r>
              <a:rPr lang="en-GB" sz="4000" dirty="0"/>
              <a:t>do they want to locate at the RUF?</a:t>
            </a:r>
          </a:p>
        </p:txBody>
      </p:sp>
      <p:sp>
        <p:nvSpPr>
          <p:cNvPr id="10249" name="Text Box 9"/>
          <p:cNvSpPr txBox="1">
            <a:spLocks noChangeArrowheads="1"/>
          </p:cNvSpPr>
          <p:nvPr/>
        </p:nvSpPr>
        <p:spPr bwMode="auto">
          <a:xfrm>
            <a:off x="1066800" y="2971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Room to expand</a:t>
            </a:r>
          </a:p>
        </p:txBody>
      </p:sp>
      <p:sp>
        <p:nvSpPr>
          <p:cNvPr id="10250" name="Text Box 10"/>
          <p:cNvSpPr txBox="1">
            <a:spLocks noChangeArrowheads="1"/>
          </p:cNvSpPr>
          <p:nvPr/>
        </p:nvSpPr>
        <p:spPr bwMode="auto">
          <a:xfrm>
            <a:off x="990600" y="38100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Space for parking</a:t>
            </a:r>
          </a:p>
        </p:txBody>
      </p:sp>
      <p:sp>
        <p:nvSpPr>
          <p:cNvPr id="10251" name="Text Box 11"/>
          <p:cNvSpPr txBox="1">
            <a:spLocks noChangeArrowheads="1"/>
          </p:cNvSpPr>
          <p:nvPr/>
        </p:nvSpPr>
        <p:spPr bwMode="auto">
          <a:xfrm>
            <a:off x="5029200" y="2811379"/>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Cheap land</a:t>
            </a:r>
          </a:p>
        </p:txBody>
      </p:sp>
      <p:sp>
        <p:nvSpPr>
          <p:cNvPr id="10252" name="Text Box 12"/>
          <p:cNvSpPr txBox="1">
            <a:spLocks noChangeArrowheads="1"/>
          </p:cNvSpPr>
          <p:nvPr/>
        </p:nvSpPr>
        <p:spPr bwMode="auto">
          <a:xfrm>
            <a:off x="5791200" y="36576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Close to motorways</a:t>
            </a:r>
          </a:p>
        </p:txBody>
      </p:sp>
      <p:sp>
        <p:nvSpPr>
          <p:cNvPr id="10254" name="Text Box 14"/>
          <p:cNvSpPr txBox="1">
            <a:spLocks noChangeArrowheads="1"/>
          </p:cNvSpPr>
          <p:nvPr/>
        </p:nvSpPr>
        <p:spPr bwMode="auto">
          <a:xfrm>
            <a:off x="838200" y="49530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Local suburban work force</a:t>
            </a:r>
          </a:p>
        </p:txBody>
      </p:sp>
      <p:sp>
        <p:nvSpPr>
          <p:cNvPr id="10255" name="Text Box 15"/>
          <p:cNvSpPr txBox="1">
            <a:spLocks noChangeArrowheads="1"/>
          </p:cNvSpPr>
          <p:nvPr/>
        </p:nvSpPr>
        <p:spPr bwMode="auto">
          <a:xfrm>
            <a:off x="5486400" y="4724400"/>
            <a:ext cx="3124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Leisure facilities can also be provided</a:t>
            </a:r>
          </a:p>
        </p:txBody>
      </p:sp>
    </p:spTree>
    <p:extLst>
      <p:ext uri="{BB962C8B-B14F-4D97-AF65-F5344CB8AC3E}">
        <p14:creationId xmlns:p14="http://schemas.microsoft.com/office/powerpoint/2010/main" val="5714481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Geography\key stage 4\powerpoints\Unit 2 Types of Settlement\urban environments\scan5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620688"/>
            <a:ext cx="8307859"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396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Geography\key stage 4\powerpoints\Unit 2 Types of Settlement\urban environments\scan5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141" y="404664"/>
            <a:ext cx="7788275" cy="618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7446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Geography\key stage 4\powerpoints\Unit 2 Types of Settlement\urban environments\scan5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14" y="411696"/>
            <a:ext cx="8024626" cy="611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1044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Geography\key stage 4\powerpoints\Unit 2 Types of Settlement\urban environments\scan5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73" y="620688"/>
            <a:ext cx="8357045"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414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Geography\key stage 4\powerpoints\Unit 2 Types of Settlement\rural environments\scan5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64" y="836712"/>
            <a:ext cx="8687272"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065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Geography\key stage 4\powerpoints\Unit 2 Types of Settlement\rural environments\scan5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74" y="692696"/>
            <a:ext cx="8664946"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80322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E:\Geography\key stage 4\powerpoints\Unit 2 Types of Settlement\rural environments\scan5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31" y="476672"/>
            <a:ext cx="8353663"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9745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974725"/>
            <a:ext cx="4114800" cy="701675"/>
          </a:xfrm>
        </p:spPr>
        <p:txBody>
          <a:bodyPr>
            <a:normAutofit fontScale="90000"/>
          </a:bodyPr>
          <a:lstStyle/>
          <a:p>
            <a:r>
              <a:rPr lang="en-GB"/>
              <a:t>What are the problems caused by developing the RUF?</a:t>
            </a:r>
          </a:p>
        </p:txBody>
      </p:sp>
      <p:sp>
        <p:nvSpPr>
          <p:cNvPr id="14339" name="Rectangle 3"/>
          <p:cNvSpPr>
            <a:spLocks noGrp="1" noChangeArrowheads="1"/>
          </p:cNvSpPr>
          <p:nvPr>
            <p:ph type="body" idx="4294967295"/>
          </p:nvPr>
        </p:nvSpPr>
        <p:spPr>
          <a:xfrm>
            <a:off x="1371600" y="2017713"/>
            <a:ext cx="7772400" cy="4114800"/>
          </a:xfrm>
          <a:prstGeom prst="rect">
            <a:avLst/>
          </a:prstGeom>
        </p:spPr>
        <p:txBody>
          <a:bodyPr>
            <a:normAutofit lnSpcReduction="10000"/>
          </a:bodyPr>
          <a:lstStyle/>
          <a:p>
            <a:pPr marL="571500" indent="-571500">
              <a:lnSpc>
                <a:spcPct val="90000"/>
              </a:lnSpc>
              <a:buFont typeface="Arial" pitchFamily="34" charset="0"/>
              <a:buChar char="•"/>
            </a:pPr>
            <a:r>
              <a:rPr lang="en-GB" sz="3600" dirty="0"/>
              <a:t>Large areas of countryside may be lost</a:t>
            </a:r>
          </a:p>
          <a:p>
            <a:pPr marL="571500" indent="-571500">
              <a:lnSpc>
                <a:spcPct val="90000"/>
              </a:lnSpc>
              <a:buFont typeface="Arial" pitchFamily="34" charset="0"/>
              <a:buChar char="•"/>
            </a:pPr>
            <a:r>
              <a:rPr lang="en-GB" sz="3600" dirty="0"/>
              <a:t>Buildings may be out of character with existing rural buildings</a:t>
            </a:r>
          </a:p>
          <a:p>
            <a:pPr marL="571500" indent="-571500">
              <a:lnSpc>
                <a:spcPct val="90000"/>
              </a:lnSpc>
              <a:buFont typeface="Arial" pitchFamily="34" charset="0"/>
              <a:buChar char="•"/>
            </a:pPr>
            <a:r>
              <a:rPr lang="en-GB" sz="3600" dirty="0"/>
              <a:t>Villages become suburbanised</a:t>
            </a:r>
          </a:p>
          <a:p>
            <a:pPr marL="571500" indent="-571500">
              <a:lnSpc>
                <a:spcPct val="90000"/>
              </a:lnSpc>
              <a:buFont typeface="Arial" pitchFamily="34" charset="0"/>
              <a:buChar char="•"/>
            </a:pPr>
            <a:r>
              <a:rPr lang="en-GB" sz="3600" dirty="0"/>
              <a:t>Traffic is likely to increase ( both cars and lorries)</a:t>
            </a:r>
          </a:p>
          <a:p>
            <a:pPr marL="571500" indent="-571500">
              <a:lnSpc>
                <a:spcPct val="90000"/>
              </a:lnSpc>
              <a:buFont typeface="Arial" pitchFamily="34" charset="0"/>
              <a:buChar char="•"/>
            </a:pPr>
            <a:r>
              <a:rPr lang="en-GB" sz="3600" dirty="0"/>
              <a:t>There may be some noise or pollution</a:t>
            </a:r>
          </a:p>
          <a:p>
            <a:pPr marL="571500" indent="-571500">
              <a:lnSpc>
                <a:spcPct val="90000"/>
              </a:lnSpc>
              <a:buFont typeface="Arial" pitchFamily="34" charset="0"/>
              <a:buChar char="•"/>
            </a:pPr>
            <a:r>
              <a:rPr lang="en-GB" sz="3600" dirty="0" err="1"/>
              <a:t>NIMBYism</a:t>
            </a:r>
            <a:endParaRPr lang="en-GB" sz="3600" dirty="0"/>
          </a:p>
          <a:p>
            <a:pPr marL="571500" indent="-571500">
              <a:lnSpc>
                <a:spcPct val="90000"/>
              </a:lnSpc>
              <a:buFont typeface="Arial" pitchFamily="34" charset="0"/>
              <a:buChar char="•"/>
            </a:pPr>
            <a:endParaRPr lang="en-GB" sz="3600" dirty="0"/>
          </a:p>
        </p:txBody>
      </p:sp>
    </p:spTree>
    <p:extLst>
      <p:ext uri="{BB962C8B-B14F-4D97-AF65-F5344CB8AC3E}">
        <p14:creationId xmlns:p14="http://schemas.microsoft.com/office/powerpoint/2010/main" val="329896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1560" y="188640"/>
            <a:ext cx="8352928" cy="1440160"/>
          </a:xfrm>
        </p:spPr>
        <p:txBody>
          <a:bodyPr>
            <a:normAutofit fontScale="90000"/>
          </a:bodyPr>
          <a:lstStyle/>
          <a:p>
            <a:r>
              <a:rPr lang="en-GB" sz="2800" dirty="0" smtClean="0"/>
              <a:t>Starter – match the city to the correct country. </a:t>
            </a:r>
            <a:br>
              <a:rPr lang="en-GB" sz="2800" dirty="0" smtClean="0"/>
            </a:br>
            <a:r>
              <a:rPr lang="en-GB" sz="2800" dirty="0" smtClean="0"/>
              <a:t>Which cities have a population of over 1 million?</a:t>
            </a:r>
            <a:endParaRPr lang="en-GB" sz="2800" dirty="0"/>
          </a:p>
        </p:txBody>
      </p:sp>
      <p:sp>
        <p:nvSpPr>
          <p:cNvPr id="4" name="Content Placeholder 3"/>
          <p:cNvSpPr>
            <a:spLocks noGrp="1"/>
          </p:cNvSpPr>
          <p:nvPr>
            <p:ph sz="half" idx="4294967295"/>
          </p:nvPr>
        </p:nvSpPr>
        <p:spPr>
          <a:xfrm>
            <a:off x="0" y="1600200"/>
            <a:ext cx="4038600" cy="4525963"/>
          </a:xfrm>
          <a:prstGeom prst="rect">
            <a:avLst/>
          </a:prstGeom>
        </p:spPr>
        <p:txBody>
          <a:bodyPr>
            <a:normAutofit/>
          </a:bodyPr>
          <a:lstStyle/>
          <a:p>
            <a:r>
              <a:rPr lang="en-GB" dirty="0" smtClean="0"/>
              <a:t>London</a:t>
            </a:r>
          </a:p>
          <a:p>
            <a:r>
              <a:rPr lang="en-GB" dirty="0" smtClean="0"/>
              <a:t>New York</a:t>
            </a:r>
          </a:p>
          <a:p>
            <a:r>
              <a:rPr lang="en-GB" dirty="0" smtClean="0"/>
              <a:t>Cairo</a:t>
            </a:r>
          </a:p>
          <a:p>
            <a:r>
              <a:rPr lang="en-GB" dirty="0" smtClean="0"/>
              <a:t>Paris</a:t>
            </a:r>
          </a:p>
          <a:p>
            <a:r>
              <a:rPr lang="en-GB" dirty="0" smtClean="0"/>
              <a:t>Antwerp</a:t>
            </a:r>
          </a:p>
          <a:p>
            <a:r>
              <a:rPr lang="en-GB" dirty="0" smtClean="0"/>
              <a:t>Tokyo</a:t>
            </a:r>
          </a:p>
          <a:p>
            <a:r>
              <a:rPr lang="en-GB" dirty="0" smtClean="0"/>
              <a:t>New Delhi</a:t>
            </a:r>
          </a:p>
          <a:p>
            <a:r>
              <a:rPr lang="en-GB" dirty="0" smtClean="0"/>
              <a:t>Canberra</a:t>
            </a:r>
          </a:p>
          <a:p>
            <a:r>
              <a:rPr lang="en-GB" dirty="0" smtClean="0"/>
              <a:t>Madrid</a:t>
            </a:r>
          </a:p>
          <a:p>
            <a:r>
              <a:rPr lang="en-GB" dirty="0" smtClean="0"/>
              <a:t>Accra</a:t>
            </a:r>
            <a:endParaRPr lang="en-GB" dirty="0"/>
          </a:p>
        </p:txBody>
      </p:sp>
      <p:sp>
        <p:nvSpPr>
          <p:cNvPr id="5" name="Content Placeholder 4"/>
          <p:cNvSpPr>
            <a:spLocks noGrp="1"/>
          </p:cNvSpPr>
          <p:nvPr>
            <p:ph sz="half" idx="4294967295"/>
          </p:nvPr>
        </p:nvSpPr>
        <p:spPr>
          <a:xfrm>
            <a:off x="5105400" y="1600200"/>
            <a:ext cx="4038600" cy="4525963"/>
          </a:xfrm>
          <a:prstGeom prst="rect">
            <a:avLst/>
          </a:prstGeom>
        </p:spPr>
        <p:txBody>
          <a:bodyPr>
            <a:normAutofit/>
          </a:bodyPr>
          <a:lstStyle/>
          <a:p>
            <a:r>
              <a:rPr lang="en-GB" dirty="0" smtClean="0"/>
              <a:t>Spain</a:t>
            </a:r>
          </a:p>
          <a:p>
            <a:r>
              <a:rPr lang="en-GB" dirty="0" smtClean="0"/>
              <a:t>UK</a:t>
            </a:r>
          </a:p>
          <a:p>
            <a:r>
              <a:rPr lang="en-GB" dirty="0" smtClean="0"/>
              <a:t>Japan</a:t>
            </a:r>
          </a:p>
          <a:p>
            <a:r>
              <a:rPr lang="en-GB" dirty="0" smtClean="0"/>
              <a:t>India</a:t>
            </a:r>
          </a:p>
          <a:p>
            <a:r>
              <a:rPr lang="en-GB" dirty="0" smtClean="0"/>
              <a:t>Ghana</a:t>
            </a:r>
          </a:p>
          <a:p>
            <a:r>
              <a:rPr lang="en-GB" dirty="0" smtClean="0"/>
              <a:t>Belgium</a:t>
            </a:r>
          </a:p>
          <a:p>
            <a:r>
              <a:rPr lang="en-GB" dirty="0" smtClean="0"/>
              <a:t>Egypt</a:t>
            </a:r>
          </a:p>
          <a:p>
            <a:r>
              <a:rPr lang="en-GB" dirty="0" smtClean="0"/>
              <a:t>France</a:t>
            </a:r>
          </a:p>
          <a:p>
            <a:r>
              <a:rPr lang="en-GB" dirty="0" smtClean="0"/>
              <a:t>Australia</a:t>
            </a:r>
          </a:p>
          <a:p>
            <a:r>
              <a:rPr lang="en-GB" dirty="0" smtClean="0"/>
              <a:t>USA</a:t>
            </a:r>
            <a:endParaRPr lang="en-GB" dirty="0"/>
          </a:p>
        </p:txBody>
      </p:sp>
    </p:spTree>
    <p:extLst>
      <p:ext uri="{BB962C8B-B14F-4D97-AF65-F5344CB8AC3E}">
        <p14:creationId xmlns:p14="http://schemas.microsoft.com/office/powerpoint/2010/main" val="210004323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974725"/>
            <a:ext cx="4114800" cy="701675"/>
          </a:xfrm>
        </p:spPr>
        <p:txBody>
          <a:bodyPr/>
          <a:lstStyle/>
          <a:p>
            <a:r>
              <a:rPr lang="en-GB"/>
              <a:t>How can change at the RUF be managed?</a:t>
            </a:r>
          </a:p>
        </p:txBody>
      </p:sp>
      <p:sp>
        <p:nvSpPr>
          <p:cNvPr id="15363" name="Rectangle 3"/>
          <p:cNvSpPr>
            <a:spLocks noGrp="1" noChangeArrowheads="1"/>
          </p:cNvSpPr>
          <p:nvPr>
            <p:ph type="body" idx="4294967295"/>
          </p:nvPr>
        </p:nvSpPr>
        <p:spPr>
          <a:xfrm>
            <a:off x="0" y="2017713"/>
            <a:ext cx="8802688" cy="4114800"/>
          </a:xfrm>
          <a:prstGeom prst="rect">
            <a:avLst/>
          </a:prstGeom>
        </p:spPr>
        <p:txBody>
          <a:bodyPr/>
          <a:lstStyle/>
          <a:p>
            <a:pPr>
              <a:lnSpc>
                <a:spcPct val="90000"/>
              </a:lnSpc>
            </a:pPr>
            <a:r>
              <a:rPr lang="en-GB" sz="2800" dirty="0"/>
              <a:t>Creating ‘Green Belts’ – a zone of countryside around a city where development is controlled</a:t>
            </a:r>
            <a:r>
              <a:rPr lang="en-GB" sz="2800" dirty="0" smtClean="0"/>
              <a:t>. They </a:t>
            </a:r>
            <a:r>
              <a:rPr lang="en-GB" sz="2800" dirty="0"/>
              <a:t>aim to:</a:t>
            </a:r>
          </a:p>
          <a:p>
            <a:pPr marL="457200" indent="-457200">
              <a:lnSpc>
                <a:spcPct val="90000"/>
              </a:lnSpc>
              <a:buFont typeface="Arial" pitchFamily="34" charset="0"/>
              <a:buChar char="•"/>
            </a:pPr>
            <a:r>
              <a:rPr lang="en-GB" sz="2800" dirty="0"/>
              <a:t>Prevent urban sprawl</a:t>
            </a:r>
          </a:p>
          <a:p>
            <a:pPr marL="457200" indent="-457200">
              <a:lnSpc>
                <a:spcPct val="90000"/>
              </a:lnSpc>
              <a:buFont typeface="Arial" pitchFamily="34" charset="0"/>
              <a:buChar char="•"/>
            </a:pPr>
            <a:r>
              <a:rPr lang="en-GB" sz="2800" dirty="0"/>
              <a:t>Prevent towns merging</a:t>
            </a:r>
          </a:p>
          <a:p>
            <a:pPr marL="457200" indent="-457200">
              <a:lnSpc>
                <a:spcPct val="90000"/>
              </a:lnSpc>
              <a:buFont typeface="Arial" pitchFamily="34" charset="0"/>
              <a:buChar char="•"/>
            </a:pPr>
            <a:r>
              <a:rPr lang="en-GB" sz="2800" dirty="0"/>
              <a:t>Preserve the special character of towns</a:t>
            </a:r>
          </a:p>
          <a:p>
            <a:pPr>
              <a:lnSpc>
                <a:spcPct val="90000"/>
              </a:lnSpc>
            </a:pPr>
            <a:r>
              <a:rPr lang="en-GB" sz="2800" dirty="0"/>
              <a:t>NOT ALL CITIES HAVE GREEN BELTS. </a:t>
            </a:r>
          </a:p>
          <a:p>
            <a:pPr marL="457200" indent="-457200">
              <a:lnSpc>
                <a:spcPct val="90000"/>
              </a:lnSpc>
              <a:buFont typeface="Arial" pitchFamily="34" charset="0"/>
              <a:buChar char="•"/>
            </a:pPr>
            <a:r>
              <a:rPr lang="en-GB" sz="2800" dirty="0"/>
              <a:t>Examples include London, Oxford and Bournemouth.</a:t>
            </a:r>
          </a:p>
          <a:p>
            <a:pPr marL="457200" indent="-457200">
              <a:lnSpc>
                <a:spcPct val="90000"/>
              </a:lnSpc>
              <a:buFont typeface="Arial" pitchFamily="34" charset="0"/>
              <a:buChar char="•"/>
            </a:pPr>
            <a:r>
              <a:rPr lang="en-GB" sz="2800" dirty="0"/>
              <a:t>However, greenbelts are often leap-frogged and development happens just outside it.</a:t>
            </a:r>
          </a:p>
          <a:p>
            <a:pPr>
              <a:lnSpc>
                <a:spcPct val="90000"/>
              </a:lnSpc>
              <a:buFont typeface="Wingdings" pitchFamily="2" charset="2"/>
              <a:buNone/>
            </a:pPr>
            <a:endParaRPr lang="en-GB" sz="2800" dirty="0"/>
          </a:p>
        </p:txBody>
      </p:sp>
    </p:spTree>
    <p:extLst>
      <p:ext uri="{BB962C8B-B14F-4D97-AF65-F5344CB8AC3E}">
        <p14:creationId xmlns:p14="http://schemas.microsoft.com/office/powerpoint/2010/main" val="208506013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974725"/>
            <a:ext cx="4114800" cy="701675"/>
          </a:xfrm>
        </p:spPr>
        <p:txBody>
          <a:bodyPr/>
          <a:lstStyle/>
          <a:p>
            <a:r>
              <a:rPr lang="en-GB"/>
              <a:t>How can development at the RUF be managed?</a:t>
            </a:r>
          </a:p>
        </p:txBody>
      </p:sp>
      <p:sp>
        <p:nvSpPr>
          <p:cNvPr id="16387" name="Rectangle 3"/>
          <p:cNvSpPr>
            <a:spLocks noGrp="1" noChangeArrowheads="1"/>
          </p:cNvSpPr>
          <p:nvPr>
            <p:ph type="body" idx="4294967295"/>
          </p:nvPr>
        </p:nvSpPr>
        <p:spPr>
          <a:xfrm>
            <a:off x="1371600" y="2017713"/>
            <a:ext cx="7772400" cy="4114800"/>
          </a:xfrm>
          <a:prstGeom prst="rect">
            <a:avLst/>
          </a:prstGeom>
        </p:spPr>
        <p:txBody>
          <a:bodyPr>
            <a:normAutofit lnSpcReduction="10000"/>
          </a:bodyPr>
          <a:lstStyle/>
          <a:p>
            <a:pPr>
              <a:buFont typeface="Wingdings" pitchFamily="2" charset="2"/>
              <a:buNone/>
            </a:pPr>
            <a:r>
              <a:rPr lang="en-GB" sz="4000" dirty="0"/>
              <a:t>New Towns</a:t>
            </a:r>
          </a:p>
          <a:p>
            <a:pPr>
              <a:buFont typeface="Wingdings" pitchFamily="2" charset="2"/>
              <a:buNone/>
            </a:pPr>
            <a:r>
              <a:rPr lang="en-GB" sz="4000" dirty="0" err="1"/>
              <a:t>e.g</a:t>
            </a:r>
            <a:r>
              <a:rPr lang="en-GB" sz="4000" dirty="0"/>
              <a:t> Stevenage </a:t>
            </a:r>
          </a:p>
          <a:p>
            <a:pPr>
              <a:buFont typeface="Wingdings" pitchFamily="2" charset="2"/>
              <a:buNone/>
            </a:pPr>
            <a:r>
              <a:rPr lang="en-GB" sz="4000" dirty="0"/>
              <a:t>At the end of the second world war towns were created just outside London’s green belt to prevent London spreading and give people a better way of life.</a:t>
            </a:r>
          </a:p>
        </p:txBody>
      </p:sp>
    </p:spTree>
    <p:extLst>
      <p:ext uri="{BB962C8B-B14F-4D97-AF65-F5344CB8AC3E}">
        <p14:creationId xmlns:p14="http://schemas.microsoft.com/office/powerpoint/2010/main" val="32232473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0" y="974725"/>
            <a:ext cx="4114800" cy="701675"/>
          </a:xfrm>
        </p:spPr>
        <p:txBody>
          <a:bodyPr/>
          <a:lstStyle/>
          <a:p>
            <a:r>
              <a:rPr lang="en-GB"/>
              <a:t>Other Policies</a:t>
            </a:r>
          </a:p>
        </p:txBody>
      </p:sp>
      <p:sp>
        <p:nvSpPr>
          <p:cNvPr id="17411" name="Rectangle 3"/>
          <p:cNvSpPr>
            <a:spLocks noGrp="1" noChangeArrowheads="1"/>
          </p:cNvSpPr>
          <p:nvPr>
            <p:ph type="body" idx="4294967295"/>
          </p:nvPr>
        </p:nvSpPr>
        <p:spPr>
          <a:xfrm>
            <a:off x="1371600" y="2017713"/>
            <a:ext cx="7772400" cy="4114800"/>
          </a:xfrm>
          <a:prstGeom prst="rect">
            <a:avLst/>
          </a:prstGeom>
        </p:spPr>
        <p:txBody>
          <a:bodyPr>
            <a:normAutofit fontScale="92500"/>
          </a:bodyPr>
          <a:lstStyle/>
          <a:p>
            <a:pPr>
              <a:buFont typeface="Wingdings" pitchFamily="2" charset="2"/>
              <a:buNone/>
            </a:pPr>
            <a:r>
              <a:rPr lang="en-GB" sz="4400" dirty="0"/>
              <a:t>In recent years the Government has tried to reduce pressure on the RUF by encouraging development of brownfield sites over greenfield sites, and stopping any more out of town shopping centres from being built.</a:t>
            </a:r>
          </a:p>
        </p:txBody>
      </p:sp>
    </p:spTree>
    <p:extLst>
      <p:ext uri="{BB962C8B-B14F-4D97-AF65-F5344CB8AC3E}">
        <p14:creationId xmlns:p14="http://schemas.microsoft.com/office/powerpoint/2010/main" val="1386147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974573" cy="830997"/>
          </a:xfrm>
          <a:prstGeom prst="rect">
            <a:avLst/>
          </a:prstGeom>
          <a:noFill/>
        </p:spPr>
        <p:txBody>
          <a:bodyPr wrap="none">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48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Brownfield and Greenfield sites </a:t>
            </a:r>
          </a:p>
        </p:txBody>
      </p:sp>
      <p:sp>
        <p:nvSpPr>
          <p:cNvPr id="8" name="Round Diagonal Corner Rectangle 7"/>
          <p:cNvSpPr/>
          <p:nvPr/>
        </p:nvSpPr>
        <p:spPr>
          <a:xfrm>
            <a:off x="251520" y="764704"/>
            <a:ext cx="8568952" cy="1008112"/>
          </a:xfrm>
          <a:prstGeom prst="round2Diag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GB" sz="2800" dirty="0"/>
              <a:t>Many new homes will be built throughout existing towns and cities on land that is known as </a:t>
            </a:r>
            <a:r>
              <a:rPr lang="en-GB" sz="2800" dirty="0" err="1"/>
              <a:t>brownfield</a:t>
            </a:r>
            <a:r>
              <a:rPr lang="en-GB" sz="2800" dirty="0"/>
              <a:t> land.  </a:t>
            </a:r>
          </a:p>
        </p:txBody>
      </p:sp>
      <p:graphicFrame>
        <p:nvGraphicFramePr>
          <p:cNvPr id="11" name="Table 10"/>
          <p:cNvGraphicFramePr>
            <a:graphicFrameLocks noGrp="1"/>
          </p:cNvGraphicFramePr>
          <p:nvPr/>
        </p:nvGraphicFramePr>
        <p:xfrm>
          <a:off x="250825" y="1916113"/>
          <a:ext cx="8640960" cy="3200400"/>
        </p:xfrm>
        <a:graphic>
          <a:graphicData uri="http://schemas.openxmlformats.org/drawingml/2006/table">
            <a:tbl>
              <a:tblPr firstRow="1" bandRow="1">
                <a:tableStyleId>{00A15C55-8517-42AA-B614-E9B94910E393}</a:tableStyleId>
              </a:tblPr>
              <a:tblGrid>
                <a:gridCol w="4320480"/>
                <a:gridCol w="4320480"/>
              </a:tblGrid>
              <a:tr h="370840">
                <a:tc>
                  <a:txBody>
                    <a:bodyPr/>
                    <a:lstStyle/>
                    <a:p>
                      <a:r>
                        <a:rPr lang="en-GB" sz="2400" dirty="0" smtClean="0"/>
                        <a:t>Brownfield</a:t>
                      </a:r>
                      <a:endParaRPr lang="en-GB" sz="2400" dirty="0"/>
                    </a:p>
                  </a:txBody>
                  <a:tcPr/>
                </a:tc>
                <a:tc>
                  <a:txBody>
                    <a:bodyPr/>
                    <a:lstStyle/>
                    <a:p>
                      <a:r>
                        <a:rPr lang="en-GB" sz="2400" dirty="0" smtClean="0"/>
                        <a:t>Greenfield</a:t>
                      </a:r>
                      <a:endParaRPr lang="en-GB" sz="2400" dirty="0"/>
                    </a:p>
                  </a:txBody>
                  <a:tcPr/>
                </a:tc>
              </a:tr>
              <a:tr h="370840">
                <a:tc>
                  <a:txBody>
                    <a:bodyPr/>
                    <a:lstStyle/>
                    <a:p>
                      <a:r>
                        <a:rPr lang="en-GB" sz="2400" dirty="0" smtClean="0"/>
                        <a:t>Land that has been built on before and is to be cleared and reused</a:t>
                      </a:r>
                      <a:r>
                        <a:rPr lang="en-GB" sz="2400" baseline="0" dirty="0" smtClean="0"/>
                        <a:t> often in the inner city</a:t>
                      </a:r>
                      <a:endParaRPr lang="en-GB" sz="2400" dirty="0"/>
                    </a:p>
                  </a:txBody>
                  <a:tcPr/>
                </a:tc>
                <a:tc>
                  <a:txBody>
                    <a:bodyPr/>
                    <a:lstStyle/>
                    <a:p>
                      <a:r>
                        <a:rPr lang="en-GB" sz="2400" dirty="0" smtClean="0"/>
                        <a:t>Land that</a:t>
                      </a:r>
                      <a:r>
                        <a:rPr lang="en-GB" sz="2400" baseline="0" dirty="0" smtClean="0"/>
                        <a:t> has not been built on before usually in the countryside or on the edge of a city</a:t>
                      </a:r>
                      <a:endParaRPr lang="en-GB" sz="2400" dirty="0"/>
                    </a:p>
                  </a:txBody>
                  <a:tcPr/>
                </a:tc>
              </a:tr>
              <a:tr h="370840">
                <a:tc>
                  <a:txBody>
                    <a:bodyPr/>
                    <a:lstStyle/>
                    <a:p>
                      <a:endParaRPr lang="en-GB" sz="2400" dirty="0" smtClean="0"/>
                    </a:p>
                    <a:p>
                      <a:endParaRPr lang="en-GB" sz="2400" dirty="0" smtClean="0"/>
                    </a:p>
                    <a:p>
                      <a:endParaRPr lang="en-GB" sz="2400" dirty="0" smtClean="0"/>
                    </a:p>
                    <a:p>
                      <a:endParaRPr lang="en-GB" sz="2400" dirty="0"/>
                    </a:p>
                  </a:txBody>
                  <a:tcPr/>
                </a:tc>
                <a:tc>
                  <a:txBody>
                    <a:bodyPr/>
                    <a:lstStyle/>
                    <a:p>
                      <a:endParaRPr lang="en-GB" sz="2400" dirty="0"/>
                    </a:p>
                  </a:txBody>
                  <a:tcPr/>
                </a:tc>
              </a:tr>
            </a:tbl>
          </a:graphicData>
        </a:graphic>
      </p:graphicFrame>
      <p:pic>
        <p:nvPicPr>
          <p:cNvPr id="15381" name="Picture 2" descr="http://upload.wikimedia.org/wikipedia/commons/c/c1/Brown_Field_Site,_Folly_Hill_-_geograph.org.uk_-_101893.jpg"/>
          <p:cNvPicPr>
            <a:picLocks noChangeAspect="1" noChangeArrowheads="1"/>
          </p:cNvPicPr>
          <p:nvPr/>
        </p:nvPicPr>
        <p:blipFill>
          <a:blip r:embed="rId2"/>
          <a:srcRect t="22403" r="15987" b="18787"/>
          <a:stretch>
            <a:fillRect/>
          </a:stretch>
        </p:blipFill>
        <p:spPr bwMode="auto">
          <a:xfrm>
            <a:off x="971550" y="3573463"/>
            <a:ext cx="2879725" cy="1511300"/>
          </a:xfrm>
          <a:prstGeom prst="rect">
            <a:avLst/>
          </a:prstGeom>
          <a:noFill/>
          <a:ln w="9525">
            <a:noFill/>
            <a:miter lim="800000"/>
            <a:headEnd/>
            <a:tailEnd/>
          </a:ln>
        </p:spPr>
      </p:pic>
      <p:pic>
        <p:nvPicPr>
          <p:cNvPr id="15382" name="Picture 4" descr="http://cornwallscouts.net/images/Site%20%20Fowey.jpg"/>
          <p:cNvPicPr>
            <a:picLocks noChangeAspect="1" noChangeArrowheads="1"/>
          </p:cNvPicPr>
          <p:nvPr/>
        </p:nvPicPr>
        <p:blipFill>
          <a:blip r:embed="rId3"/>
          <a:srcRect t="17241"/>
          <a:stretch>
            <a:fillRect/>
          </a:stretch>
        </p:blipFill>
        <p:spPr bwMode="auto">
          <a:xfrm>
            <a:off x="5435600" y="3644900"/>
            <a:ext cx="2520950" cy="1377950"/>
          </a:xfrm>
          <a:prstGeom prst="rect">
            <a:avLst/>
          </a:prstGeom>
          <a:noFill/>
          <a:ln w="9525">
            <a:noFill/>
            <a:miter lim="800000"/>
            <a:headEnd/>
            <a:tailEnd/>
          </a:ln>
        </p:spPr>
      </p:pic>
      <p:sp>
        <p:nvSpPr>
          <p:cNvPr id="13" name="Action Button: Forward or Next 12">
            <a:hlinkClick r:id="rId4" highlightClick="1"/>
          </p:cNvPr>
          <p:cNvSpPr/>
          <p:nvPr/>
        </p:nvSpPr>
        <p:spPr>
          <a:xfrm>
            <a:off x="7657514" y="5301208"/>
            <a:ext cx="1214446" cy="785818"/>
          </a:xfrm>
          <a:prstGeom prst="actionButtonForwardNex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GB"/>
          </a:p>
        </p:txBody>
      </p:sp>
      <p:sp>
        <p:nvSpPr>
          <p:cNvPr id="14" name="Action Button: Forward or Next 13">
            <a:hlinkClick r:id="rId5" highlightClick="1"/>
          </p:cNvPr>
          <p:cNvSpPr/>
          <p:nvPr/>
        </p:nvSpPr>
        <p:spPr>
          <a:xfrm>
            <a:off x="6300192" y="5301208"/>
            <a:ext cx="1214446" cy="785818"/>
          </a:xfrm>
          <a:prstGeom prst="actionButtonForwardNex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GB"/>
          </a:p>
        </p:txBody>
      </p:sp>
    </p:spTree>
    <p:extLst>
      <p:ext uri="{BB962C8B-B14F-4D97-AF65-F5344CB8AC3E}">
        <p14:creationId xmlns:p14="http://schemas.microsoft.com/office/powerpoint/2010/main" val="45360767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750" y="214313"/>
            <a:ext cx="8572500" cy="3046412"/>
          </a:xfrm>
          <a:prstGeom prst="rect">
            <a:avLst/>
          </a:prstGeom>
          <a:noFill/>
          <a:ln>
            <a:solidFill>
              <a:schemeClr val="tx1"/>
            </a:solidFill>
          </a:ln>
        </p:spPr>
        <p:txBody>
          <a:bodyPr>
            <a:spAutoFit/>
          </a:bodyPr>
          <a:lstStyle/>
          <a:p>
            <a:pPr fontAlgn="auto">
              <a:spcBef>
                <a:spcPts val="0"/>
              </a:spcBef>
              <a:spcAft>
                <a:spcPts val="0"/>
              </a:spcAft>
              <a:defRPr/>
            </a:pPr>
            <a:r>
              <a:rPr lang="en-GB" sz="2400" dirty="0">
                <a:latin typeface="+mn-lt"/>
              </a:rPr>
              <a:t>Using your information  attempt to answer the following questions:</a:t>
            </a:r>
          </a:p>
          <a:p>
            <a:pPr fontAlgn="auto">
              <a:spcBef>
                <a:spcPts val="0"/>
              </a:spcBef>
              <a:spcAft>
                <a:spcPts val="0"/>
              </a:spcAft>
              <a:defRPr/>
            </a:pPr>
            <a:endParaRPr lang="en-GB" sz="2400" dirty="0">
              <a:latin typeface="+mn-lt"/>
            </a:endParaRPr>
          </a:p>
          <a:p>
            <a:pPr marL="457200" indent="-457200" fontAlgn="auto">
              <a:spcBef>
                <a:spcPts val="0"/>
              </a:spcBef>
              <a:spcAft>
                <a:spcPts val="0"/>
              </a:spcAft>
              <a:buFont typeface="+mj-lt"/>
              <a:buAutoNum type="arabicPeriod"/>
              <a:defRPr/>
            </a:pPr>
            <a:r>
              <a:rPr lang="en-GB" sz="2400" dirty="0">
                <a:latin typeface="+mn-lt"/>
              </a:rPr>
              <a:t>What are the housing problems in cities?</a:t>
            </a:r>
          </a:p>
          <a:p>
            <a:pPr marL="457200" indent="-457200" fontAlgn="auto">
              <a:spcBef>
                <a:spcPts val="0"/>
              </a:spcBef>
              <a:spcAft>
                <a:spcPts val="0"/>
              </a:spcAft>
              <a:buFont typeface="+mj-lt"/>
              <a:buAutoNum type="arabicPeriod"/>
              <a:defRPr/>
            </a:pPr>
            <a:endParaRPr lang="en-GB" sz="2400" dirty="0">
              <a:latin typeface="+mn-lt"/>
            </a:endParaRPr>
          </a:p>
          <a:p>
            <a:pPr marL="457200" indent="-457200" fontAlgn="auto">
              <a:spcBef>
                <a:spcPts val="0"/>
              </a:spcBef>
              <a:spcAft>
                <a:spcPts val="0"/>
              </a:spcAft>
              <a:buFont typeface="+mj-lt"/>
              <a:buAutoNum type="arabicPeriod"/>
              <a:defRPr/>
            </a:pPr>
            <a:r>
              <a:rPr lang="en-GB" sz="2400" dirty="0">
                <a:latin typeface="+mn-lt"/>
              </a:rPr>
              <a:t>Compare brownfield sites with greenfield sites</a:t>
            </a:r>
          </a:p>
          <a:p>
            <a:pPr marL="457200" indent="-457200" fontAlgn="auto">
              <a:spcBef>
                <a:spcPts val="0"/>
              </a:spcBef>
              <a:spcAft>
                <a:spcPts val="0"/>
              </a:spcAft>
              <a:buFont typeface="+mj-lt"/>
              <a:buAutoNum type="arabicPeriod"/>
              <a:defRPr/>
            </a:pPr>
            <a:endParaRPr lang="en-GB" sz="2400" dirty="0">
              <a:latin typeface="+mn-lt"/>
            </a:endParaRPr>
          </a:p>
          <a:p>
            <a:pPr marL="457200" indent="-457200" fontAlgn="auto">
              <a:spcBef>
                <a:spcPts val="0"/>
              </a:spcBef>
              <a:spcAft>
                <a:spcPts val="0"/>
              </a:spcAft>
              <a:buFont typeface="+mj-lt"/>
              <a:buAutoNum type="arabicPeriod"/>
              <a:defRPr/>
            </a:pPr>
            <a:r>
              <a:rPr lang="en-GB" sz="2400" dirty="0">
                <a:latin typeface="+mn-lt"/>
              </a:rPr>
              <a:t>What strategies could be used to reduce the problems with housing?</a:t>
            </a:r>
          </a:p>
        </p:txBody>
      </p:sp>
      <p:sp>
        <p:nvSpPr>
          <p:cNvPr id="16386" name="TextBox 4"/>
          <p:cNvSpPr txBox="1">
            <a:spLocks noChangeArrowheads="1"/>
          </p:cNvSpPr>
          <p:nvPr/>
        </p:nvSpPr>
        <p:spPr bwMode="auto">
          <a:xfrm>
            <a:off x="285750" y="3286125"/>
            <a:ext cx="8572500" cy="2246313"/>
          </a:xfrm>
          <a:prstGeom prst="rect">
            <a:avLst/>
          </a:prstGeom>
          <a:noFill/>
          <a:ln w="9525">
            <a:noFill/>
            <a:miter lim="800000"/>
            <a:headEnd/>
            <a:tailEnd/>
          </a:ln>
        </p:spPr>
        <p:txBody>
          <a:bodyPr>
            <a:spAutoFit/>
          </a:bodyPr>
          <a:lstStyle/>
          <a:p>
            <a:r>
              <a:rPr lang="en-GB" sz="2000">
                <a:latin typeface="Calibri" pitchFamily="34" charset="0"/>
              </a:rPr>
              <a:t>Key terms (try to use some of these words in your answer):</a:t>
            </a:r>
          </a:p>
          <a:p>
            <a:endParaRPr lang="en-GB" sz="2000">
              <a:latin typeface="Calibri" pitchFamily="34" charset="0"/>
            </a:endParaRPr>
          </a:p>
          <a:p>
            <a:r>
              <a:rPr lang="en-GB" sz="2000" b="1">
                <a:latin typeface="Calibri" pitchFamily="34" charset="0"/>
              </a:rPr>
              <a:t>Household:</a:t>
            </a:r>
          </a:p>
          <a:p>
            <a:r>
              <a:rPr lang="en-GB" sz="2000" b="1">
                <a:latin typeface="Calibri" pitchFamily="34" charset="0"/>
              </a:rPr>
              <a:t>Brownfield site:</a:t>
            </a:r>
          </a:p>
          <a:p>
            <a:r>
              <a:rPr lang="en-GB" sz="2000" b="1">
                <a:latin typeface="Calibri" pitchFamily="34" charset="0"/>
              </a:rPr>
              <a:t>Greenfield site:</a:t>
            </a:r>
          </a:p>
          <a:p>
            <a:r>
              <a:rPr lang="en-GB" sz="2000" b="1">
                <a:latin typeface="Calibri" pitchFamily="34" charset="0"/>
              </a:rPr>
              <a:t>Regeneration:</a:t>
            </a:r>
          </a:p>
          <a:p>
            <a:r>
              <a:rPr lang="en-GB" sz="2000" b="1">
                <a:latin typeface="Calibri" pitchFamily="34" charset="0"/>
              </a:rPr>
              <a:t>Sustainable community:</a:t>
            </a:r>
          </a:p>
        </p:txBody>
      </p:sp>
      <p:sp>
        <p:nvSpPr>
          <p:cNvPr id="16387" name="TextBox 5"/>
          <p:cNvSpPr txBox="1">
            <a:spLocks noChangeArrowheads="1"/>
          </p:cNvSpPr>
          <p:nvPr/>
        </p:nvSpPr>
        <p:spPr bwMode="auto">
          <a:xfrm>
            <a:off x="71438" y="6143625"/>
            <a:ext cx="2428875" cy="646113"/>
          </a:xfrm>
          <a:prstGeom prst="rect">
            <a:avLst/>
          </a:prstGeom>
          <a:noFill/>
          <a:ln w="9525">
            <a:solidFill>
              <a:schemeClr val="tx1"/>
            </a:solidFill>
            <a:miter lim="800000"/>
            <a:headEnd/>
            <a:tailEnd/>
          </a:ln>
        </p:spPr>
        <p:txBody>
          <a:bodyPr>
            <a:spAutoFit/>
          </a:bodyPr>
          <a:lstStyle/>
          <a:p>
            <a:r>
              <a:rPr lang="en-GB">
                <a:latin typeface="Calibri" pitchFamily="34" charset="0"/>
              </a:rPr>
              <a:t>Problem solving to learn</a:t>
            </a:r>
          </a:p>
        </p:txBody>
      </p:sp>
    </p:spTree>
    <p:extLst>
      <p:ext uri="{BB962C8B-B14F-4D97-AF65-F5344CB8AC3E}">
        <p14:creationId xmlns:p14="http://schemas.microsoft.com/office/powerpoint/2010/main" val="24103786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0032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7200" b="1" spc="150" dirty="0">
                <a:ln w="11430"/>
                <a:solidFill>
                  <a:srgbClr val="92D050"/>
                </a:solidFill>
                <a:effectLst>
                  <a:outerShdw blurRad="25400" algn="tl" rotWithShape="0">
                    <a:srgbClr val="000000">
                      <a:alpha val="43000"/>
                    </a:srgbClr>
                  </a:outerShdw>
                </a:effectLst>
                <a:latin typeface="+mn-lt"/>
              </a:rPr>
              <a:t>Urban Environments</a:t>
            </a:r>
          </a:p>
        </p:txBody>
      </p:sp>
      <p:cxnSp>
        <p:nvCxnSpPr>
          <p:cNvPr id="8" name="Straight Connector 7"/>
          <p:cNvCxnSpPr/>
          <p:nvPr/>
        </p:nvCxnSpPr>
        <p:spPr>
          <a:xfrm flipV="1">
            <a:off x="251520" y="1268760"/>
            <a:ext cx="8208912" cy="16546"/>
          </a:xfrm>
          <a:prstGeom prst="line">
            <a:avLst/>
          </a:prstGeom>
          <a:ln>
            <a:solidFill>
              <a:srgbClr val="92D050"/>
            </a:solidFill>
          </a:ln>
          <a:scene3d>
            <a:camera prst="orthographicFront"/>
            <a:lightRig rig="threePt" dir="t"/>
          </a:scene3d>
          <a:sp3d>
            <a:bevelT/>
          </a:sp3d>
        </p:spPr>
        <p:style>
          <a:lnRef idx="2">
            <a:schemeClr val="accent3"/>
          </a:lnRef>
          <a:fillRef idx="0">
            <a:schemeClr val="accent3"/>
          </a:fillRef>
          <a:effectRef idx="1">
            <a:schemeClr val="accent3"/>
          </a:effectRef>
          <a:fontRef idx="minor">
            <a:schemeClr val="tx1"/>
          </a:fontRef>
        </p:style>
      </p:cxnSp>
      <p:sp>
        <p:nvSpPr>
          <p:cNvPr id="14339" name="TextBox 8"/>
          <p:cNvSpPr txBox="1">
            <a:spLocks noChangeArrowheads="1"/>
          </p:cNvSpPr>
          <p:nvPr/>
        </p:nvSpPr>
        <p:spPr bwMode="auto">
          <a:xfrm>
            <a:off x="323850" y="1773238"/>
            <a:ext cx="5903913" cy="1322387"/>
          </a:xfrm>
          <a:prstGeom prst="rect">
            <a:avLst/>
          </a:prstGeom>
          <a:noFill/>
          <a:ln w="9525">
            <a:noFill/>
            <a:miter lim="800000"/>
            <a:headEnd/>
            <a:tailEnd/>
          </a:ln>
        </p:spPr>
        <p:txBody>
          <a:bodyPr>
            <a:spAutoFit/>
          </a:bodyPr>
          <a:lstStyle/>
          <a:p>
            <a:r>
              <a:rPr lang="en-GB" sz="4000" dirty="0">
                <a:latin typeface="Calibri" pitchFamily="34" charset="0"/>
              </a:rPr>
              <a:t>Multicultural mix</a:t>
            </a:r>
          </a:p>
          <a:p>
            <a:endParaRPr lang="en-GB" sz="4000" dirty="0">
              <a:solidFill>
                <a:schemeClr val="bg1"/>
              </a:solidFill>
              <a:latin typeface="Calibri" pitchFamily="34" charset="0"/>
            </a:endParaRPr>
          </a:p>
        </p:txBody>
      </p:sp>
      <p:sp>
        <p:nvSpPr>
          <p:cNvPr id="14340" name="TextBox 14"/>
          <p:cNvSpPr txBox="1">
            <a:spLocks noChangeArrowheads="1"/>
          </p:cNvSpPr>
          <p:nvPr/>
        </p:nvSpPr>
        <p:spPr bwMode="auto">
          <a:xfrm>
            <a:off x="323850" y="2636838"/>
            <a:ext cx="3816350" cy="3570287"/>
          </a:xfrm>
          <a:prstGeom prst="rect">
            <a:avLst/>
          </a:prstGeom>
          <a:noFill/>
          <a:ln w="9525">
            <a:noFill/>
            <a:miter lim="800000"/>
            <a:headEnd/>
            <a:tailEnd/>
          </a:ln>
        </p:spPr>
        <p:txBody>
          <a:bodyPr>
            <a:spAutoFit/>
          </a:bodyPr>
          <a:lstStyle/>
          <a:p>
            <a:pPr algn="ctr">
              <a:spcAft>
                <a:spcPts val="1200"/>
              </a:spcAft>
            </a:pPr>
            <a:r>
              <a:rPr lang="en-GB" sz="2400" u="sng" dirty="0">
                <a:latin typeface="Calibri" pitchFamily="34" charset="0"/>
              </a:rPr>
              <a:t>Learning Objectives</a:t>
            </a:r>
          </a:p>
          <a:p>
            <a:r>
              <a:rPr lang="en-GB" sz="2400" dirty="0">
                <a:solidFill>
                  <a:schemeClr val="bg1"/>
                </a:solidFill>
                <a:latin typeface="Calibri" pitchFamily="34" charset="0"/>
              </a:rPr>
              <a:t> </a:t>
            </a:r>
            <a:r>
              <a:rPr lang="en-GB" sz="2400" dirty="0">
                <a:latin typeface="Calibri" pitchFamily="34" charset="0"/>
              </a:rPr>
              <a:t>ALL –  to know the causes of ethnic segregation</a:t>
            </a:r>
          </a:p>
          <a:p>
            <a:r>
              <a:rPr lang="en-GB" sz="2400" dirty="0">
                <a:latin typeface="Calibri" pitchFamily="34" charset="0"/>
              </a:rPr>
              <a:t>MOST – to know strategies aimed at supporting cultural mixing</a:t>
            </a:r>
          </a:p>
          <a:p>
            <a:r>
              <a:rPr lang="en-GB" sz="2400" dirty="0">
                <a:latin typeface="Calibri" pitchFamily="34" charset="0"/>
              </a:rPr>
              <a:t>SOME – to know a case study of cultural mixing</a:t>
            </a:r>
          </a:p>
          <a:p>
            <a:endParaRPr lang="en-GB" sz="2400" dirty="0">
              <a:latin typeface="Calibri" pitchFamily="34" charset="0"/>
            </a:endParaRPr>
          </a:p>
        </p:txBody>
      </p:sp>
      <p:pic>
        <p:nvPicPr>
          <p:cNvPr id="9" name="Picture 2"/>
          <p:cNvPicPr>
            <a:picLocks noChangeAspect="1" noChangeArrowheads="1"/>
          </p:cNvPicPr>
          <p:nvPr/>
        </p:nvPicPr>
        <p:blipFill>
          <a:blip r:embed="rId3"/>
          <a:srcRect/>
          <a:stretch>
            <a:fillRect/>
          </a:stretch>
        </p:blipFill>
        <p:spPr bwMode="auto">
          <a:xfrm>
            <a:off x="4499992" y="1916832"/>
            <a:ext cx="4305373" cy="4104456"/>
          </a:xfrm>
          <a:prstGeom prst="rect">
            <a:avLst/>
          </a:prstGeom>
          <a:ln>
            <a:noFill/>
          </a:ln>
          <a:effectLst>
            <a:softEdge rad="112500"/>
          </a:effectLst>
        </p:spPr>
      </p:pic>
    </p:spTree>
    <p:extLst>
      <p:ext uri="{BB962C8B-B14F-4D97-AF65-F5344CB8AC3E}">
        <p14:creationId xmlns:p14="http://schemas.microsoft.com/office/powerpoint/2010/main" val="95865498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Geography\key stage 4\powerpoints\Unit 2 Types of Settlement\urban environments\scan5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567" y="548680"/>
            <a:ext cx="8290866"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12277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31125" cy="923330"/>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fontAlgn="auto">
              <a:spcBef>
                <a:spcPts val="0"/>
              </a:spcBef>
              <a:spcAft>
                <a:spcPts val="0"/>
              </a:spcAft>
              <a:defRPr/>
            </a:pPr>
            <a:r>
              <a:rPr lang="en-US" sz="54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Encouraging Cultural Mixing</a:t>
            </a:r>
          </a:p>
        </p:txBody>
      </p:sp>
      <p:sp>
        <p:nvSpPr>
          <p:cNvPr id="6" name="Round Diagonal Corner Rectangle 5"/>
          <p:cNvSpPr/>
          <p:nvPr/>
        </p:nvSpPr>
        <p:spPr>
          <a:xfrm>
            <a:off x="251520" y="1525693"/>
            <a:ext cx="8640960" cy="1080120"/>
          </a:xfrm>
          <a:prstGeom prst="round2DiagRect">
            <a:avLst/>
          </a:prstGeom>
        </p:spPr>
        <p:style>
          <a:lnRef idx="0">
            <a:schemeClr val="accent4"/>
          </a:lnRef>
          <a:fillRef idx="3">
            <a:schemeClr val="accent4"/>
          </a:fillRef>
          <a:effectRef idx="3">
            <a:schemeClr val="accent4"/>
          </a:effectRef>
          <a:fontRef idx="minor">
            <a:schemeClr val="lt1"/>
          </a:fontRef>
        </p:style>
        <p:txBody>
          <a:bodyPr anchor="ctr"/>
          <a:lstStyle/>
          <a:p>
            <a:pPr fontAlgn="auto">
              <a:spcBef>
                <a:spcPts val="0"/>
              </a:spcBef>
              <a:spcAft>
                <a:spcPts val="0"/>
              </a:spcAft>
              <a:defRPr/>
            </a:pPr>
            <a:r>
              <a:rPr lang="en-GB" sz="2800" dirty="0"/>
              <a:t>There is an attempt to integrate different ethnic groups and reduce segregation.</a:t>
            </a:r>
          </a:p>
        </p:txBody>
      </p:sp>
      <p:sp>
        <p:nvSpPr>
          <p:cNvPr id="7" name="Round Diagonal Corner Rectangle 6"/>
          <p:cNvSpPr/>
          <p:nvPr/>
        </p:nvSpPr>
        <p:spPr>
          <a:xfrm>
            <a:off x="233841" y="3140968"/>
            <a:ext cx="8712968" cy="3312368"/>
          </a:xfrm>
          <a:prstGeom prst="round2Diag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GB" sz="2400" dirty="0"/>
              <a:t>LEEDS</a:t>
            </a:r>
          </a:p>
          <a:p>
            <a:pPr fontAlgn="auto">
              <a:spcBef>
                <a:spcPts val="0"/>
              </a:spcBef>
              <a:spcAft>
                <a:spcPts val="0"/>
              </a:spcAft>
              <a:buFont typeface="Arial" pitchFamily="34" charset="0"/>
              <a:buChar char="•"/>
              <a:defRPr/>
            </a:pPr>
            <a:r>
              <a:rPr lang="en-GB" sz="2400" dirty="0"/>
              <a:t>Seeking to improve literacy in areas where English can be a second language</a:t>
            </a:r>
          </a:p>
          <a:p>
            <a:pPr fontAlgn="auto">
              <a:spcBef>
                <a:spcPts val="0"/>
              </a:spcBef>
              <a:spcAft>
                <a:spcPts val="0"/>
              </a:spcAft>
              <a:buFont typeface="Arial" pitchFamily="34" charset="0"/>
              <a:buChar char="•"/>
              <a:defRPr/>
            </a:pPr>
            <a:r>
              <a:rPr lang="en-GB" sz="2400" dirty="0"/>
              <a:t>Increasing employment  through initiatives to ensure basic skills and access to information and training</a:t>
            </a:r>
          </a:p>
          <a:p>
            <a:pPr fontAlgn="auto">
              <a:spcBef>
                <a:spcPts val="0"/>
              </a:spcBef>
              <a:spcAft>
                <a:spcPts val="0"/>
              </a:spcAft>
              <a:buFont typeface="Arial" pitchFamily="34" charset="0"/>
              <a:buChar char="•"/>
              <a:defRPr/>
            </a:pPr>
            <a:r>
              <a:rPr lang="en-GB" sz="2400" dirty="0"/>
              <a:t>Increasing community involvement by ensuring that the needs of minority groups are understood and met.</a:t>
            </a:r>
          </a:p>
          <a:p>
            <a:pPr fontAlgn="auto">
              <a:spcBef>
                <a:spcPts val="0"/>
              </a:spcBef>
              <a:spcAft>
                <a:spcPts val="0"/>
              </a:spcAft>
              <a:buFont typeface="Arial" pitchFamily="34" charset="0"/>
              <a:buChar char="•"/>
              <a:defRPr/>
            </a:pPr>
            <a:r>
              <a:rPr lang="en-GB" sz="2400" dirty="0"/>
              <a:t>Providing facilities that encourage meetings of all sections of a community rather than separate ethnic groups. </a:t>
            </a:r>
          </a:p>
        </p:txBody>
      </p:sp>
    </p:spTree>
    <p:extLst>
      <p:ext uri="{BB962C8B-B14F-4D97-AF65-F5344CB8AC3E}">
        <p14:creationId xmlns:p14="http://schemas.microsoft.com/office/powerpoint/2010/main" val="26398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2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2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31125" cy="1015663"/>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fontAlgn="auto">
              <a:spcBef>
                <a:spcPts val="0"/>
              </a:spcBef>
              <a:spcAft>
                <a:spcPts val="0"/>
              </a:spcAft>
              <a:defRPr/>
            </a:pPr>
            <a:r>
              <a:rPr lang="en-US" sz="6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Segregation</a:t>
            </a:r>
          </a:p>
        </p:txBody>
      </p:sp>
      <p:sp>
        <p:nvSpPr>
          <p:cNvPr id="6" name="Round Diagonal Corner Rectangle 5"/>
          <p:cNvSpPr/>
          <p:nvPr/>
        </p:nvSpPr>
        <p:spPr>
          <a:xfrm>
            <a:off x="179512" y="1052736"/>
            <a:ext cx="4536504" cy="4176464"/>
          </a:xfrm>
          <a:prstGeom prst="round2Diag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GB" sz="2800" dirty="0"/>
              <a:t>Despite the apparent racial mix in many cities, a significant number of immigrants choose to live with people from similar areas and away from others with different ethnicity and culture. This represents segregation.</a:t>
            </a:r>
          </a:p>
        </p:txBody>
      </p:sp>
      <p:pic>
        <p:nvPicPr>
          <p:cNvPr id="1028" name="Picture 4" descr="http://m.gmgrd.co.uk/res/747.$plit/C_71_article_1099101_image_list_image_list_item_0_image.jpg?26%2F02%2F2009%2010%3A22%3A04%3A224">
            <a:hlinkClick r:id="rId3"/>
          </p:cNvPr>
          <p:cNvPicPr>
            <a:picLocks noChangeAspect="1" noChangeArrowheads="1"/>
          </p:cNvPicPr>
          <p:nvPr/>
        </p:nvPicPr>
        <p:blipFill>
          <a:blip r:embed="rId4"/>
          <a:srcRect/>
          <a:stretch>
            <a:fillRect/>
          </a:stretch>
        </p:blipFill>
        <p:spPr bwMode="auto">
          <a:xfrm>
            <a:off x="5580063" y="2205038"/>
            <a:ext cx="2838450" cy="283845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Round Diagonal Corner Rectangle 8"/>
          <p:cNvSpPr/>
          <p:nvPr/>
        </p:nvSpPr>
        <p:spPr>
          <a:xfrm>
            <a:off x="5220072" y="260648"/>
            <a:ext cx="3600400" cy="1584176"/>
          </a:xfrm>
          <a:prstGeom prst="round2DiagRect">
            <a:avLst/>
          </a:prstGeom>
        </p:spPr>
        <p:style>
          <a:lnRef idx="0">
            <a:schemeClr val="accent5"/>
          </a:lnRef>
          <a:fillRef idx="3">
            <a:schemeClr val="accent5"/>
          </a:fillRef>
          <a:effectRef idx="3">
            <a:schemeClr val="accent5"/>
          </a:effectRef>
          <a:fontRef idx="minor">
            <a:schemeClr val="lt1"/>
          </a:fontRef>
        </p:style>
        <p:txBody>
          <a:bodyPr anchor="ctr"/>
          <a:lstStyle/>
          <a:p>
            <a:pPr fontAlgn="auto">
              <a:spcBef>
                <a:spcPts val="0"/>
              </a:spcBef>
              <a:spcAft>
                <a:spcPts val="0"/>
              </a:spcAft>
              <a:buFont typeface="Arial" pitchFamily="34" charset="0"/>
              <a:buChar char="•"/>
              <a:defRPr/>
            </a:pPr>
            <a:r>
              <a:rPr lang="en-GB" sz="2800" dirty="0"/>
              <a:t>Oldham riots 2001</a:t>
            </a:r>
          </a:p>
          <a:p>
            <a:pPr fontAlgn="auto">
              <a:spcBef>
                <a:spcPts val="0"/>
              </a:spcBef>
              <a:spcAft>
                <a:spcPts val="0"/>
              </a:spcAft>
              <a:buFont typeface="Arial" pitchFamily="34" charset="0"/>
              <a:buChar char="•"/>
              <a:defRPr/>
            </a:pPr>
            <a:r>
              <a:rPr lang="en-GB" sz="2800" dirty="0"/>
              <a:t>Between 500 white and Asian youths</a:t>
            </a:r>
          </a:p>
        </p:txBody>
      </p:sp>
    </p:spTree>
    <p:extLst>
      <p:ext uri="{BB962C8B-B14F-4D97-AF65-F5344CB8AC3E}">
        <p14:creationId xmlns:p14="http://schemas.microsoft.com/office/powerpoint/2010/main" val="401990746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31125" cy="2862322"/>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6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Reasons for </a:t>
            </a:r>
            <a:r>
              <a:rPr lang="en-US" sz="6000" b="1" spc="150" dirty="0" smtClean="0">
                <a:ln w="11430"/>
                <a:solidFill>
                  <a:srgbClr val="92D050"/>
                </a:solidFill>
                <a:effectLst>
                  <a:outerShdw blurRad="25400" algn="tl" rotWithShape="0">
                    <a:srgbClr val="000000">
                      <a:alpha val="43000"/>
                    </a:srgbClr>
                  </a:outerShdw>
                </a:effectLst>
                <a:latin typeface="Calibri" pitchFamily="34" charset="0"/>
                <a:cs typeface="Calibri" pitchFamily="34" charset="0"/>
              </a:rPr>
              <a:t>segregation</a:t>
            </a:r>
          </a:p>
          <a:p>
            <a:pPr fontAlgn="auto">
              <a:spcBef>
                <a:spcPts val="0"/>
              </a:spcBef>
              <a:spcAft>
                <a:spcPts val="0"/>
              </a:spcAft>
              <a:defRPr/>
            </a:pPr>
            <a:endParaRPr lang="en-US" sz="6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endParaRPr>
          </a:p>
          <a:p>
            <a:pPr fontAlgn="auto">
              <a:spcBef>
                <a:spcPts val="0"/>
              </a:spcBef>
              <a:spcAft>
                <a:spcPts val="0"/>
              </a:spcAft>
              <a:defRPr/>
            </a:pPr>
            <a:endParaRPr lang="en-US" sz="6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endParaRPr>
          </a:p>
        </p:txBody>
      </p:sp>
      <p:graphicFrame>
        <p:nvGraphicFramePr>
          <p:cNvPr id="7" name="Diagram 6"/>
          <p:cNvGraphicFramePr/>
          <p:nvPr>
            <p:extLst>
              <p:ext uri="{D42A27DB-BD31-4B8C-83A1-F6EECF244321}">
                <p14:modId xmlns:p14="http://schemas.microsoft.com/office/powerpoint/2010/main" val="2011819591"/>
              </p:ext>
            </p:extLst>
          </p:nvPr>
        </p:nvGraphicFramePr>
        <p:xfrm>
          <a:off x="191329" y="1431161"/>
          <a:ext cx="8748464"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647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905C6E05-DB00-4D3C-9E47-695D6A596F09}"/>
                                            </p:graphicEl>
                                          </p:spTgt>
                                        </p:tgtEl>
                                        <p:attrNameLst>
                                          <p:attrName>style.visibility</p:attrName>
                                        </p:attrNameLst>
                                      </p:cBhvr>
                                      <p:to>
                                        <p:strVal val="visible"/>
                                      </p:to>
                                    </p:set>
                                    <p:animEffect transition="in" filter="fade">
                                      <p:cBhvr>
                                        <p:cTn id="7" dur="2000"/>
                                        <p:tgtEl>
                                          <p:spTgt spid="7">
                                            <p:graphicEl>
                                              <a:dgm id="{905C6E05-DB00-4D3C-9E47-695D6A596F0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31A939BA-3333-43EF-8B4D-0BCE66B01466}"/>
                                            </p:graphicEl>
                                          </p:spTgt>
                                        </p:tgtEl>
                                        <p:attrNameLst>
                                          <p:attrName>style.visibility</p:attrName>
                                        </p:attrNameLst>
                                      </p:cBhvr>
                                      <p:to>
                                        <p:strVal val="visible"/>
                                      </p:to>
                                    </p:set>
                                    <p:animEffect transition="in" filter="fade">
                                      <p:cBhvr>
                                        <p:cTn id="10" dur="2000"/>
                                        <p:tgtEl>
                                          <p:spTgt spid="7">
                                            <p:graphicEl>
                                              <a:dgm id="{31A939BA-3333-43EF-8B4D-0BCE66B0146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C06C7419-43BA-4733-8430-2BF49D24372C}"/>
                                            </p:graphicEl>
                                          </p:spTgt>
                                        </p:tgtEl>
                                        <p:attrNameLst>
                                          <p:attrName>style.visibility</p:attrName>
                                        </p:attrNameLst>
                                      </p:cBhvr>
                                      <p:to>
                                        <p:strVal val="visible"/>
                                      </p:to>
                                    </p:set>
                                    <p:animEffect transition="in" filter="fade">
                                      <p:cBhvr>
                                        <p:cTn id="15" dur="2000"/>
                                        <p:tgtEl>
                                          <p:spTgt spid="7">
                                            <p:graphicEl>
                                              <a:dgm id="{C06C7419-43BA-4733-8430-2BF49D24372C}"/>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CD15A6B7-BB5D-4919-8388-7599685B8D3F}"/>
                                            </p:graphicEl>
                                          </p:spTgt>
                                        </p:tgtEl>
                                        <p:attrNameLst>
                                          <p:attrName>style.visibility</p:attrName>
                                        </p:attrNameLst>
                                      </p:cBhvr>
                                      <p:to>
                                        <p:strVal val="visible"/>
                                      </p:to>
                                    </p:set>
                                    <p:animEffect transition="in" filter="fade">
                                      <p:cBhvr>
                                        <p:cTn id="18" dur="2000"/>
                                        <p:tgtEl>
                                          <p:spTgt spid="7">
                                            <p:graphicEl>
                                              <a:dgm id="{CD15A6B7-BB5D-4919-8388-7599685B8D3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graphicEl>
                                              <a:dgm id="{D485E2DB-2ABE-4578-986E-30E53374EE4A}"/>
                                            </p:graphicEl>
                                          </p:spTgt>
                                        </p:tgtEl>
                                        <p:attrNameLst>
                                          <p:attrName>style.visibility</p:attrName>
                                        </p:attrNameLst>
                                      </p:cBhvr>
                                      <p:to>
                                        <p:strVal val="visible"/>
                                      </p:to>
                                    </p:set>
                                    <p:animEffect transition="in" filter="fade">
                                      <p:cBhvr>
                                        <p:cTn id="23" dur="2000"/>
                                        <p:tgtEl>
                                          <p:spTgt spid="7">
                                            <p:graphicEl>
                                              <a:dgm id="{D485E2DB-2ABE-4578-986E-30E53374EE4A}"/>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graphicEl>
                                              <a:dgm id="{18D2FBAD-73E0-440A-BC4A-78C257C75F48}"/>
                                            </p:graphicEl>
                                          </p:spTgt>
                                        </p:tgtEl>
                                        <p:attrNameLst>
                                          <p:attrName>style.visibility</p:attrName>
                                        </p:attrNameLst>
                                      </p:cBhvr>
                                      <p:to>
                                        <p:strVal val="visible"/>
                                      </p:to>
                                    </p:set>
                                    <p:animEffect transition="in" filter="fade">
                                      <p:cBhvr>
                                        <p:cTn id="26" dur="2000"/>
                                        <p:tgtEl>
                                          <p:spTgt spid="7">
                                            <p:graphicEl>
                                              <a:dgm id="{18D2FBAD-73E0-440A-BC4A-78C257C75F4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graphicEl>
                                              <a:dgm id="{C4F19807-E236-4494-A35C-9A3B818374C6}"/>
                                            </p:graphicEl>
                                          </p:spTgt>
                                        </p:tgtEl>
                                        <p:attrNameLst>
                                          <p:attrName>style.visibility</p:attrName>
                                        </p:attrNameLst>
                                      </p:cBhvr>
                                      <p:to>
                                        <p:strVal val="visible"/>
                                      </p:to>
                                    </p:set>
                                    <p:animEffect transition="in" filter="fade">
                                      <p:cBhvr>
                                        <p:cTn id="31" dur="2000"/>
                                        <p:tgtEl>
                                          <p:spTgt spid="7">
                                            <p:graphicEl>
                                              <a:dgm id="{C4F19807-E236-4494-A35C-9A3B818374C6}"/>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graphicEl>
                                              <a:dgm id="{D1EFCE6F-226C-46A8-9DD4-BC2A3423D5CA}"/>
                                            </p:graphicEl>
                                          </p:spTgt>
                                        </p:tgtEl>
                                        <p:attrNameLst>
                                          <p:attrName>style.visibility</p:attrName>
                                        </p:attrNameLst>
                                      </p:cBhvr>
                                      <p:to>
                                        <p:strVal val="visible"/>
                                      </p:to>
                                    </p:set>
                                    <p:animEffect transition="in" filter="fade">
                                      <p:cBhvr>
                                        <p:cTn id="34" dur="2000"/>
                                        <p:tgtEl>
                                          <p:spTgt spid="7">
                                            <p:graphicEl>
                                              <a:dgm id="{D1EFCE6F-226C-46A8-9DD4-BC2A3423D5C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23728" y="548680"/>
            <a:ext cx="4114800" cy="701675"/>
          </a:xfrm>
        </p:spPr>
        <p:txBody>
          <a:bodyPr/>
          <a:lstStyle/>
          <a:p>
            <a:r>
              <a:rPr lang="en-GB" dirty="0" smtClean="0"/>
              <a:t>Cities with over 1 million…</a:t>
            </a:r>
            <a:endParaRPr lang="en-GB" dirty="0"/>
          </a:p>
        </p:txBody>
      </p:sp>
      <p:sp>
        <p:nvSpPr>
          <p:cNvPr id="3" name="Content Placeholder 2"/>
          <p:cNvSpPr>
            <a:spLocks noGrp="1"/>
          </p:cNvSpPr>
          <p:nvPr>
            <p:ph sz="half" idx="4294967295"/>
          </p:nvPr>
        </p:nvSpPr>
        <p:spPr>
          <a:xfrm>
            <a:off x="0" y="1600200"/>
            <a:ext cx="4038600" cy="4525963"/>
          </a:xfrm>
          <a:prstGeom prst="rect">
            <a:avLst/>
          </a:prstGeom>
        </p:spPr>
        <p:txBody>
          <a:bodyPr>
            <a:normAutofit/>
          </a:bodyPr>
          <a:lstStyle/>
          <a:p>
            <a:r>
              <a:rPr lang="en-GB" dirty="0" smtClean="0"/>
              <a:t>London</a:t>
            </a:r>
          </a:p>
          <a:p>
            <a:r>
              <a:rPr lang="en-GB" dirty="0" smtClean="0"/>
              <a:t>New York</a:t>
            </a:r>
          </a:p>
          <a:p>
            <a:r>
              <a:rPr lang="en-GB" dirty="0" smtClean="0"/>
              <a:t>Cairo</a:t>
            </a:r>
          </a:p>
          <a:p>
            <a:r>
              <a:rPr lang="en-GB" dirty="0" smtClean="0"/>
              <a:t>Paris</a:t>
            </a:r>
          </a:p>
          <a:p>
            <a:r>
              <a:rPr lang="en-GB" dirty="0" smtClean="0"/>
              <a:t>Antwerp</a:t>
            </a:r>
          </a:p>
          <a:p>
            <a:r>
              <a:rPr lang="en-GB" dirty="0" smtClean="0"/>
              <a:t>Tokyo</a:t>
            </a:r>
          </a:p>
          <a:p>
            <a:r>
              <a:rPr lang="en-GB" dirty="0" smtClean="0"/>
              <a:t>New Delhi</a:t>
            </a:r>
          </a:p>
          <a:p>
            <a:r>
              <a:rPr lang="en-GB" dirty="0" smtClean="0"/>
              <a:t>Canberra</a:t>
            </a:r>
          </a:p>
          <a:p>
            <a:r>
              <a:rPr lang="en-GB" dirty="0" smtClean="0"/>
              <a:t>Madrid</a:t>
            </a:r>
          </a:p>
          <a:p>
            <a:r>
              <a:rPr lang="en-GB" dirty="0" smtClean="0"/>
              <a:t>Accra</a:t>
            </a:r>
          </a:p>
          <a:p>
            <a:endParaRPr lang="en-GB" dirty="0"/>
          </a:p>
        </p:txBody>
      </p:sp>
      <p:sp>
        <p:nvSpPr>
          <p:cNvPr id="4" name="Content Placeholder 3"/>
          <p:cNvSpPr>
            <a:spLocks noGrp="1"/>
          </p:cNvSpPr>
          <p:nvPr>
            <p:ph sz="half" idx="4294967295"/>
          </p:nvPr>
        </p:nvSpPr>
        <p:spPr>
          <a:xfrm>
            <a:off x="0" y="1600200"/>
            <a:ext cx="1979712" cy="4525963"/>
          </a:xfrm>
          <a:prstGeom prst="rect">
            <a:avLst/>
          </a:prstGeom>
        </p:spPr>
        <p:txBody>
          <a:bodyPr>
            <a:normAutofit/>
          </a:bodyPr>
          <a:lstStyle/>
          <a:p>
            <a:r>
              <a:rPr lang="en-GB" dirty="0" smtClean="0"/>
              <a:t>UK</a:t>
            </a:r>
          </a:p>
          <a:p>
            <a:r>
              <a:rPr lang="en-GB" dirty="0" smtClean="0"/>
              <a:t>USA      </a:t>
            </a:r>
          </a:p>
          <a:p>
            <a:r>
              <a:rPr lang="en-GB" dirty="0" smtClean="0"/>
              <a:t>Egypt</a:t>
            </a:r>
          </a:p>
          <a:p>
            <a:r>
              <a:rPr lang="en-GB" dirty="0" smtClean="0"/>
              <a:t>France</a:t>
            </a:r>
          </a:p>
          <a:p>
            <a:r>
              <a:rPr lang="en-GB" dirty="0" smtClean="0"/>
              <a:t>Belgium</a:t>
            </a:r>
          </a:p>
          <a:p>
            <a:r>
              <a:rPr lang="en-GB" dirty="0" smtClean="0"/>
              <a:t>Japan</a:t>
            </a:r>
          </a:p>
          <a:p>
            <a:r>
              <a:rPr lang="en-GB" dirty="0" smtClean="0"/>
              <a:t>India</a:t>
            </a:r>
          </a:p>
          <a:p>
            <a:r>
              <a:rPr lang="en-GB" dirty="0" smtClean="0"/>
              <a:t>Australia</a:t>
            </a:r>
          </a:p>
          <a:p>
            <a:r>
              <a:rPr lang="en-GB" dirty="0" smtClean="0"/>
              <a:t>Spain</a:t>
            </a:r>
          </a:p>
          <a:p>
            <a:r>
              <a:rPr lang="en-GB" dirty="0" smtClean="0"/>
              <a:t>Ghana</a:t>
            </a:r>
            <a:endParaRPr lang="en-GB" dirty="0"/>
          </a:p>
        </p:txBody>
      </p:sp>
      <p:sp>
        <p:nvSpPr>
          <p:cNvPr id="5" name="Content Placeholder 3"/>
          <p:cNvSpPr txBox="1">
            <a:spLocks/>
          </p:cNvSpPr>
          <p:nvPr/>
        </p:nvSpPr>
        <p:spPr>
          <a:xfrm>
            <a:off x="5786446" y="1643050"/>
            <a:ext cx="2786082"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7,640,000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2800" dirty="0" smtClean="0"/>
              <a:t>8,391,881</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2,138,551</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2800" dirty="0" smtClean="0"/>
              <a:t>472,071</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2800" dirty="0" smtClean="0"/>
              <a:t>28</a:t>
            </a:r>
            <a:r>
              <a:rPr kumimoji="0" lang="en-GB" sz="2800" b="0" i="0" u="none" strike="noStrike" kern="1200" cap="none" spc="0" normalizeH="0" baseline="0" noProof="0" dirty="0" smtClean="0">
                <a:ln>
                  <a:noFill/>
                </a:ln>
                <a:solidFill>
                  <a:schemeClr val="tx1"/>
                </a:solidFill>
                <a:effectLst/>
                <a:uLnTx/>
                <a:uFillTx/>
                <a:latin typeface="+mn-lt"/>
                <a:ea typeface="+mn-ea"/>
                <a:cs typeface="+mn-cs"/>
              </a:rPr>
              <a:t>,025,000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2800" dirty="0" smtClean="0"/>
              <a:t>11,680,000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3,312,010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1,963,264</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4152075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0032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7200" b="1" spc="150" dirty="0">
                <a:ln w="11430"/>
                <a:solidFill>
                  <a:srgbClr val="92D050"/>
                </a:solidFill>
                <a:effectLst>
                  <a:outerShdw blurRad="25400" algn="tl" rotWithShape="0">
                    <a:srgbClr val="000000">
                      <a:alpha val="43000"/>
                    </a:srgbClr>
                  </a:outerShdw>
                </a:effectLst>
                <a:latin typeface="+mn-lt"/>
              </a:rPr>
              <a:t>Urban Environments</a:t>
            </a:r>
          </a:p>
        </p:txBody>
      </p:sp>
      <p:cxnSp>
        <p:nvCxnSpPr>
          <p:cNvPr id="8" name="Straight Connector 7"/>
          <p:cNvCxnSpPr/>
          <p:nvPr/>
        </p:nvCxnSpPr>
        <p:spPr>
          <a:xfrm flipV="1">
            <a:off x="251520" y="1268760"/>
            <a:ext cx="8208912" cy="16546"/>
          </a:xfrm>
          <a:prstGeom prst="line">
            <a:avLst/>
          </a:prstGeom>
          <a:ln>
            <a:solidFill>
              <a:srgbClr val="92D050"/>
            </a:solidFill>
          </a:ln>
          <a:scene3d>
            <a:camera prst="orthographicFront"/>
            <a:lightRig rig="threePt" dir="t"/>
          </a:scene3d>
          <a:sp3d>
            <a:bevelT/>
          </a:sp3d>
        </p:spPr>
        <p:style>
          <a:lnRef idx="2">
            <a:schemeClr val="accent3"/>
          </a:lnRef>
          <a:fillRef idx="0">
            <a:schemeClr val="accent3"/>
          </a:fillRef>
          <a:effectRef idx="1">
            <a:schemeClr val="accent3"/>
          </a:effectRef>
          <a:fontRef idx="minor">
            <a:schemeClr val="tx1"/>
          </a:fontRef>
        </p:style>
      </p:cxnSp>
      <p:sp>
        <p:nvSpPr>
          <p:cNvPr id="14339" name="TextBox 8"/>
          <p:cNvSpPr txBox="1">
            <a:spLocks noChangeArrowheads="1"/>
          </p:cNvSpPr>
          <p:nvPr/>
        </p:nvSpPr>
        <p:spPr bwMode="auto">
          <a:xfrm>
            <a:off x="323850" y="1773238"/>
            <a:ext cx="5903913" cy="1322387"/>
          </a:xfrm>
          <a:prstGeom prst="rect">
            <a:avLst/>
          </a:prstGeom>
          <a:noFill/>
          <a:ln w="9525">
            <a:noFill/>
            <a:miter lim="800000"/>
            <a:headEnd/>
            <a:tailEnd/>
          </a:ln>
        </p:spPr>
        <p:txBody>
          <a:bodyPr>
            <a:spAutoFit/>
          </a:bodyPr>
          <a:lstStyle/>
          <a:p>
            <a:r>
              <a:rPr lang="en-GB" sz="4000" dirty="0" smtClean="0">
                <a:latin typeface="Calibri" pitchFamily="34" charset="0"/>
              </a:rPr>
              <a:t>Environmental Issues</a:t>
            </a:r>
            <a:endParaRPr lang="en-GB" sz="4000" dirty="0">
              <a:latin typeface="Calibri" pitchFamily="34" charset="0"/>
            </a:endParaRPr>
          </a:p>
          <a:p>
            <a:endParaRPr lang="en-GB" sz="4000" dirty="0">
              <a:solidFill>
                <a:schemeClr val="bg1"/>
              </a:solidFill>
              <a:latin typeface="Calibri" pitchFamily="34" charset="0"/>
            </a:endParaRPr>
          </a:p>
        </p:txBody>
      </p:sp>
      <p:sp>
        <p:nvSpPr>
          <p:cNvPr id="14340" name="TextBox 14"/>
          <p:cNvSpPr txBox="1">
            <a:spLocks noChangeArrowheads="1"/>
          </p:cNvSpPr>
          <p:nvPr/>
        </p:nvSpPr>
        <p:spPr bwMode="auto">
          <a:xfrm>
            <a:off x="323850" y="2636838"/>
            <a:ext cx="3816350" cy="4308872"/>
          </a:xfrm>
          <a:prstGeom prst="rect">
            <a:avLst/>
          </a:prstGeom>
          <a:noFill/>
          <a:ln w="9525">
            <a:noFill/>
            <a:miter lim="800000"/>
            <a:headEnd/>
            <a:tailEnd/>
          </a:ln>
        </p:spPr>
        <p:txBody>
          <a:bodyPr>
            <a:spAutoFit/>
          </a:bodyPr>
          <a:lstStyle/>
          <a:p>
            <a:pPr algn="ctr">
              <a:spcAft>
                <a:spcPts val="1200"/>
              </a:spcAft>
            </a:pPr>
            <a:r>
              <a:rPr lang="en-GB" sz="2400" u="sng" dirty="0">
                <a:latin typeface="Calibri" pitchFamily="34" charset="0"/>
              </a:rPr>
              <a:t>Learning Objectives</a:t>
            </a:r>
          </a:p>
          <a:p>
            <a:r>
              <a:rPr lang="en-GB" sz="2400" dirty="0">
                <a:solidFill>
                  <a:schemeClr val="bg1"/>
                </a:solidFill>
                <a:latin typeface="Calibri" pitchFamily="34" charset="0"/>
              </a:rPr>
              <a:t> </a:t>
            </a:r>
            <a:r>
              <a:rPr lang="en-GB" sz="2400" dirty="0">
                <a:latin typeface="Calibri" pitchFamily="34" charset="0"/>
              </a:rPr>
              <a:t>ALL –  to know the causes of </a:t>
            </a:r>
            <a:r>
              <a:rPr lang="en-GB" sz="2400" dirty="0" smtClean="0">
                <a:latin typeface="Calibri" pitchFamily="34" charset="0"/>
              </a:rPr>
              <a:t>environmental issues in urban areas</a:t>
            </a:r>
            <a:endParaRPr lang="en-GB" sz="2400" dirty="0">
              <a:latin typeface="Calibri" pitchFamily="34" charset="0"/>
            </a:endParaRPr>
          </a:p>
          <a:p>
            <a:r>
              <a:rPr lang="en-GB" sz="2400" dirty="0">
                <a:latin typeface="Calibri" pitchFamily="34" charset="0"/>
              </a:rPr>
              <a:t>MOST – to know strategies aimed at </a:t>
            </a:r>
            <a:r>
              <a:rPr lang="en-GB" sz="2400" dirty="0" smtClean="0">
                <a:latin typeface="Calibri" pitchFamily="34" charset="0"/>
              </a:rPr>
              <a:t>the reducing the impact on the environment</a:t>
            </a:r>
          </a:p>
          <a:p>
            <a:r>
              <a:rPr lang="en-GB" sz="2400" dirty="0" smtClean="0">
                <a:latin typeface="Calibri" pitchFamily="34" charset="0"/>
              </a:rPr>
              <a:t>SOME </a:t>
            </a:r>
            <a:r>
              <a:rPr lang="en-GB" sz="2400" dirty="0">
                <a:latin typeface="Calibri" pitchFamily="34" charset="0"/>
              </a:rPr>
              <a:t>– to </a:t>
            </a:r>
            <a:r>
              <a:rPr lang="en-GB" sz="2400" dirty="0" smtClean="0">
                <a:latin typeface="Calibri" pitchFamily="34" charset="0"/>
              </a:rPr>
              <a:t>reflect on solutions for air and water pollution</a:t>
            </a:r>
            <a:endParaRPr lang="en-GB" sz="2400" dirty="0">
              <a:latin typeface="Calibri" pitchFamily="34" charset="0"/>
            </a:endParaRPr>
          </a:p>
          <a:p>
            <a:endParaRPr lang="en-GB" sz="2400" dirty="0">
              <a:latin typeface="Calibri" pitchFamily="34" charset="0"/>
            </a:endParaRPr>
          </a:p>
        </p:txBody>
      </p:sp>
      <p:pic>
        <p:nvPicPr>
          <p:cNvPr id="7" name="Picture 2" descr="Caracas, Venezuela"/>
          <p:cNvPicPr>
            <a:picLocks noChangeAspect="1" noChangeArrowheads="1"/>
          </p:cNvPicPr>
          <p:nvPr/>
        </p:nvPicPr>
        <p:blipFill>
          <a:blip r:embed="rId3"/>
          <a:srcRect/>
          <a:stretch>
            <a:fillRect/>
          </a:stretch>
        </p:blipFill>
        <p:spPr bwMode="auto">
          <a:xfrm>
            <a:off x="4187958" y="2852936"/>
            <a:ext cx="4608512" cy="3456384"/>
          </a:xfrm>
          <a:prstGeom prst="rect">
            <a:avLst/>
          </a:prstGeom>
          <a:noFill/>
          <a:ln w="63500">
            <a:solidFill>
              <a:srgbClr val="00B050"/>
            </a:solidFill>
            <a:miter lim="800000"/>
            <a:headEnd/>
            <a:tailEnd/>
          </a:ln>
        </p:spPr>
      </p:pic>
    </p:spTree>
    <p:extLst>
      <p:ext uri="{BB962C8B-B14F-4D97-AF65-F5344CB8AC3E}">
        <p14:creationId xmlns:p14="http://schemas.microsoft.com/office/powerpoint/2010/main" val="37889199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Geography\key stage 4\powerpoints\Unit 2 Types of Settlement\urban environments\scan5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23" y="620688"/>
            <a:ext cx="8775193"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1487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Geography\key stage 4\powerpoints\Unit 2 Types of Settlement\urban environments\scan5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08" y="620688"/>
            <a:ext cx="8718862"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809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Geography\key stage 4\powerpoints\Unit 2 Types of Settlement\urban environments\scan5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36" y="476672"/>
            <a:ext cx="8507596"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72074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Geography\key stage 4\powerpoints\Unit 2 Types of Settlement\urban environments\scan5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245" y="404664"/>
            <a:ext cx="8117498"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2814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Geography\key stage 4\powerpoints\Unit 2 Types of Settlement\urban environments\scan5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279" y="548680"/>
            <a:ext cx="8217169" cy="5923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71531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Geography\key stage 4\powerpoints\Unit 2 Types of Settlement\urban environments\scan5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994" y="548680"/>
            <a:ext cx="8353254"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815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Geography\key stage 4\powerpoints\Unit 2 Types of Settlement\urban environments\scan5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73" y="548680"/>
            <a:ext cx="7329340"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728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520" y="188640"/>
            <a:ext cx="8229600" cy="936104"/>
          </a:xfrm>
        </p:spPr>
        <p:txBody>
          <a:bodyPr>
            <a:normAutofit fontScale="90000"/>
          </a:bodyPr>
          <a:lstStyle/>
          <a:p>
            <a:r>
              <a:rPr lang="en-GB" sz="3100" b="1" u="sng" dirty="0" smtClean="0">
                <a:solidFill>
                  <a:srgbClr val="7030A0"/>
                </a:solidFill>
              </a:rPr>
              <a:t>Urbanisation: why do people move to the city? </a:t>
            </a:r>
            <a:r>
              <a:rPr lang="en-GB" b="1" dirty="0" smtClean="0"/>
              <a:t/>
            </a:r>
            <a:br>
              <a:rPr lang="en-GB" b="1" dirty="0" smtClean="0"/>
            </a:br>
            <a:endParaRPr lang="en-GB" dirty="0"/>
          </a:p>
        </p:txBody>
      </p:sp>
      <p:sp>
        <p:nvSpPr>
          <p:cNvPr id="3" name="Content Placeholder 2"/>
          <p:cNvSpPr>
            <a:spLocks noGrp="1"/>
          </p:cNvSpPr>
          <p:nvPr>
            <p:ph sz="half" idx="4294967295"/>
          </p:nvPr>
        </p:nvSpPr>
        <p:spPr>
          <a:xfrm>
            <a:off x="251520" y="4653136"/>
            <a:ext cx="4038600" cy="2054225"/>
          </a:xfrm>
          <a:prstGeom prst="rect">
            <a:avLst/>
          </a:prstGeom>
        </p:spPr>
        <p:txBody>
          <a:bodyPr>
            <a:normAutofit fontScale="92500" lnSpcReduction="10000"/>
          </a:bodyPr>
          <a:lstStyle/>
          <a:p>
            <a:pPr lvl="0"/>
            <a:endParaRPr lang="en-GB" dirty="0" smtClean="0"/>
          </a:p>
          <a:p>
            <a:pPr lvl="0"/>
            <a:r>
              <a:rPr lang="en-GB" dirty="0" smtClean="0"/>
              <a:t>Watch the clip carefully.</a:t>
            </a:r>
          </a:p>
          <a:p>
            <a:pPr lvl="0"/>
            <a:r>
              <a:rPr lang="en-GB" dirty="0" smtClean="0"/>
              <a:t>Locate and label the cities mentioned onto the map.</a:t>
            </a:r>
          </a:p>
          <a:p>
            <a:pPr lvl="0"/>
            <a:r>
              <a:rPr lang="en-GB" dirty="0" smtClean="0"/>
              <a:t>For each city outline the causes and dates of urbanisation.</a:t>
            </a:r>
          </a:p>
          <a:p>
            <a:endParaRPr lang="en-GB" dirty="0"/>
          </a:p>
        </p:txBody>
      </p:sp>
      <p:sp>
        <p:nvSpPr>
          <p:cNvPr id="4" name="Content Placeholder 3"/>
          <p:cNvSpPr>
            <a:spLocks noGrp="1"/>
          </p:cNvSpPr>
          <p:nvPr>
            <p:ph sz="half" idx="4294967295"/>
          </p:nvPr>
        </p:nvSpPr>
        <p:spPr>
          <a:xfrm>
            <a:off x="4499992" y="1196752"/>
            <a:ext cx="4143375" cy="6357937"/>
          </a:xfrm>
          <a:prstGeom prst="rect">
            <a:avLst/>
          </a:prstGeom>
        </p:spPr>
        <p:txBody>
          <a:bodyPr>
            <a:normAutofit fontScale="70000" lnSpcReduction="20000"/>
          </a:bodyPr>
          <a:lstStyle/>
          <a:p>
            <a:r>
              <a:rPr lang="en-GB" dirty="0" smtClean="0">
                <a:hlinkClick r:id="rId2"/>
              </a:rPr>
              <a:t>http://www.bbc.co.uk/learningzone/clips/7811.flv</a:t>
            </a:r>
            <a:endParaRPr lang="en-GB" dirty="0" smtClean="0"/>
          </a:p>
          <a:p>
            <a:endParaRPr lang="en-GB" dirty="0" smtClean="0"/>
          </a:p>
          <a:p>
            <a:endParaRPr lang="en-GB" dirty="0" smtClean="0"/>
          </a:p>
          <a:p>
            <a:r>
              <a:rPr lang="en-GB" sz="3600" dirty="0" smtClean="0"/>
              <a:t>A history of urbanisation in Britain</a:t>
            </a:r>
          </a:p>
          <a:p>
            <a:r>
              <a:rPr lang="en-GB" sz="3600" dirty="0" smtClean="0"/>
              <a:t>More than 80% of the British population now lives in urban areas. Urbanisation and rapid population growth at the time of the industrial revolution led to previously small towns such as Glasgow, Newcastle, Sheffield and Manchester becoming large cities. Within 150 years the UK was transformed from a nation of rural farmers to a nation of urban factory workers. </a:t>
            </a:r>
          </a:p>
          <a:p>
            <a:endParaRPr lang="en-GB" dirty="0"/>
          </a:p>
        </p:txBody>
      </p:sp>
      <p:pic>
        <p:nvPicPr>
          <p:cNvPr id="5" name="Picture 4" descr="http://www.mapsofworld.com/images/britain/great-britain-outline.jpg"/>
          <p:cNvPicPr/>
          <p:nvPr/>
        </p:nvPicPr>
        <p:blipFill>
          <a:blip r:embed="rId3" cstate="print"/>
          <a:srcRect/>
          <a:stretch>
            <a:fillRect/>
          </a:stretch>
        </p:blipFill>
        <p:spPr bwMode="auto">
          <a:xfrm>
            <a:off x="899592" y="1340768"/>
            <a:ext cx="3096344" cy="3600400"/>
          </a:xfrm>
          <a:prstGeom prst="rect">
            <a:avLst/>
          </a:prstGeom>
          <a:noFill/>
          <a:ln w="9525">
            <a:noFill/>
            <a:miter lim="800000"/>
            <a:headEnd/>
            <a:tailEnd/>
          </a:ln>
        </p:spPr>
      </p:pic>
    </p:spTree>
    <p:extLst>
      <p:ext uri="{BB962C8B-B14F-4D97-AF65-F5344CB8AC3E}">
        <p14:creationId xmlns:p14="http://schemas.microsoft.com/office/powerpoint/2010/main" val="1835959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75656" y="188640"/>
            <a:ext cx="6768752" cy="1368152"/>
          </a:xfrm>
        </p:spPr>
        <p:txBody>
          <a:bodyPr>
            <a:normAutofit fontScale="90000"/>
          </a:bodyPr>
          <a:lstStyle/>
          <a:p>
            <a:r>
              <a:rPr lang="en-GB" sz="3200" u="sng" dirty="0" smtClean="0"/>
              <a:t>What are the characteristics and causes of urban environments?</a:t>
            </a:r>
            <a:endParaRPr lang="en-GB" sz="3200" u="sng" dirty="0"/>
          </a:p>
        </p:txBody>
      </p:sp>
      <p:sp>
        <p:nvSpPr>
          <p:cNvPr id="3" name="Content Placeholder 2"/>
          <p:cNvSpPr>
            <a:spLocks noGrp="1"/>
          </p:cNvSpPr>
          <p:nvPr>
            <p:ph sz="half" idx="4294967295"/>
          </p:nvPr>
        </p:nvSpPr>
        <p:spPr>
          <a:xfrm>
            <a:off x="0" y="1571625"/>
            <a:ext cx="3143250" cy="4525963"/>
          </a:xfrm>
          <a:prstGeom prst="rect">
            <a:avLst/>
          </a:prstGeom>
        </p:spPr>
        <p:txBody>
          <a:bodyPr>
            <a:normAutofit fontScale="85000" lnSpcReduction="20000"/>
          </a:bodyPr>
          <a:lstStyle/>
          <a:p>
            <a:r>
              <a:rPr lang="en-GB" u="sng" dirty="0" smtClean="0"/>
              <a:t>Discussion points:</a:t>
            </a:r>
          </a:p>
          <a:p>
            <a:r>
              <a:rPr lang="en-GB" sz="3300" dirty="0" smtClean="0"/>
              <a:t>What are the motivating factors behind urbanisation?</a:t>
            </a:r>
          </a:p>
          <a:p>
            <a:endParaRPr lang="en-GB" sz="3300" dirty="0" smtClean="0"/>
          </a:p>
          <a:p>
            <a:r>
              <a:rPr lang="en-GB" sz="3300" dirty="0" smtClean="0"/>
              <a:t>Is all urbanisation a positive experience?</a:t>
            </a:r>
          </a:p>
          <a:p>
            <a:endParaRPr lang="en-GB" sz="3300" dirty="0" smtClean="0"/>
          </a:p>
          <a:p>
            <a:r>
              <a:rPr lang="en-GB" sz="3300" dirty="0" smtClean="0"/>
              <a:t>Are all countries experiencing urbanisation at the same rate?</a:t>
            </a:r>
            <a:endParaRPr lang="en-GB" sz="3300" dirty="0"/>
          </a:p>
        </p:txBody>
      </p:sp>
      <p:sp>
        <p:nvSpPr>
          <p:cNvPr id="4" name="Content Placeholder 3"/>
          <p:cNvSpPr>
            <a:spLocks noGrp="1"/>
          </p:cNvSpPr>
          <p:nvPr>
            <p:ph sz="half" idx="4294967295"/>
          </p:nvPr>
        </p:nvSpPr>
        <p:spPr>
          <a:xfrm>
            <a:off x="3357563" y="1600200"/>
            <a:ext cx="5786437" cy="5043488"/>
          </a:xfrm>
          <a:prstGeom prst="rect">
            <a:avLst/>
          </a:prstGeom>
        </p:spPr>
        <p:txBody>
          <a:bodyPr>
            <a:normAutofit fontScale="92500" lnSpcReduction="10000"/>
          </a:bodyPr>
          <a:lstStyle/>
          <a:p>
            <a:r>
              <a:rPr lang="en-GB" u="sng" dirty="0" smtClean="0"/>
              <a:t>Tasks:</a:t>
            </a:r>
          </a:p>
          <a:p>
            <a:r>
              <a:rPr lang="en-GB" sz="3300" dirty="0" smtClean="0">
                <a:solidFill>
                  <a:srgbClr val="FF0000"/>
                </a:solidFill>
              </a:rPr>
              <a:t>Give details about the two causes of urbanisation in the speech bubble.</a:t>
            </a:r>
          </a:p>
          <a:p>
            <a:r>
              <a:rPr lang="en-GB" sz="3300" dirty="0" smtClean="0">
                <a:solidFill>
                  <a:srgbClr val="7030A0"/>
                </a:solidFill>
              </a:rPr>
              <a:t>Study the photos and explain why you wanted to move.</a:t>
            </a:r>
          </a:p>
          <a:p>
            <a:r>
              <a:rPr lang="en-GB" sz="3300" dirty="0" smtClean="0">
                <a:solidFill>
                  <a:srgbClr val="00B050"/>
                </a:solidFill>
              </a:rPr>
              <a:t>For a city of your choice research and chart its growth. How has urbanisation changed its character? When did the main changes occur? Why did urbanisation occur?  </a:t>
            </a:r>
          </a:p>
          <a:p>
            <a:endParaRPr lang="en-GB" dirty="0" smtClean="0"/>
          </a:p>
          <a:p>
            <a:endParaRPr lang="en-GB" dirty="0"/>
          </a:p>
        </p:txBody>
      </p:sp>
    </p:spTree>
    <p:extLst>
      <p:ext uri="{BB962C8B-B14F-4D97-AF65-F5344CB8AC3E}">
        <p14:creationId xmlns:p14="http://schemas.microsoft.com/office/powerpoint/2010/main" val="2949546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933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7563"/>
            <a:ext cx="457200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357563"/>
            <a:ext cx="46291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7"/>
          <p:cNvSpPr txBox="1">
            <a:spLocks noChangeArrowheads="1"/>
          </p:cNvSpPr>
          <p:nvPr/>
        </p:nvSpPr>
        <p:spPr bwMode="auto">
          <a:xfrm>
            <a:off x="250825" y="188913"/>
            <a:ext cx="44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600" b="1">
                <a:solidFill>
                  <a:srgbClr val="FF0000"/>
                </a:solidFill>
              </a:rPr>
              <a:t>1</a:t>
            </a:r>
          </a:p>
        </p:txBody>
      </p:sp>
      <p:sp>
        <p:nvSpPr>
          <p:cNvPr id="2055" name="Rectangle 8"/>
          <p:cNvSpPr>
            <a:spLocks noChangeArrowheads="1"/>
          </p:cNvSpPr>
          <p:nvPr/>
        </p:nvSpPr>
        <p:spPr bwMode="auto">
          <a:xfrm>
            <a:off x="4716463" y="188913"/>
            <a:ext cx="44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600" b="1">
                <a:solidFill>
                  <a:srgbClr val="FF0000"/>
                </a:solidFill>
              </a:rPr>
              <a:t>2</a:t>
            </a:r>
          </a:p>
        </p:txBody>
      </p:sp>
      <p:sp>
        <p:nvSpPr>
          <p:cNvPr id="2056" name="TextBox 9"/>
          <p:cNvSpPr txBox="1">
            <a:spLocks noChangeArrowheads="1"/>
          </p:cNvSpPr>
          <p:nvPr/>
        </p:nvSpPr>
        <p:spPr bwMode="auto">
          <a:xfrm>
            <a:off x="179388" y="3573463"/>
            <a:ext cx="44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600" b="1">
                <a:solidFill>
                  <a:srgbClr val="FF0000"/>
                </a:solidFill>
              </a:rPr>
              <a:t>3</a:t>
            </a:r>
          </a:p>
        </p:txBody>
      </p:sp>
      <p:sp>
        <p:nvSpPr>
          <p:cNvPr id="2057" name="TextBox 10"/>
          <p:cNvSpPr txBox="1">
            <a:spLocks noChangeArrowheads="1"/>
          </p:cNvSpPr>
          <p:nvPr/>
        </p:nvSpPr>
        <p:spPr bwMode="auto">
          <a:xfrm>
            <a:off x="4716463" y="3500438"/>
            <a:ext cx="44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600" b="1">
                <a:solidFill>
                  <a:srgbClr val="FF0000"/>
                </a:solidFill>
              </a:rPr>
              <a:t>4</a:t>
            </a:r>
          </a:p>
        </p:txBody>
      </p:sp>
    </p:spTree>
    <p:extLst>
      <p:ext uri="{BB962C8B-B14F-4D97-AF65-F5344CB8AC3E}">
        <p14:creationId xmlns:p14="http://schemas.microsoft.com/office/powerpoint/2010/main" val="2780833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idx="4294967295"/>
          </p:nvPr>
        </p:nvSpPr>
        <p:spPr>
          <a:xfrm>
            <a:off x="2280016" y="260648"/>
            <a:ext cx="4114800" cy="701675"/>
          </a:xfrm>
        </p:spPr>
        <p:txBody>
          <a:bodyPr>
            <a:normAutofit/>
          </a:bodyPr>
          <a:lstStyle/>
          <a:p>
            <a:r>
              <a:rPr lang="en-GB" dirty="0">
                <a:solidFill>
                  <a:srgbClr val="FF0066"/>
                </a:solidFill>
              </a:rPr>
              <a:t>Plenary – </a:t>
            </a:r>
            <a:r>
              <a:rPr lang="en-GB" dirty="0" smtClean="0"/>
              <a:t>Look at the Graph</a:t>
            </a:r>
          </a:p>
        </p:txBody>
      </p:sp>
      <p:sp>
        <p:nvSpPr>
          <p:cNvPr id="7" name="Content Placeholder 6"/>
          <p:cNvSpPr>
            <a:spLocks noGrp="1"/>
          </p:cNvSpPr>
          <p:nvPr>
            <p:ph sz="half" idx="4294967295"/>
          </p:nvPr>
        </p:nvSpPr>
        <p:spPr>
          <a:xfrm>
            <a:off x="4644008" y="1412776"/>
            <a:ext cx="4038600" cy="4525963"/>
          </a:xfrm>
          <a:prstGeom prst="rect">
            <a:avLst/>
          </a:prstGeom>
        </p:spPr>
        <p:txBody>
          <a:bodyPr/>
          <a:lstStyle/>
          <a:p>
            <a:pPr marL="514350" indent="-514350">
              <a:buFont typeface="Arial" charset="0"/>
              <a:buAutoNum type="arabicParenR"/>
              <a:defRPr/>
            </a:pPr>
            <a:endParaRPr lang="en-GB" dirty="0" smtClean="0"/>
          </a:p>
          <a:p>
            <a:pPr marL="514350" indent="-514350">
              <a:buFont typeface="Arial" charset="0"/>
              <a:buAutoNum type="arabicParenR"/>
              <a:defRPr/>
            </a:pPr>
            <a:endParaRPr lang="en-GB" dirty="0"/>
          </a:p>
          <a:p>
            <a:pPr marL="514350" indent="-514350">
              <a:buFont typeface="Arial" charset="0"/>
              <a:buAutoNum type="arabicParenR"/>
              <a:defRPr/>
            </a:pPr>
            <a:r>
              <a:rPr lang="en-GB" dirty="0" smtClean="0"/>
              <a:t>What is going to happen to the worlds urban population by the year 2015?</a:t>
            </a:r>
          </a:p>
          <a:p>
            <a:pPr marL="514350" indent="-514350">
              <a:buFont typeface="Arial" charset="0"/>
              <a:buAutoNum type="arabicParenR"/>
              <a:defRPr/>
            </a:pPr>
            <a:endParaRPr lang="en-GB" dirty="0" smtClean="0"/>
          </a:p>
          <a:p>
            <a:pPr marL="514350" indent="-514350">
              <a:buFont typeface="Arial" charset="0"/>
              <a:buAutoNum type="arabicParenR"/>
              <a:defRPr/>
            </a:pPr>
            <a:r>
              <a:rPr lang="en-GB" dirty="0" smtClean="0"/>
              <a:t>Which continent will experience the biggest change?</a:t>
            </a:r>
          </a:p>
          <a:p>
            <a:pPr>
              <a:buFont typeface="Arial" charset="0"/>
              <a:buNone/>
              <a:defRPr/>
            </a:pPr>
            <a:endParaRPr lang="en-GB" dirty="0" smtClean="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73238"/>
            <a:ext cx="34623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790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1371600" y="5072074"/>
            <a:ext cx="6400800" cy="1785926"/>
          </a:xfrm>
        </p:spPr>
        <p:txBody>
          <a:bodyPr>
            <a:normAutofit/>
          </a:bodyPr>
          <a:lstStyle/>
          <a:p>
            <a:r>
              <a:rPr lang="en-GB" sz="4400" b="1" dirty="0" smtClean="0">
                <a:solidFill>
                  <a:schemeClr val="tx2">
                    <a:lumMod val="60000"/>
                    <a:lumOff val="40000"/>
                  </a:schemeClr>
                </a:solidFill>
              </a:rPr>
              <a:t>What impression do you get of this city?</a:t>
            </a:r>
            <a:endParaRPr lang="en-GB" sz="4400" b="1" dirty="0">
              <a:solidFill>
                <a:schemeClr val="tx2">
                  <a:lumMod val="60000"/>
                  <a:lumOff val="40000"/>
                </a:schemeClr>
              </a:solidFill>
            </a:endParaRPr>
          </a:p>
        </p:txBody>
      </p:sp>
      <p:pic>
        <p:nvPicPr>
          <p:cNvPr id="14338" name="Picture 2" descr="http://oceanworld.tamu.edu/resources/environment-book/Images/LA-smog-2.jpg"/>
          <p:cNvPicPr>
            <a:picLocks noChangeAspect="1" noChangeArrowheads="1"/>
          </p:cNvPicPr>
          <p:nvPr/>
        </p:nvPicPr>
        <p:blipFill>
          <a:blip r:embed="rId2"/>
          <a:srcRect/>
          <a:stretch>
            <a:fillRect/>
          </a:stretch>
        </p:blipFill>
        <p:spPr bwMode="auto">
          <a:xfrm>
            <a:off x="0" y="0"/>
            <a:ext cx="9045934" cy="5065723"/>
          </a:xfrm>
          <a:prstGeom prst="rect">
            <a:avLst/>
          </a:prstGeom>
          <a:noFill/>
        </p:spPr>
      </p:pic>
    </p:spTree>
    <p:extLst>
      <p:ext uri="{BB962C8B-B14F-4D97-AF65-F5344CB8AC3E}">
        <p14:creationId xmlns:p14="http://schemas.microsoft.com/office/powerpoint/2010/main" val="2182535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611560" y="476672"/>
            <a:ext cx="7772400" cy="1470025"/>
          </a:xfrm>
        </p:spPr>
        <p:txBody>
          <a:bodyPr/>
          <a:lstStyle/>
          <a:p>
            <a:r>
              <a:rPr lang="en-GB" u="sng" dirty="0" smtClean="0"/>
              <a:t>Problems caused by urbanisation</a:t>
            </a:r>
            <a:endParaRPr lang="en-GB" u="sng" dirty="0"/>
          </a:p>
        </p:txBody>
      </p:sp>
      <p:sp>
        <p:nvSpPr>
          <p:cNvPr id="5" name="Subtitle 4"/>
          <p:cNvSpPr>
            <a:spLocks noGrp="1"/>
          </p:cNvSpPr>
          <p:nvPr>
            <p:ph type="subTitle" idx="4294967295"/>
          </p:nvPr>
        </p:nvSpPr>
        <p:spPr>
          <a:xfrm>
            <a:off x="1403648" y="2204864"/>
            <a:ext cx="6400800" cy="4032448"/>
          </a:xfrm>
        </p:spPr>
        <p:txBody>
          <a:bodyPr>
            <a:normAutofit fontScale="85000" lnSpcReduction="20000"/>
          </a:bodyPr>
          <a:lstStyle/>
          <a:p>
            <a:r>
              <a:rPr lang="en-GB" dirty="0" smtClean="0"/>
              <a:t>L.O.</a:t>
            </a:r>
          </a:p>
          <a:p>
            <a:r>
              <a:rPr lang="en-GB" sz="4500" dirty="0" smtClean="0">
                <a:solidFill>
                  <a:srgbClr val="FF0000"/>
                </a:solidFill>
              </a:rPr>
              <a:t>To list some of the problems caused by urbanisation.</a:t>
            </a:r>
          </a:p>
          <a:p>
            <a:r>
              <a:rPr lang="en-GB" sz="4500" dirty="0" smtClean="0">
                <a:solidFill>
                  <a:srgbClr val="7030A0"/>
                </a:solidFill>
              </a:rPr>
              <a:t>To describe the problems caused by urbanisation linking in examples.</a:t>
            </a:r>
          </a:p>
          <a:p>
            <a:r>
              <a:rPr lang="en-GB" sz="4500" dirty="0" smtClean="0">
                <a:solidFill>
                  <a:schemeClr val="tx1"/>
                </a:solidFill>
              </a:rPr>
              <a:t>– Present work in an effective format.</a:t>
            </a:r>
            <a:endParaRPr lang="en-GB" sz="4500" dirty="0">
              <a:solidFill>
                <a:schemeClr val="tx1"/>
              </a:solidFill>
            </a:endParaRPr>
          </a:p>
        </p:txBody>
      </p:sp>
    </p:spTree>
    <p:extLst>
      <p:ext uri="{BB962C8B-B14F-4D97-AF65-F5344CB8AC3E}">
        <p14:creationId xmlns:p14="http://schemas.microsoft.com/office/powerpoint/2010/main" val="4872738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Geography\key stage 4\powerpoints\Unit 2 Types of Settlement\urban environments\scan5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33" y="764704"/>
            <a:ext cx="8256021"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471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http://www.millennium.gov.uk/projects/images/Millennium_Stadium.jpg"/>
          <p:cNvPicPr>
            <a:picLocks noChangeAspect="1" noChangeArrowheads="1"/>
          </p:cNvPicPr>
          <p:nvPr/>
        </p:nvPicPr>
        <p:blipFill>
          <a:blip r:embed="rId2"/>
          <a:srcRect/>
          <a:stretch>
            <a:fillRect/>
          </a:stretch>
        </p:blipFill>
        <p:spPr bwMode="auto">
          <a:xfrm>
            <a:off x="0" y="4062413"/>
            <a:ext cx="4143375" cy="2795587"/>
          </a:xfrm>
          <a:prstGeom prst="rect">
            <a:avLst/>
          </a:prstGeom>
          <a:noFill/>
          <a:ln w="9525">
            <a:noFill/>
            <a:miter lim="800000"/>
            <a:headEnd/>
            <a:tailEnd/>
          </a:ln>
        </p:spPr>
      </p:pic>
      <p:pic>
        <p:nvPicPr>
          <p:cNvPr id="17410" name="Picture 4" descr="Real hospitals such as this are few and far between in London"/>
          <p:cNvPicPr>
            <a:picLocks noChangeAspect="1" noChangeArrowheads="1"/>
          </p:cNvPicPr>
          <p:nvPr/>
        </p:nvPicPr>
        <p:blipFill>
          <a:blip r:embed="rId3"/>
          <a:srcRect/>
          <a:stretch>
            <a:fillRect/>
          </a:stretch>
        </p:blipFill>
        <p:spPr bwMode="auto">
          <a:xfrm>
            <a:off x="4648200" y="0"/>
            <a:ext cx="4687888" cy="3500438"/>
          </a:xfrm>
          <a:prstGeom prst="rect">
            <a:avLst/>
          </a:prstGeom>
          <a:noFill/>
          <a:ln w="9525">
            <a:noFill/>
            <a:miter lim="800000"/>
            <a:headEnd/>
            <a:tailEnd/>
          </a:ln>
        </p:spPr>
      </p:pic>
      <p:pic>
        <p:nvPicPr>
          <p:cNvPr id="17411" name="Picture 8" descr="http://www.premierbydesign.co.uk/images/common/semi-detached.jpg"/>
          <p:cNvPicPr>
            <a:picLocks noChangeAspect="1" noChangeArrowheads="1"/>
          </p:cNvPicPr>
          <p:nvPr/>
        </p:nvPicPr>
        <p:blipFill>
          <a:blip r:embed="rId4"/>
          <a:srcRect/>
          <a:stretch>
            <a:fillRect/>
          </a:stretch>
        </p:blipFill>
        <p:spPr bwMode="auto">
          <a:xfrm>
            <a:off x="4071938" y="4249738"/>
            <a:ext cx="5072062" cy="2608262"/>
          </a:xfrm>
          <a:prstGeom prst="rect">
            <a:avLst/>
          </a:prstGeom>
          <a:noFill/>
          <a:ln w="9525">
            <a:noFill/>
            <a:miter lim="800000"/>
            <a:headEnd/>
            <a:tailEnd/>
          </a:ln>
        </p:spPr>
      </p:pic>
      <p:pic>
        <p:nvPicPr>
          <p:cNvPr id="17412" name="Picture 10" descr="http://s0.geograph.org.uk/photos/12/44/124498_842b0861.jpg"/>
          <p:cNvPicPr>
            <a:picLocks noChangeAspect="1" noChangeArrowheads="1"/>
          </p:cNvPicPr>
          <p:nvPr/>
        </p:nvPicPr>
        <p:blipFill>
          <a:blip r:embed="rId5"/>
          <a:srcRect/>
          <a:stretch>
            <a:fillRect/>
          </a:stretch>
        </p:blipFill>
        <p:spPr bwMode="auto">
          <a:xfrm>
            <a:off x="0" y="-109538"/>
            <a:ext cx="4643438" cy="3576638"/>
          </a:xfrm>
          <a:prstGeom prst="rect">
            <a:avLst/>
          </a:prstGeom>
          <a:noFill/>
          <a:ln w="9525">
            <a:noFill/>
            <a:miter lim="800000"/>
            <a:headEnd/>
            <a:tailEnd/>
          </a:ln>
        </p:spPr>
      </p:pic>
      <p:pic>
        <p:nvPicPr>
          <p:cNvPr id="17413" name="Picture 6" descr="http://www.biojobblog.com/jobs.jpg"/>
          <p:cNvPicPr>
            <a:picLocks noChangeAspect="1" noChangeArrowheads="1"/>
          </p:cNvPicPr>
          <p:nvPr/>
        </p:nvPicPr>
        <p:blipFill>
          <a:blip r:embed="rId6"/>
          <a:srcRect/>
          <a:stretch>
            <a:fillRect/>
          </a:stretch>
        </p:blipFill>
        <p:spPr bwMode="auto">
          <a:xfrm>
            <a:off x="4714875" y="1857375"/>
            <a:ext cx="1830388" cy="2486025"/>
          </a:xfrm>
          <a:prstGeom prst="rect">
            <a:avLst/>
          </a:prstGeom>
          <a:noFill/>
          <a:ln w="9525">
            <a:noFill/>
            <a:miter lim="800000"/>
            <a:headEnd/>
            <a:tailEnd/>
          </a:ln>
        </p:spPr>
      </p:pic>
      <p:pic>
        <p:nvPicPr>
          <p:cNvPr id="17414" name="Picture 12" descr="odeon sign"/>
          <p:cNvPicPr>
            <a:picLocks noChangeAspect="1" noChangeArrowheads="1"/>
          </p:cNvPicPr>
          <p:nvPr/>
        </p:nvPicPr>
        <p:blipFill>
          <a:blip r:embed="rId7"/>
          <a:srcRect b="18674"/>
          <a:stretch>
            <a:fillRect/>
          </a:stretch>
        </p:blipFill>
        <p:spPr bwMode="auto">
          <a:xfrm>
            <a:off x="0" y="2214563"/>
            <a:ext cx="4743450" cy="1928812"/>
          </a:xfrm>
          <a:prstGeom prst="rect">
            <a:avLst/>
          </a:prstGeom>
          <a:noFill/>
          <a:ln w="9525">
            <a:noFill/>
            <a:miter lim="800000"/>
            <a:headEnd/>
            <a:tailEnd/>
          </a:ln>
        </p:spPr>
      </p:pic>
      <p:pic>
        <p:nvPicPr>
          <p:cNvPr id="17415" name="Picture 14" descr="http://dublinbusphotos.homestead.com/DublinBusImage.JPG"/>
          <p:cNvPicPr>
            <a:picLocks noChangeAspect="1" noChangeArrowheads="1"/>
          </p:cNvPicPr>
          <p:nvPr/>
        </p:nvPicPr>
        <p:blipFill>
          <a:blip r:embed="rId8"/>
          <a:srcRect/>
          <a:stretch>
            <a:fillRect/>
          </a:stretch>
        </p:blipFill>
        <p:spPr bwMode="auto">
          <a:xfrm>
            <a:off x="6572250" y="2857500"/>
            <a:ext cx="2571750" cy="1428750"/>
          </a:xfrm>
          <a:prstGeom prst="rect">
            <a:avLst/>
          </a:prstGeom>
          <a:noFill/>
          <a:ln w="9525">
            <a:noFill/>
            <a:miter lim="800000"/>
            <a:headEnd/>
            <a:tailEnd/>
          </a:ln>
        </p:spPr>
      </p:pic>
      <p:sp>
        <p:nvSpPr>
          <p:cNvPr id="2" name="Rectangle 1"/>
          <p:cNvSpPr/>
          <p:nvPr/>
        </p:nvSpPr>
        <p:spPr>
          <a:xfrm>
            <a:off x="2434454" y="355342"/>
            <a:ext cx="4163576" cy="1323439"/>
          </a:xfrm>
          <a:prstGeom prst="rect">
            <a:avLst/>
          </a:prstGeom>
        </p:spPr>
        <p:txBody>
          <a:bodyPr wrap="none">
            <a:spAutoFit/>
          </a:bodyPr>
          <a:lstStyle/>
          <a:p>
            <a:pPr algn="ctr"/>
            <a:r>
              <a:rPr lang="en-GB" sz="4000" b="1" dirty="0">
                <a:solidFill>
                  <a:srgbClr val="FFFF00"/>
                </a:solidFill>
              </a:rPr>
              <a:t>Benefits of </a:t>
            </a:r>
            <a:endParaRPr lang="en-GB" sz="4000" b="1" dirty="0" smtClean="0">
              <a:solidFill>
                <a:srgbClr val="FFFF00"/>
              </a:solidFill>
            </a:endParaRPr>
          </a:p>
          <a:p>
            <a:pPr algn="ctr"/>
            <a:r>
              <a:rPr lang="en-GB" sz="4000" b="1" dirty="0" smtClean="0">
                <a:solidFill>
                  <a:srgbClr val="FFFF00"/>
                </a:solidFill>
              </a:rPr>
              <a:t>Settlement </a:t>
            </a:r>
            <a:r>
              <a:rPr lang="en-GB" sz="4000" b="1" dirty="0">
                <a:solidFill>
                  <a:srgbClr val="FFFF00"/>
                </a:solidFill>
              </a:rPr>
              <a:t>growth</a:t>
            </a:r>
          </a:p>
        </p:txBody>
      </p:sp>
    </p:spTree>
    <p:extLst>
      <p:ext uri="{BB962C8B-B14F-4D97-AF65-F5344CB8AC3E}">
        <p14:creationId xmlns:p14="http://schemas.microsoft.com/office/powerpoint/2010/main" val="3085376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3357563" y="3071813"/>
            <a:ext cx="1928812" cy="646112"/>
          </a:xfrm>
          <a:prstGeom prst="rect">
            <a:avLst/>
          </a:prstGeom>
          <a:solidFill>
            <a:schemeClr val="bg1"/>
          </a:solidFill>
          <a:ln w="6350">
            <a:solidFill>
              <a:schemeClr val="tx1"/>
            </a:solidFill>
            <a:miter lim="800000"/>
            <a:headEnd/>
            <a:tailEnd/>
          </a:ln>
        </p:spPr>
        <p:txBody>
          <a:bodyPr>
            <a:spAutoFit/>
          </a:bodyPr>
          <a:lstStyle/>
          <a:p>
            <a:pPr algn="ctr"/>
            <a:r>
              <a:rPr lang="en-GB" dirty="0">
                <a:latin typeface="Calibri" pitchFamily="34" charset="0"/>
              </a:rPr>
              <a:t>Benefits of Settlement growth</a:t>
            </a:r>
          </a:p>
        </p:txBody>
      </p:sp>
      <p:sp>
        <p:nvSpPr>
          <p:cNvPr id="18435" name="TextBox 6"/>
          <p:cNvSpPr txBox="1">
            <a:spLocks noChangeArrowheads="1"/>
          </p:cNvSpPr>
          <p:nvPr/>
        </p:nvSpPr>
        <p:spPr bwMode="auto">
          <a:xfrm>
            <a:off x="3714750" y="571500"/>
            <a:ext cx="1571625" cy="1200150"/>
          </a:xfrm>
          <a:prstGeom prst="rect">
            <a:avLst/>
          </a:prstGeom>
          <a:noFill/>
          <a:ln w="9525">
            <a:solidFill>
              <a:schemeClr val="tx1"/>
            </a:solidFill>
            <a:miter lim="800000"/>
            <a:headEnd/>
            <a:tailEnd/>
          </a:ln>
        </p:spPr>
        <p:txBody>
          <a:bodyPr>
            <a:spAutoFit/>
          </a:bodyPr>
          <a:lstStyle/>
          <a:p>
            <a:r>
              <a:rPr lang="en-GB">
                <a:latin typeface="Calibri" pitchFamily="34" charset="0"/>
              </a:rPr>
              <a:t>There are more houses and flats to buy or rent</a:t>
            </a:r>
          </a:p>
        </p:txBody>
      </p:sp>
      <p:sp>
        <p:nvSpPr>
          <p:cNvPr id="18436" name="TextBox 7"/>
          <p:cNvSpPr txBox="1">
            <a:spLocks noChangeArrowheads="1"/>
          </p:cNvSpPr>
          <p:nvPr/>
        </p:nvSpPr>
        <p:spPr bwMode="auto">
          <a:xfrm>
            <a:off x="6286500" y="3929063"/>
            <a:ext cx="1571625" cy="1200150"/>
          </a:xfrm>
          <a:prstGeom prst="rect">
            <a:avLst/>
          </a:prstGeom>
          <a:noFill/>
          <a:ln w="9525">
            <a:solidFill>
              <a:schemeClr val="tx1"/>
            </a:solidFill>
            <a:miter lim="800000"/>
            <a:headEnd/>
            <a:tailEnd/>
          </a:ln>
        </p:spPr>
        <p:txBody>
          <a:bodyPr>
            <a:spAutoFit/>
          </a:bodyPr>
          <a:lstStyle/>
          <a:p>
            <a:r>
              <a:rPr lang="en-GB">
                <a:latin typeface="Calibri" pitchFamily="34" charset="0"/>
              </a:rPr>
              <a:t>There are more jobs which are better paid</a:t>
            </a:r>
          </a:p>
        </p:txBody>
      </p:sp>
      <p:sp>
        <p:nvSpPr>
          <p:cNvPr id="18437" name="TextBox 8"/>
          <p:cNvSpPr txBox="1">
            <a:spLocks noChangeArrowheads="1"/>
          </p:cNvSpPr>
          <p:nvPr/>
        </p:nvSpPr>
        <p:spPr bwMode="auto">
          <a:xfrm>
            <a:off x="6286500" y="1214438"/>
            <a:ext cx="2357438" cy="1200150"/>
          </a:xfrm>
          <a:prstGeom prst="rect">
            <a:avLst/>
          </a:prstGeom>
          <a:noFill/>
          <a:ln w="9525">
            <a:solidFill>
              <a:schemeClr val="tx1"/>
            </a:solidFill>
            <a:miter lim="800000"/>
            <a:headEnd/>
            <a:tailEnd/>
          </a:ln>
        </p:spPr>
        <p:txBody>
          <a:bodyPr>
            <a:spAutoFit/>
          </a:bodyPr>
          <a:lstStyle/>
          <a:p>
            <a:r>
              <a:rPr lang="en-GB">
                <a:latin typeface="Calibri" pitchFamily="34" charset="0"/>
              </a:rPr>
              <a:t>Food supplies are more reliable, with more shops giving greater choice</a:t>
            </a:r>
          </a:p>
        </p:txBody>
      </p:sp>
      <p:sp>
        <p:nvSpPr>
          <p:cNvPr id="18438" name="TextBox 9"/>
          <p:cNvSpPr txBox="1">
            <a:spLocks noChangeArrowheads="1"/>
          </p:cNvSpPr>
          <p:nvPr/>
        </p:nvSpPr>
        <p:spPr bwMode="auto">
          <a:xfrm>
            <a:off x="3357563" y="4929188"/>
            <a:ext cx="2286000" cy="923925"/>
          </a:xfrm>
          <a:prstGeom prst="rect">
            <a:avLst/>
          </a:prstGeom>
          <a:noFill/>
          <a:ln w="9525">
            <a:solidFill>
              <a:schemeClr val="tx1"/>
            </a:solidFill>
            <a:miter lim="800000"/>
            <a:headEnd/>
            <a:tailEnd/>
          </a:ln>
        </p:spPr>
        <p:txBody>
          <a:bodyPr>
            <a:spAutoFit/>
          </a:bodyPr>
          <a:lstStyle/>
          <a:p>
            <a:r>
              <a:rPr lang="en-GB">
                <a:latin typeface="Calibri" pitchFamily="34" charset="0"/>
              </a:rPr>
              <a:t>It takes less time and money to travel to work and shops.</a:t>
            </a:r>
          </a:p>
        </p:txBody>
      </p:sp>
      <p:sp>
        <p:nvSpPr>
          <p:cNvPr id="18439" name="TextBox 10"/>
          <p:cNvSpPr txBox="1">
            <a:spLocks noChangeArrowheads="1"/>
          </p:cNvSpPr>
          <p:nvPr/>
        </p:nvSpPr>
        <p:spPr bwMode="auto">
          <a:xfrm>
            <a:off x="428625" y="1500188"/>
            <a:ext cx="2071688" cy="1200150"/>
          </a:xfrm>
          <a:prstGeom prst="rect">
            <a:avLst/>
          </a:prstGeom>
          <a:noFill/>
          <a:ln w="9525">
            <a:solidFill>
              <a:schemeClr val="tx1"/>
            </a:solidFill>
            <a:miter lim="800000"/>
            <a:headEnd/>
            <a:tailEnd/>
          </a:ln>
        </p:spPr>
        <p:txBody>
          <a:bodyPr>
            <a:spAutoFit/>
          </a:bodyPr>
          <a:lstStyle/>
          <a:p>
            <a:r>
              <a:rPr lang="en-GB">
                <a:latin typeface="Calibri" pitchFamily="34" charset="0"/>
              </a:rPr>
              <a:t>There are more and better services such as schools and hospitals</a:t>
            </a:r>
          </a:p>
        </p:txBody>
      </p:sp>
      <p:sp>
        <p:nvSpPr>
          <p:cNvPr id="18440" name="TextBox 11"/>
          <p:cNvSpPr txBox="1">
            <a:spLocks noChangeArrowheads="1"/>
          </p:cNvSpPr>
          <p:nvPr/>
        </p:nvSpPr>
        <p:spPr bwMode="auto">
          <a:xfrm>
            <a:off x="285750" y="3929063"/>
            <a:ext cx="2000250" cy="1754187"/>
          </a:xfrm>
          <a:prstGeom prst="rect">
            <a:avLst/>
          </a:prstGeom>
          <a:noFill/>
          <a:ln w="9525">
            <a:solidFill>
              <a:schemeClr val="tx1"/>
            </a:solidFill>
            <a:miter lim="800000"/>
            <a:headEnd/>
            <a:tailEnd/>
          </a:ln>
        </p:spPr>
        <p:txBody>
          <a:bodyPr>
            <a:spAutoFit/>
          </a:bodyPr>
          <a:lstStyle/>
          <a:p>
            <a:r>
              <a:rPr lang="en-GB">
                <a:latin typeface="Calibri" pitchFamily="34" charset="0"/>
              </a:rPr>
              <a:t>There is entertainment, in the form of concerts, museums, and sporting events</a:t>
            </a:r>
          </a:p>
        </p:txBody>
      </p:sp>
      <p:cxnSp>
        <p:nvCxnSpPr>
          <p:cNvPr id="14" name="Straight Arrow Connector 13"/>
          <p:cNvCxnSpPr/>
          <p:nvPr/>
        </p:nvCxnSpPr>
        <p:spPr>
          <a:xfrm flipV="1">
            <a:off x="5286375" y="2428875"/>
            <a:ext cx="928688" cy="642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571750" y="2428875"/>
            <a:ext cx="785813" cy="642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3713957" y="2428081"/>
            <a:ext cx="1143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286375" y="3714750"/>
            <a:ext cx="857250" cy="7143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3821113" y="4322763"/>
            <a:ext cx="928687"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2571750" y="3714750"/>
            <a:ext cx="785813" cy="785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830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www.travelideas.com.au/uploaded_images/melbourne-cbd-ariel-view-748678.jpg"/>
          <p:cNvPicPr>
            <a:picLocks noChangeAspect="1" noChangeArrowheads="1"/>
          </p:cNvPicPr>
          <p:nvPr/>
        </p:nvPicPr>
        <p:blipFill>
          <a:blip r:embed="rId2"/>
          <a:srcRect/>
          <a:stretch>
            <a:fillRect/>
          </a:stretch>
        </p:blipFill>
        <p:spPr bwMode="auto">
          <a:xfrm>
            <a:off x="0" y="0"/>
            <a:ext cx="3865563" cy="2898775"/>
          </a:xfrm>
          <a:prstGeom prst="rect">
            <a:avLst/>
          </a:prstGeom>
          <a:noFill/>
          <a:ln w="9525">
            <a:noFill/>
            <a:miter lim="800000"/>
            <a:headEnd/>
            <a:tailEnd/>
          </a:ln>
        </p:spPr>
      </p:pic>
      <p:pic>
        <p:nvPicPr>
          <p:cNvPr id="19458" name="Picture 4" descr="http://www.safervale.co.uk/images/large-nhw-logo.jpg"/>
          <p:cNvPicPr>
            <a:picLocks noChangeAspect="1" noChangeArrowheads="1"/>
          </p:cNvPicPr>
          <p:nvPr/>
        </p:nvPicPr>
        <p:blipFill>
          <a:blip r:embed="rId3"/>
          <a:srcRect/>
          <a:stretch>
            <a:fillRect/>
          </a:stretch>
        </p:blipFill>
        <p:spPr bwMode="auto">
          <a:xfrm>
            <a:off x="6357938" y="0"/>
            <a:ext cx="2786062" cy="2786063"/>
          </a:xfrm>
          <a:prstGeom prst="rect">
            <a:avLst/>
          </a:prstGeom>
          <a:noFill/>
          <a:ln w="9525">
            <a:noFill/>
            <a:miter lim="800000"/>
            <a:headEnd/>
            <a:tailEnd/>
          </a:ln>
        </p:spPr>
      </p:pic>
      <p:pic>
        <p:nvPicPr>
          <p:cNvPr id="19459" name="Picture 6" descr="http://lh6.google.com/image/tessellar/RkQrU7P6qJI/AAAAAAAAAwk/PnNtT4q_5Wo/s800/demolished%20buildings.jpg"/>
          <p:cNvPicPr>
            <a:picLocks noChangeAspect="1" noChangeArrowheads="1"/>
          </p:cNvPicPr>
          <p:nvPr/>
        </p:nvPicPr>
        <p:blipFill>
          <a:blip r:embed="rId4"/>
          <a:srcRect/>
          <a:stretch>
            <a:fillRect/>
          </a:stretch>
        </p:blipFill>
        <p:spPr bwMode="auto">
          <a:xfrm>
            <a:off x="5214938" y="3643313"/>
            <a:ext cx="4816475" cy="3214687"/>
          </a:xfrm>
          <a:prstGeom prst="rect">
            <a:avLst/>
          </a:prstGeom>
          <a:noFill/>
          <a:ln w="9525">
            <a:noFill/>
            <a:miter lim="800000"/>
            <a:headEnd/>
            <a:tailEnd/>
          </a:ln>
        </p:spPr>
      </p:pic>
      <p:pic>
        <p:nvPicPr>
          <p:cNvPr id="19460" name="Picture 8" descr="http://farm3.static.flickr.com/2034/2080441172_8f64384481_o.jpg"/>
          <p:cNvPicPr>
            <a:picLocks noChangeAspect="1" noChangeArrowheads="1"/>
          </p:cNvPicPr>
          <p:nvPr/>
        </p:nvPicPr>
        <p:blipFill>
          <a:blip r:embed="rId5"/>
          <a:srcRect/>
          <a:stretch>
            <a:fillRect/>
          </a:stretch>
        </p:blipFill>
        <p:spPr bwMode="auto">
          <a:xfrm>
            <a:off x="0" y="2905125"/>
            <a:ext cx="2643188" cy="3952875"/>
          </a:xfrm>
          <a:prstGeom prst="rect">
            <a:avLst/>
          </a:prstGeom>
          <a:noFill/>
          <a:ln w="9525">
            <a:noFill/>
            <a:miter lim="800000"/>
            <a:headEnd/>
            <a:tailEnd/>
          </a:ln>
        </p:spPr>
      </p:pic>
      <p:pic>
        <p:nvPicPr>
          <p:cNvPr id="19461" name="Picture 10" descr="http://www.gbuapcd.org/Images/clipart/pollutioncomplaint1.jpg"/>
          <p:cNvPicPr>
            <a:picLocks noChangeAspect="1" noChangeArrowheads="1"/>
          </p:cNvPicPr>
          <p:nvPr/>
        </p:nvPicPr>
        <p:blipFill>
          <a:blip r:embed="rId6"/>
          <a:srcRect/>
          <a:stretch>
            <a:fillRect/>
          </a:stretch>
        </p:blipFill>
        <p:spPr bwMode="auto">
          <a:xfrm>
            <a:off x="2928938" y="3929063"/>
            <a:ext cx="3000375" cy="2770187"/>
          </a:xfrm>
          <a:prstGeom prst="rect">
            <a:avLst/>
          </a:prstGeom>
          <a:noFill/>
          <a:ln w="9525">
            <a:noFill/>
            <a:miter lim="800000"/>
            <a:headEnd/>
            <a:tailEnd/>
          </a:ln>
        </p:spPr>
      </p:pic>
      <p:pic>
        <p:nvPicPr>
          <p:cNvPr id="19462" name="Picture 12" descr="http://www.sarfend.co.uk/images/sos_woolworths.jpg"/>
          <p:cNvPicPr>
            <a:picLocks noChangeAspect="1" noChangeArrowheads="1"/>
          </p:cNvPicPr>
          <p:nvPr/>
        </p:nvPicPr>
        <p:blipFill>
          <a:blip r:embed="rId7"/>
          <a:srcRect/>
          <a:stretch>
            <a:fillRect/>
          </a:stretch>
        </p:blipFill>
        <p:spPr bwMode="auto">
          <a:xfrm>
            <a:off x="2714625" y="1571625"/>
            <a:ext cx="3714750" cy="2119313"/>
          </a:xfrm>
          <a:prstGeom prst="rect">
            <a:avLst/>
          </a:prstGeom>
          <a:noFill/>
          <a:ln w="9525">
            <a:noFill/>
            <a:miter lim="800000"/>
            <a:headEnd/>
            <a:tailEnd/>
          </a:ln>
        </p:spPr>
      </p:pic>
      <p:pic>
        <p:nvPicPr>
          <p:cNvPr id="19463" name="Picture 14" descr="http://chinadigitaltimes.net/wp-content/uploads/2008/10/shanghai-traffic.jpg"/>
          <p:cNvPicPr>
            <a:picLocks noChangeAspect="1" noChangeArrowheads="1"/>
          </p:cNvPicPr>
          <p:nvPr/>
        </p:nvPicPr>
        <p:blipFill>
          <a:blip r:embed="rId8"/>
          <a:srcRect/>
          <a:stretch>
            <a:fillRect/>
          </a:stretch>
        </p:blipFill>
        <p:spPr bwMode="auto">
          <a:xfrm>
            <a:off x="3857625" y="0"/>
            <a:ext cx="2471738" cy="1643063"/>
          </a:xfrm>
          <a:prstGeom prst="rect">
            <a:avLst/>
          </a:prstGeom>
          <a:noFill/>
          <a:ln w="9525">
            <a:noFill/>
            <a:miter lim="800000"/>
            <a:headEnd/>
            <a:tailEnd/>
          </a:ln>
        </p:spPr>
      </p:pic>
      <p:sp>
        <p:nvSpPr>
          <p:cNvPr id="2" name="Rectangle 1"/>
          <p:cNvSpPr/>
          <p:nvPr/>
        </p:nvSpPr>
        <p:spPr>
          <a:xfrm>
            <a:off x="30358" y="69592"/>
            <a:ext cx="4572000" cy="1323439"/>
          </a:xfrm>
          <a:prstGeom prst="rect">
            <a:avLst/>
          </a:prstGeom>
        </p:spPr>
        <p:txBody>
          <a:bodyPr>
            <a:spAutoFit/>
          </a:bodyPr>
          <a:lstStyle/>
          <a:p>
            <a:pPr algn="ctr"/>
            <a:r>
              <a:rPr lang="en-GB" sz="4000" b="1" dirty="0" smtClean="0">
                <a:solidFill>
                  <a:srgbClr val="FFFF00"/>
                </a:solidFill>
              </a:rPr>
              <a:t>Problems </a:t>
            </a:r>
            <a:r>
              <a:rPr lang="en-GB" sz="4000" b="1" dirty="0">
                <a:solidFill>
                  <a:srgbClr val="FFFF00"/>
                </a:solidFill>
              </a:rPr>
              <a:t>of </a:t>
            </a:r>
          </a:p>
          <a:p>
            <a:pPr algn="ctr"/>
            <a:r>
              <a:rPr lang="en-GB" sz="4000" b="1" dirty="0">
                <a:solidFill>
                  <a:srgbClr val="FFFF00"/>
                </a:solidFill>
              </a:rPr>
              <a:t>Settlement growth</a:t>
            </a:r>
          </a:p>
        </p:txBody>
      </p:sp>
    </p:spTree>
    <p:extLst>
      <p:ext uri="{BB962C8B-B14F-4D97-AF65-F5344CB8AC3E}">
        <p14:creationId xmlns:p14="http://schemas.microsoft.com/office/powerpoint/2010/main" val="57437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p:cNvSpPr txBox="1">
            <a:spLocks noChangeArrowheads="1"/>
          </p:cNvSpPr>
          <p:nvPr/>
        </p:nvSpPr>
        <p:spPr bwMode="auto">
          <a:xfrm>
            <a:off x="3357563" y="3071813"/>
            <a:ext cx="1928812" cy="646112"/>
          </a:xfrm>
          <a:prstGeom prst="rect">
            <a:avLst/>
          </a:prstGeom>
          <a:solidFill>
            <a:schemeClr val="bg1"/>
          </a:solidFill>
          <a:ln w="6350">
            <a:solidFill>
              <a:schemeClr val="tx1"/>
            </a:solidFill>
            <a:miter lim="800000"/>
            <a:headEnd/>
            <a:tailEnd/>
          </a:ln>
        </p:spPr>
        <p:txBody>
          <a:bodyPr>
            <a:spAutoFit/>
          </a:bodyPr>
          <a:lstStyle/>
          <a:p>
            <a:pPr algn="ctr"/>
            <a:r>
              <a:rPr lang="en-GB">
                <a:latin typeface="Calibri" pitchFamily="34" charset="0"/>
              </a:rPr>
              <a:t>Problems of Settlement growth</a:t>
            </a:r>
          </a:p>
        </p:txBody>
      </p:sp>
      <p:sp>
        <p:nvSpPr>
          <p:cNvPr id="20483" name="TextBox 6"/>
          <p:cNvSpPr txBox="1">
            <a:spLocks noChangeArrowheads="1"/>
          </p:cNvSpPr>
          <p:nvPr/>
        </p:nvSpPr>
        <p:spPr bwMode="auto">
          <a:xfrm>
            <a:off x="3571875" y="571500"/>
            <a:ext cx="1928813" cy="1200150"/>
          </a:xfrm>
          <a:prstGeom prst="rect">
            <a:avLst/>
          </a:prstGeom>
          <a:noFill/>
          <a:ln w="9525">
            <a:solidFill>
              <a:schemeClr val="tx1"/>
            </a:solidFill>
            <a:miter lim="800000"/>
            <a:headEnd/>
            <a:tailEnd/>
          </a:ln>
        </p:spPr>
        <p:txBody>
          <a:bodyPr>
            <a:spAutoFit/>
          </a:bodyPr>
          <a:lstStyle/>
          <a:p>
            <a:r>
              <a:rPr lang="en-GB">
                <a:latin typeface="Calibri" pitchFamily="34" charset="0"/>
              </a:rPr>
              <a:t>Waste land is created where buildings have been pulled down</a:t>
            </a:r>
          </a:p>
        </p:txBody>
      </p:sp>
      <p:sp>
        <p:nvSpPr>
          <p:cNvPr id="20484" name="TextBox 7"/>
          <p:cNvSpPr txBox="1">
            <a:spLocks noChangeArrowheads="1"/>
          </p:cNvSpPr>
          <p:nvPr/>
        </p:nvSpPr>
        <p:spPr bwMode="auto">
          <a:xfrm>
            <a:off x="6286500" y="3929063"/>
            <a:ext cx="1571625" cy="1754187"/>
          </a:xfrm>
          <a:prstGeom prst="rect">
            <a:avLst/>
          </a:prstGeom>
          <a:noFill/>
          <a:ln w="9525">
            <a:solidFill>
              <a:schemeClr val="tx1"/>
            </a:solidFill>
            <a:miter lim="800000"/>
            <a:headEnd/>
            <a:tailEnd/>
          </a:ln>
        </p:spPr>
        <p:txBody>
          <a:bodyPr>
            <a:spAutoFit/>
          </a:bodyPr>
          <a:lstStyle/>
          <a:p>
            <a:r>
              <a:rPr lang="en-GB">
                <a:latin typeface="Calibri" pitchFamily="34" charset="0"/>
              </a:rPr>
              <a:t>Old roads are too narrow for lorries and buses, new roads take up too much land</a:t>
            </a:r>
          </a:p>
        </p:txBody>
      </p:sp>
      <p:sp>
        <p:nvSpPr>
          <p:cNvPr id="20485" name="TextBox 8"/>
          <p:cNvSpPr txBox="1">
            <a:spLocks noChangeArrowheads="1"/>
          </p:cNvSpPr>
          <p:nvPr/>
        </p:nvSpPr>
        <p:spPr bwMode="auto">
          <a:xfrm>
            <a:off x="6286500" y="1214438"/>
            <a:ext cx="2357438" cy="923925"/>
          </a:xfrm>
          <a:prstGeom prst="rect">
            <a:avLst/>
          </a:prstGeom>
          <a:noFill/>
          <a:ln w="9525">
            <a:solidFill>
              <a:schemeClr val="tx1"/>
            </a:solidFill>
            <a:miter lim="800000"/>
            <a:headEnd/>
            <a:tailEnd/>
          </a:ln>
        </p:spPr>
        <p:txBody>
          <a:bodyPr>
            <a:spAutoFit/>
          </a:bodyPr>
          <a:lstStyle/>
          <a:p>
            <a:r>
              <a:rPr lang="en-GB">
                <a:latin typeface="Calibri" pitchFamily="34" charset="0"/>
              </a:rPr>
              <a:t>Traffic causes congestion, accidents, noise and air pollution</a:t>
            </a:r>
          </a:p>
        </p:txBody>
      </p:sp>
      <p:sp>
        <p:nvSpPr>
          <p:cNvPr id="20486" name="TextBox 9"/>
          <p:cNvSpPr txBox="1">
            <a:spLocks noChangeArrowheads="1"/>
          </p:cNvSpPr>
          <p:nvPr/>
        </p:nvSpPr>
        <p:spPr bwMode="auto">
          <a:xfrm>
            <a:off x="3357563" y="4929188"/>
            <a:ext cx="2286000" cy="923925"/>
          </a:xfrm>
          <a:prstGeom prst="rect">
            <a:avLst/>
          </a:prstGeom>
          <a:noFill/>
          <a:ln w="9525">
            <a:solidFill>
              <a:schemeClr val="tx1"/>
            </a:solidFill>
            <a:miter lim="800000"/>
            <a:headEnd/>
            <a:tailEnd/>
          </a:ln>
        </p:spPr>
        <p:txBody>
          <a:bodyPr>
            <a:spAutoFit/>
          </a:bodyPr>
          <a:lstStyle/>
          <a:p>
            <a:r>
              <a:rPr lang="en-GB">
                <a:latin typeface="Calibri" pitchFamily="34" charset="0"/>
              </a:rPr>
              <a:t>Old houses and factories need urgent expensive repairs</a:t>
            </a:r>
          </a:p>
        </p:txBody>
      </p:sp>
      <p:sp>
        <p:nvSpPr>
          <p:cNvPr id="20487" name="TextBox 10"/>
          <p:cNvSpPr txBox="1">
            <a:spLocks noChangeArrowheads="1"/>
          </p:cNvSpPr>
          <p:nvPr/>
        </p:nvSpPr>
        <p:spPr bwMode="auto">
          <a:xfrm>
            <a:off x="428625" y="1500188"/>
            <a:ext cx="2071688" cy="1200150"/>
          </a:xfrm>
          <a:prstGeom prst="rect">
            <a:avLst/>
          </a:prstGeom>
          <a:noFill/>
          <a:ln w="9525">
            <a:solidFill>
              <a:schemeClr val="tx1"/>
            </a:solidFill>
            <a:miter lim="800000"/>
            <a:headEnd/>
            <a:tailEnd/>
          </a:ln>
        </p:spPr>
        <p:txBody>
          <a:bodyPr>
            <a:spAutoFit/>
          </a:bodyPr>
          <a:lstStyle/>
          <a:p>
            <a:r>
              <a:rPr lang="en-GB">
                <a:latin typeface="Calibri" pitchFamily="34" charset="0"/>
              </a:rPr>
              <a:t>Land is very expensive to buy in and near the city centre</a:t>
            </a:r>
          </a:p>
        </p:txBody>
      </p:sp>
      <p:sp>
        <p:nvSpPr>
          <p:cNvPr id="20488" name="TextBox 11"/>
          <p:cNvSpPr txBox="1">
            <a:spLocks noChangeArrowheads="1"/>
          </p:cNvSpPr>
          <p:nvPr/>
        </p:nvSpPr>
        <p:spPr bwMode="auto">
          <a:xfrm>
            <a:off x="285750" y="3929063"/>
            <a:ext cx="2000250" cy="1200150"/>
          </a:xfrm>
          <a:prstGeom prst="rect">
            <a:avLst/>
          </a:prstGeom>
          <a:noFill/>
          <a:ln w="9525">
            <a:solidFill>
              <a:schemeClr val="tx1"/>
            </a:solidFill>
            <a:miter lim="800000"/>
            <a:headEnd/>
            <a:tailEnd/>
          </a:ln>
        </p:spPr>
        <p:txBody>
          <a:bodyPr>
            <a:spAutoFit/>
          </a:bodyPr>
          <a:lstStyle/>
          <a:p>
            <a:r>
              <a:rPr lang="en-GB">
                <a:latin typeface="Calibri" pitchFamily="34" charset="0"/>
              </a:rPr>
              <a:t>Crime, litter and vandalism make cities dangerous and unpleasant</a:t>
            </a:r>
          </a:p>
        </p:txBody>
      </p:sp>
      <p:cxnSp>
        <p:nvCxnSpPr>
          <p:cNvPr id="14" name="Straight Arrow Connector 13"/>
          <p:cNvCxnSpPr/>
          <p:nvPr/>
        </p:nvCxnSpPr>
        <p:spPr>
          <a:xfrm flipV="1">
            <a:off x="5286375" y="2428875"/>
            <a:ext cx="928688" cy="642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571750" y="2428875"/>
            <a:ext cx="785813" cy="642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3713957" y="2428081"/>
            <a:ext cx="1143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286375" y="3714750"/>
            <a:ext cx="857250" cy="7143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3821113" y="4322763"/>
            <a:ext cx="928687"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2571750" y="3714750"/>
            <a:ext cx="785813" cy="785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5328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Geography\key stage 4\powerpoints\Unit 2 Types of Settlement\urban environments\scan5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20688"/>
            <a:ext cx="8018049"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216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Geography\key stage 4\powerpoints\Unit 2 Types of Settlement\urban environments\scan5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67" y="836712"/>
            <a:ext cx="8686289"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105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933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7563"/>
            <a:ext cx="4859338"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7"/>
          <p:cNvSpPr txBox="1">
            <a:spLocks noChangeArrowheads="1"/>
          </p:cNvSpPr>
          <p:nvPr/>
        </p:nvSpPr>
        <p:spPr bwMode="auto">
          <a:xfrm>
            <a:off x="250825" y="188913"/>
            <a:ext cx="44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600" b="1">
                <a:solidFill>
                  <a:srgbClr val="FF0000"/>
                </a:solidFill>
              </a:rPr>
              <a:t>1</a:t>
            </a:r>
          </a:p>
        </p:txBody>
      </p:sp>
      <p:sp>
        <p:nvSpPr>
          <p:cNvPr id="3077" name="Rectangle 8"/>
          <p:cNvSpPr>
            <a:spLocks noChangeArrowheads="1"/>
          </p:cNvSpPr>
          <p:nvPr/>
        </p:nvSpPr>
        <p:spPr bwMode="auto">
          <a:xfrm>
            <a:off x="179388" y="3500438"/>
            <a:ext cx="44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600" b="1">
                <a:solidFill>
                  <a:srgbClr val="FF0000"/>
                </a:solidFill>
              </a:rPr>
              <a:t>2</a:t>
            </a:r>
          </a:p>
        </p:txBody>
      </p:sp>
      <p:sp>
        <p:nvSpPr>
          <p:cNvPr id="3078" name="Rectangle 11"/>
          <p:cNvSpPr>
            <a:spLocks noChangeArrowheads="1"/>
          </p:cNvSpPr>
          <p:nvPr/>
        </p:nvSpPr>
        <p:spPr bwMode="auto">
          <a:xfrm>
            <a:off x="4859338" y="3573463"/>
            <a:ext cx="4572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ct val="20000"/>
              </a:spcBef>
              <a:buFont typeface="Arial" charset="0"/>
              <a:buChar char="•"/>
            </a:pPr>
            <a:r>
              <a:rPr lang="en-GB" sz="3200"/>
              <a:t>LEDC: Less Economically developed country (poor </a:t>
            </a:r>
            <a:r>
              <a:rPr lang="en-GB" sz="3200" b="1" i="1" u="sng"/>
              <a:t>developing</a:t>
            </a:r>
            <a:r>
              <a:rPr lang="en-GB" sz="3200"/>
              <a:t> countries)</a:t>
            </a:r>
          </a:p>
        </p:txBody>
      </p:sp>
      <p:sp>
        <p:nvSpPr>
          <p:cNvPr id="3079" name="Rectangle 12"/>
          <p:cNvSpPr>
            <a:spLocks noChangeArrowheads="1"/>
          </p:cNvSpPr>
          <p:nvPr/>
        </p:nvSpPr>
        <p:spPr bwMode="auto">
          <a:xfrm>
            <a:off x="4787900" y="188913"/>
            <a:ext cx="4572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ct val="20000"/>
              </a:spcBef>
              <a:buFont typeface="Arial" charset="0"/>
              <a:buChar char="•"/>
            </a:pPr>
            <a:r>
              <a:rPr lang="en-GB" sz="3200"/>
              <a:t>MEDC: More economically developed country (rich </a:t>
            </a:r>
            <a:r>
              <a:rPr lang="en-GB" sz="3200" b="1" i="1" u="sng"/>
              <a:t>developed</a:t>
            </a:r>
            <a:r>
              <a:rPr lang="en-GB" sz="3200"/>
              <a:t> countries)</a:t>
            </a:r>
          </a:p>
        </p:txBody>
      </p:sp>
    </p:spTree>
    <p:extLst>
      <p:ext uri="{BB962C8B-B14F-4D97-AF65-F5344CB8AC3E}">
        <p14:creationId xmlns:p14="http://schemas.microsoft.com/office/powerpoint/2010/main" val="2687687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512" y="974725"/>
            <a:ext cx="8712968" cy="701675"/>
          </a:xfrm>
        </p:spPr>
        <p:txBody>
          <a:bodyPr rtlCol="0">
            <a:normAutofit/>
          </a:bodyPr>
          <a:lstStyle/>
          <a:p>
            <a:pPr fontAlgn="auto">
              <a:spcAft>
                <a:spcPts val="0"/>
              </a:spcAft>
              <a:defRPr/>
            </a:pPr>
            <a:r>
              <a:rPr lang="en-US" dirty="0" smtClean="0">
                <a:latin typeface="Comic Sans MS" pitchFamily="66" charset="0"/>
              </a:rPr>
              <a:t>In a race across London, which method of transportation was the fastest?</a:t>
            </a:r>
            <a:endParaRPr lang="en-US" dirty="0">
              <a:latin typeface="Comic Sans MS" pitchFamily="66" charset="0"/>
            </a:endParaRPr>
          </a:p>
        </p:txBody>
      </p:sp>
      <p:sp>
        <p:nvSpPr>
          <p:cNvPr id="15362" name="Content Placeholder 2"/>
          <p:cNvSpPr>
            <a:spLocks noGrp="1"/>
          </p:cNvSpPr>
          <p:nvPr>
            <p:ph idx="4294967295"/>
          </p:nvPr>
        </p:nvSpPr>
        <p:spPr>
          <a:xfrm>
            <a:off x="323528" y="1988840"/>
            <a:ext cx="8229600" cy="4525963"/>
          </a:xfrm>
          <a:prstGeom prst="rect">
            <a:avLst/>
          </a:prstGeom>
        </p:spPr>
        <p:txBody>
          <a:bodyPr/>
          <a:lstStyle/>
          <a:p>
            <a:pPr marL="0" indent="0">
              <a:buFont typeface="Arial" charset="0"/>
              <a:buNone/>
            </a:pPr>
            <a:r>
              <a:rPr lang="en-US" dirty="0" smtClean="0">
                <a:latin typeface="Comic Sans MS" pitchFamily="66" charset="0"/>
              </a:rPr>
              <a:t>Boat</a:t>
            </a:r>
          </a:p>
          <a:p>
            <a:pPr marL="0" indent="0">
              <a:buFont typeface="Arial" charset="0"/>
              <a:buNone/>
            </a:pPr>
            <a:r>
              <a:rPr lang="en-US" dirty="0" smtClean="0">
                <a:latin typeface="Comic Sans MS" pitchFamily="66" charset="0"/>
              </a:rPr>
              <a:t>Bike</a:t>
            </a:r>
          </a:p>
          <a:p>
            <a:pPr marL="0" indent="0">
              <a:buFont typeface="Arial" charset="0"/>
              <a:buNone/>
            </a:pPr>
            <a:r>
              <a:rPr lang="en-US" dirty="0" smtClean="0">
                <a:latin typeface="Comic Sans MS" pitchFamily="66" charset="0"/>
              </a:rPr>
              <a:t>Car</a:t>
            </a:r>
          </a:p>
          <a:p>
            <a:pPr marL="0" indent="0">
              <a:buFont typeface="Arial" charset="0"/>
              <a:buNone/>
            </a:pPr>
            <a:r>
              <a:rPr lang="en-US" dirty="0" smtClean="0">
                <a:latin typeface="Comic Sans MS" pitchFamily="66" charset="0"/>
              </a:rPr>
              <a:t>Public transport (bus and tube)</a:t>
            </a:r>
          </a:p>
          <a:p>
            <a:pPr marL="0" indent="0">
              <a:buFont typeface="Arial" charset="0"/>
              <a:buNone/>
            </a:pPr>
            <a:endParaRPr lang="en-US" dirty="0" smtClean="0"/>
          </a:p>
          <a:p>
            <a:pPr marL="0" indent="0">
              <a:buFont typeface="Arial" charset="0"/>
              <a:buNone/>
            </a:pPr>
            <a:r>
              <a:rPr lang="en-US" dirty="0" smtClean="0">
                <a:hlinkClick r:id="rId2"/>
              </a:rPr>
              <a:t>http://www.youtube.com/watch?feature=player_embedded&amp;v=CkOzNK4l8KY</a:t>
            </a:r>
            <a:r>
              <a:rPr lang="en-US" dirty="0" smtClean="0"/>
              <a:t> </a:t>
            </a:r>
          </a:p>
        </p:txBody>
      </p:sp>
    </p:spTree>
    <p:extLst>
      <p:ext uri="{BB962C8B-B14F-4D97-AF65-F5344CB8AC3E}">
        <p14:creationId xmlns:p14="http://schemas.microsoft.com/office/powerpoint/2010/main" val="19144228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Geography\key stage 4\powerpoints\Unit 2 Types of Settlement\urban environments\scan5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260" y="476672"/>
            <a:ext cx="8343480"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921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idx="4294967295"/>
          </p:nvPr>
        </p:nvSpPr>
        <p:spPr>
          <a:xfrm>
            <a:off x="467544" y="116632"/>
            <a:ext cx="8229600" cy="1143000"/>
          </a:xfrm>
        </p:spPr>
        <p:txBody>
          <a:bodyPr/>
          <a:lstStyle/>
          <a:p>
            <a:r>
              <a:rPr lang="en-US" sz="3200" dirty="0" smtClean="0">
                <a:latin typeface="Comic Sans MS" pitchFamily="66" charset="0"/>
              </a:rPr>
              <a:t>Copy and complete the following table:</a:t>
            </a:r>
          </a:p>
        </p:txBody>
      </p:sp>
      <p:graphicFrame>
        <p:nvGraphicFramePr>
          <p:cNvPr id="4" name="Table 3"/>
          <p:cNvGraphicFramePr>
            <a:graphicFrameLocks noGrp="1"/>
          </p:cNvGraphicFramePr>
          <p:nvPr>
            <p:extLst>
              <p:ext uri="{D42A27DB-BD31-4B8C-83A1-F6EECF244321}">
                <p14:modId xmlns:p14="http://schemas.microsoft.com/office/powerpoint/2010/main" val="770296925"/>
              </p:ext>
            </p:extLst>
          </p:nvPr>
        </p:nvGraphicFramePr>
        <p:xfrm>
          <a:off x="304800" y="1295400"/>
          <a:ext cx="8610600" cy="5329644"/>
        </p:xfrm>
        <a:graphic>
          <a:graphicData uri="http://schemas.openxmlformats.org/drawingml/2006/table">
            <a:tbl>
              <a:tblPr firstRow="1" bandRow="1">
                <a:tableStyleId>{5C22544A-7EE6-4342-B048-85BDC9FD1C3A}</a:tableStyleId>
              </a:tblPr>
              <a:tblGrid>
                <a:gridCol w="3124200"/>
                <a:gridCol w="5486400"/>
              </a:tblGrid>
              <a:tr h="751114">
                <a:tc>
                  <a:txBody>
                    <a:bodyPr/>
                    <a:lstStyle/>
                    <a:p>
                      <a:r>
                        <a:rPr lang="en-US" sz="2400" dirty="0" smtClean="0">
                          <a:latin typeface="Comic Sans MS" pitchFamily="66" charset="0"/>
                        </a:rPr>
                        <a:t>Problem</a:t>
                      </a:r>
                      <a:endParaRPr lang="en-US" sz="2400" dirty="0">
                        <a:latin typeface="Comic Sans MS" pitchFamily="66" charset="0"/>
                      </a:endParaRPr>
                    </a:p>
                  </a:txBody>
                  <a:tcPr/>
                </a:tc>
                <a:tc>
                  <a:txBody>
                    <a:bodyPr/>
                    <a:lstStyle/>
                    <a:p>
                      <a:r>
                        <a:rPr lang="en-US" sz="2400" dirty="0" smtClean="0">
                          <a:latin typeface="Comic Sans MS" pitchFamily="66" charset="0"/>
                        </a:rPr>
                        <a:t>Solution</a:t>
                      </a:r>
                      <a:endParaRPr lang="en-US" sz="2400" dirty="0">
                        <a:latin typeface="Comic Sans MS" pitchFamily="66" charset="0"/>
                      </a:endParaRPr>
                    </a:p>
                  </a:txBody>
                  <a:tcPr/>
                </a:tc>
              </a:tr>
              <a:tr h="751114">
                <a:tc>
                  <a:txBody>
                    <a:bodyPr/>
                    <a:lstStyle/>
                    <a:p>
                      <a:r>
                        <a:rPr lang="en-US" sz="2400" dirty="0" smtClean="0">
                          <a:latin typeface="Comic Sans MS" pitchFamily="66" charset="0"/>
                        </a:rPr>
                        <a:t>Air pollution</a:t>
                      </a:r>
                      <a:endParaRPr lang="en-US" sz="2400" dirty="0">
                        <a:latin typeface="Comic Sans MS" pitchFamily="66" charset="0"/>
                      </a:endParaRPr>
                    </a:p>
                  </a:txBody>
                  <a:tcPr/>
                </a:tc>
                <a:tc>
                  <a:txBody>
                    <a:bodyPr/>
                    <a:lstStyle/>
                    <a:p>
                      <a:endParaRPr lang="en-US" sz="2400">
                        <a:latin typeface="Comic Sans MS" pitchFamily="66" charset="0"/>
                      </a:endParaRPr>
                    </a:p>
                  </a:txBody>
                  <a:tcPr/>
                </a:tc>
              </a:tr>
              <a:tr h="751114">
                <a:tc>
                  <a:txBody>
                    <a:bodyPr/>
                    <a:lstStyle/>
                    <a:p>
                      <a:r>
                        <a:rPr lang="en-US" sz="2400" dirty="0" smtClean="0">
                          <a:latin typeface="Comic Sans MS" pitchFamily="66" charset="0"/>
                        </a:rPr>
                        <a:t>Traffic congestion</a:t>
                      </a:r>
                      <a:endParaRPr lang="en-US" sz="2400" dirty="0">
                        <a:latin typeface="Comic Sans MS" pitchFamily="66" charset="0"/>
                      </a:endParaRPr>
                    </a:p>
                  </a:txBody>
                  <a:tcPr/>
                </a:tc>
                <a:tc>
                  <a:txBody>
                    <a:bodyPr/>
                    <a:lstStyle/>
                    <a:p>
                      <a:endParaRPr lang="en-US" sz="2400">
                        <a:latin typeface="Comic Sans MS" pitchFamily="66" charset="0"/>
                      </a:endParaRPr>
                    </a:p>
                  </a:txBody>
                  <a:tcPr/>
                </a:tc>
              </a:tr>
              <a:tr h="751114">
                <a:tc>
                  <a:txBody>
                    <a:bodyPr/>
                    <a:lstStyle/>
                    <a:p>
                      <a:r>
                        <a:rPr lang="en-US" sz="2400" dirty="0" smtClean="0">
                          <a:latin typeface="Comic Sans MS" pitchFamily="66" charset="0"/>
                        </a:rPr>
                        <a:t>The speed of travel</a:t>
                      </a:r>
                      <a:endParaRPr lang="en-US" sz="2400" dirty="0">
                        <a:latin typeface="Comic Sans MS" pitchFamily="66" charset="0"/>
                      </a:endParaRPr>
                    </a:p>
                  </a:txBody>
                  <a:tcPr/>
                </a:tc>
                <a:tc>
                  <a:txBody>
                    <a:bodyPr/>
                    <a:lstStyle/>
                    <a:p>
                      <a:endParaRPr lang="en-US" sz="2400">
                        <a:latin typeface="Comic Sans MS" pitchFamily="66" charset="0"/>
                      </a:endParaRPr>
                    </a:p>
                  </a:txBody>
                  <a:tcPr/>
                </a:tc>
              </a:tr>
              <a:tr h="751114">
                <a:tc>
                  <a:txBody>
                    <a:bodyPr/>
                    <a:lstStyle/>
                    <a:p>
                      <a:r>
                        <a:rPr lang="en-US" sz="2400" dirty="0" smtClean="0">
                          <a:latin typeface="Comic Sans MS" pitchFamily="66" charset="0"/>
                        </a:rPr>
                        <a:t>Accidents</a:t>
                      </a:r>
                      <a:endParaRPr lang="en-US" sz="2400" dirty="0">
                        <a:latin typeface="Comic Sans MS" pitchFamily="66" charset="0"/>
                      </a:endParaRPr>
                    </a:p>
                  </a:txBody>
                  <a:tcPr/>
                </a:tc>
                <a:tc>
                  <a:txBody>
                    <a:bodyPr/>
                    <a:lstStyle/>
                    <a:p>
                      <a:endParaRPr lang="en-US" sz="2400" dirty="0">
                        <a:latin typeface="Comic Sans MS" pitchFamily="66" charset="0"/>
                      </a:endParaRPr>
                    </a:p>
                  </a:txBody>
                  <a:tcPr/>
                </a:tc>
              </a:tr>
              <a:tr h="751114">
                <a:tc>
                  <a:txBody>
                    <a:bodyPr/>
                    <a:lstStyle/>
                    <a:p>
                      <a:r>
                        <a:rPr lang="en-US" sz="2400" dirty="0" smtClean="0">
                          <a:latin typeface="Comic Sans MS" pitchFamily="66" charset="0"/>
                        </a:rPr>
                        <a:t>Under use of public transport</a:t>
                      </a:r>
                      <a:endParaRPr lang="en-US" sz="2400" dirty="0">
                        <a:latin typeface="Comic Sans MS" pitchFamily="66" charset="0"/>
                      </a:endParaRPr>
                    </a:p>
                  </a:txBody>
                  <a:tcPr/>
                </a:tc>
                <a:tc>
                  <a:txBody>
                    <a:bodyPr/>
                    <a:lstStyle/>
                    <a:p>
                      <a:endParaRPr lang="en-US" sz="2400">
                        <a:latin typeface="Comic Sans MS" pitchFamily="66" charset="0"/>
                      </a:endParaRPr>
                    </a:p>
                  </a:txBody>
                  <a:tcPr/>
                </a:tc>
              </a:tr>
              <a:tr h="751114">
                <a:tc>
                  <a:txBody>
                    <a:bodyPr/>
                    <a:lstStyle/>
                    <a:p>
                      <a:r>
                        <a:rPr lang="en-US" sz="2400" dirty="0" smtClean="0">
                          <a:latin typeface="Comic Sans MS" pitchFamily="66" charset="0"/>
                        </a:rPr>
                        <a:t>Parking issues</a:t>
                      </a:r>
                      <a:endParaRPr lang="en-US" sz="2400" dirty="0">
                        <a:latin typeface="Comic Sans MS" pitchFamily="66" charset="0"/>
                      </a:endParaRPr>
                    </a:p>
                  </a:txBody>
                  <a:tcPr/>
                </a:tc>
                <a:tc>
                  <a:txBody>
                    <a:bodyPr/>
                    <a:lstStyle/>
                    <a:p>
                      <a:endParaRPr lang="en-US" sz="2400" dirty="0">
                        <a:latin typeface="Comic Sans MS" pitchFamily="66" charset="0"/>
                      </a:endParaRPr>
                    </a:p>
                  </a:txBody>
                  <a:tcPr/>
                </a:tc>
              </a:tr>
            </a:tbl>
          </a:graphicData>
        </a:graphic>
      </p:graphicFrame>
    </p:spTree>
    <p:extLst>
      <p:ext uri="{BB962C8B-B14F-4D97-AF65-F5344CB8AC3E}">
        <p14:creationId xmlns:p14="http://schemas.microsoft.com/office/powerpoint/2010/main" val="2443461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0" y="0"/>
            <a:ext cx="9144000" cy="6858000"/>
          </a:xfrm>
          <a:prstGeom prst="ellipse">
            <a:avLst/>
          </a:prstGeom>
        </p:spPr>
        <p:style>
          <a:lnRef idx="2">
            <a:schemeClr val="accent6"/>
          </a:lnRef>
          <a:fillRef idx="1">
            <a:schemeClr val="lt1"/>
          </a:fillRef>
          <a:effectRef idx="0">
            <a:schemeClr val="accent6"/>
          </a:effectRef>
          <a:fontRef idx="minor">
            <a:schemeClr val="dk1"/>
          </a:fontRef>
        </p:style>
        <p:txBody>
          <a:bodyPr tIns="36000"/>
          <a:lstStyle/>
          <a:p>
            <a:pPr algn="ctr"/>
            <a:r>
              <a:rPr lang="en-GB" sz="1000">
                <a:solidFill>
                  <a:srgbClr val="000000"/>
                </a:solidFill>
              </a:rPr>
              <a:t>A case study - </a:t>
            </a:r>
          </a:p>
        </p:txBody>
      </p:sp>
      <p:sp>
        <p:nvSpPr>
          <p:cNvPr id="5" name="Oval 4"/>
          <p:cNvSpPr/>
          <p:nvPr/>
        </p:nvSpPr>
        <p:spPr>
          <a:xfrm>
            <a:off x="1143000" y="1357313"/>
            <a:ext cx="6923943" cy="4572000"/>
          </a:xfrm>
          <a:prstGeom prst="ellipse">
            <a:avLst/>
          </a:prstGeom>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GB" sz="1200" dirty="0"/>
              <a:t>What are the solutions to reduce the impact of traffic on the environment?</a:t>
            </a:r>
          </a:p>
        </p:txBody>
      </p:sp>
      <p:sp>
        <p:nvSpPr>
          <p:cNvPr id="4" name="Oval 3"/>
          <p:cNvSpPr/>
          <p:nvPr/>
        </p:nvSpPr>
        <p:spPr>
          <a:xfrm>
            <a:off x="2461846" y="2357439"/>
            <a:ext cx="4220308" cy="264318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GB" sz="1000" dirty="0"/>
              <a:t>What are the problems of increasing traffic?</a:t>
            </a:r>
          </a:p>
        </p:txBody>
      </p:sp>
    </p:spTree>
    <p:extLst>
      <p:ext uri="{BB962C8B-B14F-4D97-AF65-F5344CB8AC3E}">
        <p14:creationId xmlns:p14="http://schemas.microsoft.com/office/powerpoint/2010/main" val="1844928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www.greenpeace.org/international/Global/international/planet-2/image/2003/1/skulls-of-the-victims-of-the-d.jpg"/>
          <p:cNvPicPr>
            <a:picLocks noChangeAspect="1" noChangeArrowheads="1"/>
          </p:cNvPicPr>
          <p:nvPr/>
        </p:nvPicPr>
        <p:blipFill>
          <a:blip r:embed="rId2"/>
          <a:srcRect/>
          <a:stretch>
            <a:fillRect/>
          </a:stretch>
        </p:blipFill>
        <p:spPr bwMode="auto">
          <a:xfrm>
            <a:off x="1" y="0"/>
            <a:ext cx="9109980" cy="6805590"/>
          </a:xfrm>
          <a:prstGeom prst="rect">
            <a:avLst/>
          </a:prstGeom>
          <a:noFill/>
        </p:spPr>
      </p:pic>
    </p:spTree>
    <p:extLst>
      <p:ext uri="{BB962C8B-B14F-4D97-AF65-F5344CB8AC3E}">
        <p14:creationId xmlns:p14="http://schemas.microsoft.com/office/powerpoint/2010/main" val="37747154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91680" y="2492896"/>
            <a:ext cx="5093320" cy="1224136"/>
          </a:xfrm>
        </p:spPr>
        <p:txBody>
          <a:bodyPr>
            <a:normAutofit/>
          </a:bodyPr>
          <a:lstStyle/>
          <a:p>
            <a:r>
              <a:rPr lang="en-GB" u="sng" dirty="0" smtClean="0"/>
              <a:t>Environmental problems caused by rapid urbanisation in LEDCs</a:t>
            </a:r>
            <a:endParaRPr lang="en-GB" u="sng" dirty="0"/>
          </a:p>
        </p:txBody>
      </p:sp>
      <p:sp>
        <p:nvSpPr>
          <p:cNvPr id="3" name="Subtitle 2"/>
          <p:cNvSpPr>
            <a:spLocks noGrp="1"/>
          </p:cNvSpPr>
          <p:nvPr>
            <p:ph type="subTitle" idx="4294967295"/>
          </p:nvPr>
        </p:nvSpPr>
        <p:spPr>
          <a:xfrm>
            <a:off x="800086" y="3933056"/>
            <a:ext cx="6400800" cy="2471738"/>
          </a:xfrm>
        </p:spPr>
        <p:txBody>
          <a:bodyPr>
            <a:normAutofit/>
          </a:bodyPr>
          <a:lstStyle/>
          <a:p>
            <a:r>
              <a:rPr lang="en-GB" sz="2400" dirty="0" smtClean="0">
                <a:solidFill>
                  <a:srgbClr val="FF0000"/>
                </a:solidFill>
              </a:rPr>
              <a:t>Define </a:t>
            </a:r>
            <a:r>
              <a:rPr lang="en-GB" sz="2400" dirty="0">
                <a:solidFill>
                  <a:srgbClr val="FF0000"/>
                </a:solidFill>
              </a:rPr>
              <a:t>environmental problems and give examples.</a:t>
            </a:r>
          </a:p>
          <a:p>
            <a:r>
              <a:rPr lang="en-GB" sz="2400" dirty="0" smtClean="0">
                <a:solidFill>
                  <a:srgbClr val="7030A0"/>
                </a:solidFill>
              </a:rPr>
              <a:t>Describe </a:t>
            </a:r>
            <a:r>
              <a:rPr lang="en-GB" sz="2400" dirty="0">
                <a:solidFill>
                  <a:srgbClr val="7030A0"/>
                </a:solidFill>
              </a:rPr>
              <a:t>and explain the impact of urbanisation on the environment. </a:t>
            </a:r>
          </a:p>
          <a:p>
            <a:r>
              <a:rPr lang="en-GB" sz="2400" dirty="0" smtClean="0">
                <a:solidFill>
                  <a:srgbClr val="00B050"/>
                </a:solidFill>
              </a:rPr>
              <a:t>Evaluate </a:t>
            </a:r>
            <a:r>
              <a:rPr lang="en-GB" sz="2400" dirty="0">
                <a:solidFill>
                  <a:srgbClr val="00B050"/>
                </a:solidFill>
              </a:rPr>
              <a:t>the short and long term impact of the Union Carbide disaster at </a:t>
            </a:r>
            <a:r>
              <a:rPr lang="en-GB" sz="2400" dirty="0" err="1">
                <a:solidFill>
                  <a:srgbClr val="00B050"/>
                </a:solidFill>
              </a:rPr>
              <a:t>Bhopar</a:t>
            </a:r>
            <a:r>
              <a:rPr lang="en-GB" sz="2400" dirty="0">
                <a:solidFill>
                  <a:srgbClr val="00B050"/>
                </a:solidFill>
              </a:rPr>
              <a:t>. </a:t>
            </a:r>
          </a:p>
          <a:p>
            <a:endParaRPr lang="en-GB" dirty="0"/>
          </a:p>
        </p:txBody>
      </p:sp>
      <p:pic>
        <p:nvPicPr>
          <p:cNvPr id="5122" name="Picture 2" descr="http://www.thecommonwealth.org/Shared_ASP_Files/GFSR.asp?NodeID=184751&amp;AttributeName=FileName"/>
          <p:cNvPicPr>
            <a:picLocks noChangeAspect="1" noChangeArrowheads="1"/>
          </p:cNvPicPr>
          <p:nvPr/>
        </p:nvPicPr>
        <p:blipFill>
          <a:blip r:embed="rId2"/>
          <a:srcRect/>
          <a:stretch>
            <a:fillRect/>
          </a:stretch>
        </p:blipFill>
        <p:spPr bwMode="auto">
          <a:xfrm>
            <a:off x="357158" y="285728"/>
            <a:ext cx="1828822" cy="1524018"/>
          </a:xfrm>
          <a:prstGeom prst="rect">
            <a:avLst/>
          </a:prstGeom>
          <a:noFill/>
        </p:spPr>
      </p:pic>
      <p:pic>
        <p:nvPicPr>
          <p:cNvPr id="5124" name="Picture 4" descr="http://www.flexiblehousing.org/wp-content/themes/suffusion/timthumb.php?src=http%3A%2F%2Fupload.wikimedia.org%2Fwikipedia%2Fcommons%2Fb%2Fb9%2FAirPollutionSource.jpg&amp;w=150&amp;h=150&amp;zc=1&amp;quality=75&amp;type=m"/>
          <p:cNvPicPr>
            <a:picLocks noChangeAspect="1" noChangeArrowheads="1"/>
          </p:cNvPicPr>
          <p:nvPr/>
        </p:nvPicPr>
        <p:blipFill>
          <a:blip r:embed="rId3"/>
          <a:srcRect/>
          <a:stretch>
            <a:fillRect/>
          </a:stretch>
        </p:blipFill>
        <p:spPr bwMode="auto">
          <a:xfrm>
            <a:off x="2571736" y="357166"/>
            <a:ext cx="1428750" cy="1428750"/>
          </a:xfrm>
          <a:prstGeom prst="rect">
            <a:avLst/>
          </a:prstGeom>
          <a:noFill/>
        </p:spPr>
      </p:pic>
      <p:pic>
        <p:nvPicPr>
          <p:cNvPr id="5126" name="Picture 6" descr="http://3.bp.blogspot.com/_PocOkagnLG4/SziOFwgFIyI/AAAAAAAAANE/cC5PtuK1uYc/s320/effects.jpg"/>
          <p:cNvPicPr>
            <a:picLocks noChangeAspect="1" noChangeArrowheads="1"/>
          </p:cNvPicPr>
          <p:nvPr/>
        </p:nvPicPr>
        <p:blipFill>
          <a:blip r:embed="rId4"/>
          <a:srcRect/>
          <a:stretch>
            <a:fillRect/>
          </a:stretch>
        </p:blipFill>
        <p:spPr bwMode="auto">
          <a:xfrm>
            <a:off x="4214810" y="285728"/>
            <a:ext cx="2110088" cy="1809747"/>
          </a:xfrm>
          <a:prstGeom prst="rect">
            <a:avLst/>
          </a:prstGeom>
          <a:noFill/>
        </p:spPr>
      </p:pic>
      <p:pic>
        <p:nvPicPr>
          <p:cNvPr id="5128" name="Picture 8" descr="http://3.bp.blogspot.com/_fXBaBDyHTAI/SsEf2jeRWBI/AAAAAAAAANI/enJkgJDCkF8/s320/collectors-of-waste-in-a-shanty-town-from-jakarta-in-indonesia.jpg"/>
          <p:cNvPicPr>
            <a:picLocks noChangeAspect="1" noChangeArrowheads="1"/>
          </p:cNvPicPr>
          <p:nvPr/>
        </p:nvPicPr>
        <p:blipFill>
          <a:blip r:embed="rId5"/>
          <a:srcRect/>
          <a:stretch>
            <a:fillRect/>
          </a:stretch>
        </p:blipFill>
        <p:spPr bwMode="auto">
          <a:xfrm>
            <a:off x="6500826" y="285728"/>
            <a:ext cx="2381245" cy="1785934"/>
          </a:xfrm>
          <a:prstGeom prst="rect">
            <a:avLst/>
          </a:prstGeom>
          <a:noFill/>
        </p:spPr>
      </p:pic>
    </p:spTree>
    <p:extLst>
      <p:ext uri="{BB962C8B-B14F-4D97-AF65-F5344CB8AC3E}">
        <p14:creationId xmlns:p14="http://schemas.microsoft.com/office/powerpoint/2010/main" val="2843690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51520" y="332656"/>
            <a:ext cx="8640960" cy="576064"/>
          </a:xfrm>
        </p:spPr>
        <p:txBody>
          <a:bodyPr>
            <a:normAutofit/>
          </a:bodyPr>
          <a:lstStyle/>
          <a:p>
            <a:r>
              <a:rPr lang="en-GB" dirty="0" smtClean="0"/>
              <a:t>Key terms – match the key terms with the correct definition</a:t>
            </a:r>
            <a:endParaRPr lang="en-GB" dirty="0"/>
          </a:p>
        </p:txBody>
      </p:sp>
      <p:sp>
        <p:nvSpPr>
          <p:cNvPr id="5" name="Content Placeholder 4"/>
          <p:cNvSpPr>
            <a:spLocks noGrp="1"/>
          </p:cNvSpPr>
          <p:nvPr>
            <p:ph idx="4294967295"/>
          </p:nvPr>
        </p:nvSpPr>
        <p:spPr>
          <a:xfrm>
            <a:off x="251520" y="1124744"/>
            <a:ext cx="8640960" cy="5616624"/>
          </a:xfrm>
          <a:prstGeom prst="rect">
            <a:avLst/>
          </a:prstGeom>
        </p:spPr>
        <p:txBody>
          <a:bodyPr>
            <a:normAutofit fontScale="92500" lnSpcReduction="20000"/>
          </a:bodyPr>
          <a:lstStyle/>
          <a:p>
            <a:r>
              <a:rPr lang="en-GB" dirty="0" smtClean="0">
                <a:solidFill>
                  <a:srgbClr val="00B050"/>
                </a:solidFill>
              </a:rPr>
              <a:t>Industrialisation</a:t>
            </a:r>
            <a:r>
              <a:rPr lang="en-GB" dirty="0" smtClean="0"/>
              <a:t>		</a:t>
            </a:r>
            <a:r>
              <a:rPr lang="en-GB" dirty="0" smtClean="0">
                <a:solidFill>
                  <a:srgbClr val="FF0000"/>
                </a:solidFill>
              </a:rPr>
              <a:t>Disposal </a:t>
            </a:r>
            <a:r>
              <a:rPr lang="en-GB" dirty="0">
                <a:solidFill>
                  <a:srgbClr val="FF0000"/>
                </a:solidFill>
              </a:rPr>
              <a:t>of waste material by burying it under </a:t>
            </a:r>
            <a:r>
              <a:rPr lang="en-GB" dirty="0" smtClean="0">
                <a:solidFill>
                  <a:srgbClr val="FF0000"/>
                </a:solidFill>
              </a:rPr>
              <a:t>layers </a:t>
            </a:r>
            <a:r>
              <a:rPr lang="en-GB" dirty="0">
                <a:solidFill>
                  <a:srgbClr val="FF0000"/>
                </a:solidFill>
              </a:rPr>
              <a:t>of earth </a:t>
            </a:r>
          </a:p>
          <a:p>
            <a:endParaRPr lang="en-GB" dirty="0" smtClean="0"/>
          </a:p>
          <a:p>
            <a:pPr algn="l"/>
            <a:r>
              <a:rPr lang="en-GB" dirty="0" smtClean="0">
                <a:solidFill>
                  <a:srgbClr val="00B050"/>
                </a:solidFill>
              </a:rPr>
              <a:t>Disposal of waste	</a:t>
            </a:r>
            <a:r>
              <a:rPr lang="en-GB" dirty="0" smtClean="0"/>
              <a:t>	</a:t>
            </a:r>
            <a:r>
              <a:rPr lang="en-GB" dirty="0" smtClean="0">
                <a:solidFill>
                  <a:srgbClr val="FF0000"/>
                </a:solidFill>
              </a:rPr>
              <a:t>A company representing </a:t>
            </a:r>
            <a:r>
              <a:rPr lang="en-GB" dirty="0">
                <a:solidFill>
                  <a:srgbClr val="FF0000"/>
                </a:solidFill>
              </a:rPr>
              <a:t>two or more </a:t>
            </a:r>
            <a:r>
              <a:rPr lang="en-GB" dirty="0" smtClean="0">
                <a:solidFill>
                  <a:srgbClr val="FF0000"/>
                </a:solidFill>
              </a:rPr>
              <a:t>nationalities</a:t>
            </a:r>
          </a:p>
          <a:p>
            <a:pPr algn="l"/>
            <a:r>
              <a:rPr lang="en-GB" dirty="0" smtClean="0"/>
              <a:t>	</a:t>
            </a:r>
          </a:p>
          <a:p>
            <a:pPr algn="l"/>
            <a:r>
              <a:rPr lang="en-GB" dirty="0" smtClean="0">
                <a:solidFill>
                  <a:srgbClr val="00B050"/>
                </a:solidFill>
              </a:rPr>
              <a:t>Landfill	</a:t>
            </a:r>
            <a:r>
              <a:rPr lang="en-GB" dirty="0" smtClean="0"/>
              <a:t>		</a:t>
            </a:r>
            <a:r>
              <a:rPr lang="en-GB" dirty="0" smtClean="0">
                <a:solidFill>
                  <a:srgbClr val="FF0000"/>
                </a:solidFill>
              </a:rPr>
              <a:t>To </a:t>
            </a:r>
            <a:r>
              <a:rPr lang="en-GB" dirty="0">
                <a:solidFill>
                  <a:srgbClr val="FF0000"/>
                </a:solidFill>
              </a:rPr>
              <a:t>treat or </a:t>
            </a:r>
            <a:r>
              <a:rPr lang="en-GB" dirty="0" smtClean="0">
                <a:solidFill>
                  <a:srgbClr val="FF0000"/>
                </a:solidFill>
              </a:rPr>
              <a:t>process used </a:t>
            </a:r>
            <a:r>
              <a:rPr lang="en-GB" dirty="0">
                <a:solidFill>
                  <a:srgbClr val="FF0000"/>
                </a:solidFill>
              </a:rPr>
              <a:t>or waste </a:t>
            </a:r>
            <a:r>
              <a:rPr lang="en-GB" dirty="0" smtClean="0">
                <a:solidFill>
                  <a:srgbClr val="FF0000"/>
                </a:solidFill>
              </a:rPr>
              <a:t>materials </a:t>
            </a:r>
            <a:r>
              <a:rPr lang="en-GB" dirty="0">
                <a:solidFill>
                  <a:srgbClr val="FF0000"/>
                </a:solidFill>
              </a:rPr>
              <a:t>so as to make </a:t>
            </a:r>
            <a:r>
              <a:rPr lang="en-GB" dirty="0" smtClean="0">
                <a:solidFill>
                  <a:srgbClr val="FF0000"/>
                </a:solidFill>
              </a:rPr>
              <a:t>			suitable </a:t>
            </a:r>
            <a:r>
              <a:rPr lang="en-GB" dirty="0">
                <a:solidFill>
                  <a:srgbClr val="FF0000"/>
                </a:solidFill>
              </a:rPr>
              <a:t>for reuse</a:t>
            </a:r>
            <a:endParaRPr lang="en-GB" dirty="0" smtClean="0">
              <a:solidFill>
                <a:srgbClr val="FF0000"/>
              </a:solidFill>
            </a:endParaRPr>
          </a:p>
          <a:p>
            <a:pPr algn="l"/>
            <a:endParaRPr lang="en-GB" dirty="0" smtClean="0">
              <a:solidFill>
                <a:srgbClr val="00B050"/>
              </a:solidFill>
            </a:endParaRPr>
          </a:p>
          <a:p>
            <a:pPr algn="l"/>
            <a:r>
              <a:rPr lang="en-GB" dirty="0" smtClean="0">
                <a:solidFill>
                  <a:srgbClr val="00B050"/>
                </a:solidFill>
              </a:rPr>
              <a:t>Recycling</a:t>
            </a:r>
            <a:r>
              <a:rPr lang="en-GB" dirty="0" smtClean="0"/>
              <a:t>		</a:t>
            </a:r>
            <a:r>
              <a:rPr lang="en-GB" dirty="0" smtClean="0">
                <a:solidFill>
                  <a:srgbClr val="FF0000"/>
                </a:solidFill>
              </a:rPr>
              <a:t>The </a:t>
            </a:r>
            <a:r>
              <a:rPr lang="en-GB" dirty="0">
                <a:solidFill>
                  <a:srgbClr val="FF0000"/>
                </a:solidFill>
              </a:rPr>
              <a:t>introduction of harmful substances or products into </a:t>
            </a:r>
            <a:r>
              <a:rPr lang="en-GB" dirty="0" smtClean="0">
                <a:solidFill>
                  <a:srgbClr val="FF0000"/>
                </a:solidFill>
              </a:rPr>
              <a:t>			the </a:t>
            </a:r>
            <a:r>
              <a:rPr lang="en-GB" dirty="0">
                <a:solidFill>
                  <a:srgbClr val="FF0000"/>
                </a:solidFill>
              </a:rPr>
              <a:t>environment</a:t>
            </a:r>
            <a:r>
              <a:rPr lang="en-GB" dirty="0" smtClean="0"/>
              <a:t>	</a:t>
            </a:r>
          </a:p>
          <a:p>
            <a:pPr algn="l"/>
            <a:r>
              <a:rPr lang="en-GB" dirty="0" smtClean="0"/>
              <a:t>	</a:t>
            </a:r>
          </a:p>
          <a:p>
            <a:pPr algn="l"/>
            <a:r>
              <a:rPr lang="en-GB" dirty="0" smtClean="0">
                <a:solidFill>
                  <a:srgbClr val="00B050"/>
                </a:solidFill>
              </a:rPr>
              <a:t>Air pollution</a:t>
            </a:r>
            <a:r>
              <a:rPr lang="en-GB" dirty="0" smtClean="0"/>
              <a:t>		</a:t>
            </a:r>
            <a:r>
              <a:rPr lang="en-GB" dirty="0">
                <a:solidFill>
                  <a:srgbClr val="FF0000"/>
                </a:solidFill>
              </a:rPr>
              <a:t>T</a:t>
            </a:r>
            <a:r>
              <a:rPr lang="en-GB" dirty="0" smtClean="0">
                <a:solidFill>
                  <a:srgbClr val="FF0000"/>
                </a:solidFill>
              </a:rPr>
              <a:t>he </a:t>
            </a:r>
            <a:r>
              <a:rPr lang="en-GB" dirty="0">
                <a:solidFill>
                  <a:srgbClr val="FF0000"/>
                </a:solidFill>
              </a:rPr>
              <a:t>large-scale introduction of manufacturing, advanced </a:t>
            </a:r>
            <a:r>
              <a:rPr lang="en-GB" dirty="0" smtClean="0">
                <a:solidFill>
                  <a:srgbClr val="FF0000"/>
                </a:solidFill>
              </a:rPr>
              <a:t>			technical </a:t>
            </a:r>
            <a:r>
              <a:rPr lang="en-GB" dirty="0">
                <a:solidFill>
                  <a:srgbClr val="FF0000"/>
                </a:solidFill>
              </a:rPr>
              <a:t>enterprises, and other productive economic </a:t>
            </a:r>
            <a:r>
              <a:rPr lang="en-GB" dirty="0" smtClean="0">
                <a:solidFill>
                  <a:srgbClr val="FF0000"/>
                </a:solidFill>
              </a:rPr>
              <a:t>				activity </a:t>
            </a:r>
            <a:r>
              <a:rPr lang="en-GB" dirty="0">
                <a:solidFill>
                  <a:srgbClr val="FF0000"/>
                </a:solidFill>
              </a:rPr>
              <a:t>into an area, society, country</a:t>
            </a:r>
            <a:endParaRPr lang="en-GB" dirty="0" smtClean="0">
              <a:solidFill>
                <a:srgbClr val="FF0000"/>
              </a:solidFill>
            </a:endParaRPr>
          </a:p>
          <a:p>
            <a:pPr algn="l"/>
            <a:endParaRPr lang="en-GB" dirty="0" smtClean="0">
              <a:solidFill>
                <a:srgbClr val="FF0000"/>
              </a:solidFill>
            </a:endParaRPr>
          </a:p>
          <a:p>
            <a:pPr algn="l"/>
            <a:r>
              <a:rPr lang="en-GB" dirty="0" smtClean="0">
                <a:solidFill>
                  <a:srgbClr val="00B050"/>
                </a:solidFill>
              </a:rPr>
              <a:t>Transnational companies</a:t>
            </a:r>
            <a:r>
              <a:rPr lang="en-GB" dirty="0" smtClean="0"/>
              <a:t>	</a:t>
            </a:r>
            <a:r>
              <a:rPr lang="en-GB" dirty="0">
                <a:solidFill>
                  <a:srgbClr val="FF0000"/>
                </a:solidFill>
              </a:rPr>
              <a:t>when plastic and heavy metals are disposed of in our </a:t>
            </a:r>
            <a:r>
              <a:rPr lang="en-GB" dirty="0" smtClean="0">
                <a:solidFill>
                  <a:srgbClr val="FF0000"/>
                </a:solidFill>
              </a:rPr>
              <a:t>				 </a:t>
            </a:r>
            <a:r>
              <a:rPr lang="en-GB" dirty="0">
                <a:solidFill>
                  <a:srgbClr val="FF0000"/>
                </a:solidFill>
              </a:rPr>
              <a:t>rivers, lakes, and oceans.</a:t>
            </a:r>
            <a:endParaRPr lang="en-GB" dirty="0" smtClean="0">
              <a:solidFill>
                <a:srgbClr val="FF0000"/>
              </a:solidFill>
            </a:endParaRPr>
          </a:p>
          <a:p>
            <a:pPr algn="l"/>
            <a:endParaRPr lang="en-GB" dirty="0" smtClean="0"/>
          </a:p>
          <a:p>
            <a:pPr algn="l"/>
            <a:r>
              <a:rPr lang="en-GB" dirty="0" smtClean="0">
                <a:solidFill>
                  <a:srgbClr val="00B050"/>
                </a:solidFill>
              </a:rPr>
              <a:t>Water </a:t>
            </a:r>
            <a:r>
              <a:rPr lang="en-GB" dirty="0">
                <a:solidFill>
                  <a:srgbClr val="00B050"/>
                </a:solidFill>
              </a:rPr>
              <a:t>pollution</a:t>
            </a:r>
            <a:r>
              <a:rPr lang="en-GB" dirty="0"/>
              <a:t>	</a:t>
            </a:r>
            <a:r>
              <a:rPr lang="en-GB" dirty="0" smtClean="0"/>
              <a:t>	</a:t>
            </a:r>
            <a:r>
              <a:rPr lang="en-GB" dirty="0">
                <a:solidFill>
                  <a:srgbClr val="FF0000"/>
                </a:solidFill>
              </a:rPr>
              <a:t>A</a:t>
            </a:r>
            <a:r>
              <a:rPr lang="en-GB" dirty="0" smtClean="0">
                <a:solidFill>
                  <a:srgbClr val="FF0000"/>
                </a:solidFill>
              </a:rPr>
              <a:t> means </a:t>
            </a:r>
            <a:r>
              <a:rPr lang="en-GB" dirty="0">
                <a:solidFill>
                  <a:srgbClr val="FF0000"/>
                </a:solidFill>
              </a:rPr>
              <a:t>of destroying unwanted </a:t>
            </a:r>
            <a:r>
              <a:rPr lang="en-GB" dirty="0" smtClean="0">
                <a:solidFill>
                  <a:srgbClr val="FF0000"/>
                </a:solidFill>
              </a:rPr>
              <a:t>products</a:t>
            </a:r>
            <a:endParaRPr lang="en-GB" dirty="0">
              <a:solidFill>
                <a:srgbClr val="FF0000"/>
              </a:solidFill>
            </a:endParaRPr>
          </a:p>
        </p:txBody>
      </p:sp>
    </p:spTree>
    <p:extLst>
      <p:ext uri="{BB962C8B-B14F-4D97-AF65-F5344CB8AC3E}">
        <p14:creationId xmlns:p14="http://schemas.microsoft.com/office/powerpoint/2010/main" val="458400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8596" y="362728"/>
            <a:ext cx="4578350" cy="1560512"/>
          </a:xfrm>
        </p:spPr>
        <p:txBody>
          <a:bodyPr>
            <a:noAutofit/>
          </a:bodyPr>
          <a:lstStyle/>
          <a:p>
            <a:r>
              <a:rPr lang="en-GB" sz="3600" dirty="0" smtClean="0"/>
              <a:t>Flow diagram</a:t>
            </a:r>
            <a:br>
              <a:rPr lang="en-GB" sz="3600" dirty="0" smtClean="0"/>
            </a:br>
            <a:r>
              <a:rPr lang="en-GB" sz="2000" dirty="0" smtClean="0"/>
              <a:t>Read page 52 </a:t>
            </a:r>
            <a:r>
              <a:rPr lang="en-GB" sz="2000" dirty="0" err="1" smtClean="0"/>
              <a:t>Hodder</a:t>
            </a:r>
            <a:r>
              <a:rPr lang="en-GB" sz="2000" dirty="0" smtClean="0"/>
              <a:t>.</a:t>
            </a:r>
            <a:r>
              <a:rPr lang="en-GB" sz="3600" dirty="0" smtClean="0"/>
              <a:t/>
            </a:r>
            <a:br>
              <a:rPr lang="en-GB" sz="3600" dirty="0" smtClean="0"/>
            </a:br>
            <a:endParaRPr lang="en-GB" sz="3600" dirty="0"/>
          </a:p>
        </p:txBody>
      </p:sp>
      <p:sp>
        <p:nvSpPr>
          <p:cNvPr id="3" name="Content Placeholder 2"/>
          <p:cNvSpPr>
            <a:spLocks noGrp="1"/>
          </p:cNvSpPr>
          <p:nvPr>
            <p:ph idx="4294967295"/>
          </p:nvPr>
        </p:nvSpPr>
        <p:spPr>
          <a:xfrm>
            <a:off x="0" y="1600200"/>
            <a:ext cx="8229600" cy="4525963"/>
          </a:xfrm>
          <a:prstGeom prst="rect">
            <a:avLst/>
          </a:prstGeom>
        </p:spPr>
        <p:txBody>
          <a:bodyPr/>
          <a:lstStyle/>
          <a:p>
            <a:pPr>
              <a:buNone/>
            </a:pPr>
            <a:r>
              <a:rPr lang="en-GB" dirty="0" smtClean="0"/>
              <a:t> </a:t>
            </a:r>
            <a:endParaRPr lang="en-GB" dirty="0"/>
          </a:p>
        </p:txBody>
      </p:sp>
      <p:sp>
        <p:nvSpPr>
          <p:cNvPr id="4" name="Oval Callout 3"/>
          <p:cNvSpPr/>
          <p:nvPr/>
        </p:nvSpPr>
        <p:spPr>
          <a:xfrm>
            <a:off x="428596" y="2276872"/>
            <a:ext cx="4143404" cy="4286280"/>
          </a:xfrm>
          <a:prstGeom prst="wedgeEllipseCallout">
            <a:avLst>
              <a:gd name="adj1" fmla="val 81840"/>
              <a:gd name="adj2" fmla="val 32166"/>
            </a:avLst>
          </a:prstGeom>
          <a:solidFill>
            <a:schemeClr val="accent5">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Create four flow diagrams, one for each environmental problems caused by urbanisation in LEDCs.</a:t>
            </a:r>
          </a:p>
          <a:p>
            <a:pPr algn="ctr"/>
            <a:r>
              <a:rPr lang="en-GB" sz="2400" dirty="0" smtClean="0"/>
              <a:t>Look to add examples and illustrations.</a:t>
            </a:r>
            <a:endParaRPr lang="en-GB" sz="2400" dirty="0"/>
          </a:p>
        </p:txBody>
      </p:sp>
      <p:sp>
        <p:nvSpPr>
          <p:cNvPr id="5" name="Line Callout 2 4"/>
          <p:cNvSpPr/>
          <p:nvPr/>
        </p:nvSpPr>
        <p:spPr>
          <a:xfrm>
            <a:off x="6357950" y="1142984"/>
            <a:ext cx="2286016" cy="1421920"/>
          </a:xfrm>
          <a:prstGeom prst="borderCallout2">
            <a:avLst>
              <a:gd name="adj1" fmla="val 87706"/>
              <a:gd name="adj2" fmla="val 152"/>
              <a:gd name="adj3" fmla="val 40299"/>
              <a:gd name="adj4" fmla="val -304"/>
              <a:gd name="adj5" fmla="val 7219"/>
              <a:gd name="adj6" fmla="val -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FF00"/>
                </a:solidFill>
              </a:rPr>
              <a:t>Problem</a:t>
            </a:r>
          </a:p>
          <a:p>
            <a:pPr algn="ctr"/>
            <a:r>
              <a:rPr lang="en-GB" dirty="0" smtClean="0"/>
              <a:t>Air pollution</a:t>
            </a:r>
          </a:p>
          <a:p>
            <a:pPr algn="ctr"/>
            <a:r>
              <a:rPr lang="en-GB" dirty="0" smtClean="0"/>
              <a:t>Water Pollution</a:t>
            </a:r>
          </a:p>
          <a:p>
            <a:pPr algn="ctr"/>
            <a:r>
              <a:rPr lang="en-GB" dirty="0" smtClean="0"/>
              <a:t>Waste disposal</a:t>
            </a:r>
          </a:p>
          <a:p>
            <a:pPr algn="ctr"/>
            <a:r>
              <a:rPr lang="en-GB" dirty="0" smtClean="0"/>
              <a:t>Traffic related  issues</a:t>
            </a:r>
            <a:endParaRPr lang="en-GB" dirty="0"/>
          </a:p>
        </p:txBody>
      </p:sp>
      <p:sp>
        <p:nvSpPr>
          <p:cNvPr id="7" name="Line Callout 1 6"/>
          <p:cNvSpPr/>
          <p:nvPr/>
        </p:nvSpPr>
        <p:spPr>
          <a:xfrm>
            <a:off x="6286512" y="2786058"/>
            <a:ext cx="2357454" cy="1143008"/>
          </a:xfrm>
          <a:prstGeom prst="borderCallout1">
            <a:avLst>
              <a:gd name="adj1" fmla="val -4280"/>
              <a:gd name="adj2" fmla="val 46322"/>
              <a:gd name="adj3" fmla="val -24468"/>
              <a:gd name="adj4" fmla="val 457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FF00"/>
                </a:solidFill>
              </a:rPr>
              <a:t>Causes</a:t>
            </a:r>
            <a:endParaRPr lang="en-GB" dirty="0">
              <a:solidFill>
                <a:srgbClr val="FFFF00"/>
              </a:solidFill>
            </a:endParaRPr>
          </a:p>
        </p:txBody>
      </p:sp>
      <p:sp>
        <p:nvSpPr>
          <p:cNvPr id="8" name="Line Callout 1 7"/>
          <p:cNvSpPr/>
          <p:nvPr/>
        </p:nvSpPr>
        <p:spPr>
          <a:xfrm>
            <a:off x="6286512" y="4286256"/>
            <a:ext cx="2357454" cy="1143008"/>
          </a:xfrm>
          <a:prstGeom prst="borderCallout1">
            <a:avLst>
              <a:gd name="adj1" fmla="val -4280"/>
              <a:gd name="adj2" fmla="val 46322"/>
              <a:gd name="adj3" fmla="val -29317"/>
              <a:gd name="adj4" fmla="val 457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FF00"/>
                </a:solidFill>
              </a:rPr>
              <a:t>Solution</a:t>
            </a:r>
            <a:endParaRPr lang="en-GB" dirty="0">
              <a:solidFill>
                <a:srgbClr val="FFFF00"/>
              </a:solidFill>
            </a:endParaRPr>
          </a:p>
        </p:txBody>
      </p:sp>
    </p:spTree>
    <p:extLst>
      <p:ext uri="{BB962C8B-B14F-4D97-AF65-F5344CB8AC3E}">
        <p14:creationId xmlns:p14="http://schemas.microsoft.com/office/powerpoint/2010/main" val="3426211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552" y="620688"/>
            <a:ext cx="8229600" cy="1143000"/>
          </a:xfrm>
        </p:spPr>
        <p:txBody>
          <a:bodyPr>
            <a:normAutofit/>
          </a:bodyPr>
          <a:lstStyle/>
          <a:p>
            <a:r>
              <a:rPr lang="en-GB" b="1" dirty="0" smtClean="0"/>
              <a:t>1984: Hundreds die in Bhopal chemical accident</a:t>
            </a:r>
            <a:endParaRPr lang="en-GB" dirty="0"/>
          </a:p>
        </p:txBody>
      </p:sp>
      <p:sp>
        <p:nvSpPr>
          <p:cNvPr id="3" name="Content Placeholder 2"/>
          <p:cNvSpPr>
            <a:spLocks noGrp="1"/>
          </p:cNvSpPr>
          <p:nvPr>
            <p:ph idx="4294967295"/>
          </p:nvPr>
        </p:nvSpPr>
        <p:spPr>
          <a:xfrm>
            <a:off x="467544" y="2492896"/>
            <a:ext cx="8229600" cy="3768725"/>
          </a:xfrm>
          <a:prstGeom prst="rect">
            <a:avLst/>
          </a:prstGeom>
        </p:spPr>
        <p:txBody>
          <a:bodyPr/>
          <a:lstStyle/>
          <a:p>
            <a:r>
              <a:rPr lang="en-GB" dirty="0" smtClean="0">
                <a:hlinkClick r:id="rId2"/>
              </a:rPr>
              <a:t>http://news.bbc.co.uk/onthisday/hi/dates/stories/december/3/newsid_2698000/2698709.stm</a:t>
            </a:r>
            <a:endParaRPr lang="en-GB" dirty="0" smtClean="0"/>
          </a:p>
          <a:p>
            <a:endParaRPr lang="en-GB" dirty="0" smtClean="0"/>
          </a:p>
        </p:txBody>
      </p:sp>
    </p:spTree>
    <p:extLst>
      <p:ext uri="{BB962C8B-B14F-4D97-AF65-F5344CB8AC3E}">
        <p14:creationId xmlns:p14="http://schemas.microsoft.com/office/powerpoint/2010/main" val="14909333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4400" y="571500"/>
            <a:ext cx="8229600" cy="5929313"/>
          </a:xfrm>
          <a:prstGeom prst="rect">
            <a:avLst/>
          </a:prstGeom>
        </p:spPr>
        <p:txBody>
          <a:bodyPr>
            <a:normAutofit fontScale="85000" lnSpcReduction="20000"/>
          </a:bodyPr>
          <a:lstStyle/>
          <a:p>
            <a:r>
              <a:rPr lang="en-GB" dirty="0" smtClean="0"/>
              <a:t>World's worst During the early hours of 3 December </a:t>
            </a:r>
            <a:r>
              <a:rPr lang="en-GB" dirty="0" smtClean="0">
                <a:solidFill>
                  <a:srgbClr val="FF0000"/>
                </a:solidFill>
              </a:rPr>
              <a:t>1984 </a:t>
            </a:r>
            <a:r>
              <a:rPr lang="en-GB" dirty="0" smtClean="0"/>
              <a:t>the world's worst industrial accident unfolded in the Indian city of </a:t>
            </a:r>
            <a:r>
              <a:rPr lang="en-GB" dirty="0" smtClean="0">
                <a:solidFill>
                  <a:srgbClr val="FF0000"/>
                </a:solidFill>
              </a:rPr>
              <a:t>Bhopal.</a:t>
            </a:r>
            <a:r>
              <a:rPr lang="en-GB" dirty="0" smtClean="0"/>
              <a:t> </a:t>
            </a:r>
          </a:p>
          <a:p>
            <a:r>
              <a:rPr lang="en-GB" dirty="0" smtClean="0">
                <a:solidFill>
                  <a:srgbClr val="FF0000"/>
                </a:solidFill>
              </a:rPr>
              <a:t>Poisonous gas </a:t>
            </a:r>
            <a:r>
              <a:rPr lang="en-GB" dirty="0" smtClean="0"/>
              <a:t>escaped from a chemical plant and killed 3,000 people, according to official estimates. Other estimates put the number at between 8,000 and 10,000. </a:t>
            </a:r>
          </a:p>
          <a:p>
            <a:r>
              <a:rPr lang="en-GB" dirty="0" smtClean="0"/>
              <a:t>Around 50,000 suffered permanent disabilities, and more died later.</a:t>
            </a:r>
          </a:p>
          <a:p>
            <a:r>
              <a:rPr lang="en-GB" dirty="0" smtClean="0">
                <a:solidFill>
                  <a:srgbClr val="FF0000"/>
                </a:solidFill>
              </a:rPr>
              <a:t>Many people lived in shanty towns built alongside the factory </a:t>
            </a:r>
            <a:r>
              <a:rPr lang="en-GB" dirty="0" smtClean="0"/>
              <a:t>and thousands more lived nearby in the old city. </a:t>
            </a:r>
          </a:p>
          <a:p>
            <a:r>
              <a:rPr lang="en-GB" dirty="0" smtClean="0"/>
              <a:t>There was no contingency plan for evacuation in the event of an emergency. </a:t>
            </a:r>
          </a:p>
          <a:p>
            <a:r>
              <a:rPr lang="en-GB" dirty="0" smtClean="0"/>
              <a:t>Poor sales had led the company to cut costs, scale back production and lay off around a third of the workforce. </a:t>
            </a:r>
          </a:p>
          <a:p>
            <a:r>
              <a:rPr lang="en-GB" dirty="0" smtClean="0"/>
              <a:t>Safety systems had also been cut.</a:t>
            </a:r>
          </a:p>
          <a:p>
            <a:r>
              <a:rPr lang="en-GB" dirty="0" smtClean="0"/>
              <a:t>Bhopal was asleep when the gas struck. </a:t>
            </a:r>
          </a:p>
          <a:p>
            <a:r>
              <a:rPr lang="en-GB" dirty="0" smtClean="0"/>
              <a:t>Simple advice to move upwind or stay indoors and seal doors and windows with damp cloths could have saved thousands but Union Carbide had not told people what to do if there was a leak. </a:t>
            </a:r>
          </a:p>
          <a:p>
            <a:r>
              <a:rPr lang="en-GB" dirty="0" smtClean="0"/>
              <a:t>Crowds of terrified people fled. </a:t>
            </a:r>
          </a:p>
          <a:p>
            <a:r>
              <a:rPr lang="en-GB" dirty="0" smtClean="0"/>
              <a:t>Bhopal's </a:t>
            </a:r>
            <a:r>
              <a:rPr lang="en-GB" dirty="0" smtClean="0">
                <a:solidFill>
                  <a:srgbClr val="FF0000"/>
                </a:solidFill>
              </a:rPr>
              <a:t>hospital was overwhelmed</a:t>
            </a:r>
            <a:r>
              <a:rPr lang="en-GB" dirty="0" smtClean="0"/>
              <a:t>, lacking information about the gas or antidote.</a:t>
            </a:r>
          </a:p>
          <a:p>
            <a:r>
              <a:rPr lang="en-GB" dirty="0" smtClean="0"/>
              <a:t>Up to 500,000 survivors still suffer symptoms such as paralysis, partial blindness and impaired immune systems. </a:t>
            </a:r>
          </a:p>
          <a:p>
            <a:r>
              <a:rPr lang="en-GB" dirty="0" smtClean="0"/>
              <a:t>Union Carbide accepted "moral responsibility" for the disaster. It later blamed sabotage by a disgruntled worker. </a:t>
            </a:r>
          </a:p>
          <a:p>
            <a:r>
              <a:rPr lang="en-GB" dirty="0" smtClean="0"/>
              <a:t>After a legal agreement the firm provided victims with compensation averaging $500 (£300), far less than if they had been found guilty in a court of law.</a:t>
            </a:r>
          </a:p>
          <a:p>
            <a:endParaRPr lang="en-GB" dirty="0"/>
          </a:p>
        </p:txBody>
      </p:sp>
      <p:sp>
        <p:nvSpPr>
          <p:cNvPr id="4" name="TextBox 3"/>
          <p:cNvSpPr txBox="1"/>
          <p:nvPr/>
        </p:nvSpPr>
        <p:spPr>
          <a:xfrm>
            <a:off x="1357290" y="0"/>
            <a:ext cx="6572296" cy="369332"/>
          </a:xfrm>
          <a:prstGeom prst="rect">
            <a:avLst/>
          </a:prstGeom>
          <a:noFill/>
        </p:spPr>
        <p:txBody>
          <a:bodyPr wrap="square" rtlCol="0">
            <a:spAutoFit/>
          </a:bodyPr>
          <a:lstStyle/>
          <a:p>
            <a:r>
              <a:rPr lang="en-GB" u="sng" dirty="0" err="1" smtClean="0">
                <a:solidFill>
                  <a:srgbClr val="00B050"/>
                </a:solidFill>
              </a:rPr>
              <a:t>Casestudy</a:t>
            </a:r>
            <a:r>
              <a:rPr lang="en-GB" u="sng" dirty="0" smtClean="0">
                <a:solidFill>
                  <a:srgbClr val="00B050"/>
                </a:solidFill>
              </a:rPr>
              <a:t> – Environmental problems caused by rapid urbanisation</a:t>
            </a:r>
            <a:endParaRPr lang="en-GB" u="sng" dirty="0">
              <a:solidFill>
                <a:srgbClr val="00B050"/>
              </a:solidFill>
            </a:endParaRPr>
          </a:p>
        </p:txBody>
      </p:sp>
    </p:spTree>
    <p:extLst>
      <p:ext uri="{BB962C8B-B14F-4D97-AF65-F5344CB8AC3E}">
        <p14:creationId xmlns:p14="http://schemas.microsoft.com/office/powerpoint/2010/main" val="3387337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7563"/>
            <a:ext cx="46291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9"/>
          <p:cNvSpPr txBox="1">
            <a:spLocks noChangeArrowheads="1"/>
          </p:cNvSpPr>
          <p:nvPr/>
        </p:nvSpPr>
        <p:spPr bwMode="auto">
          <a:xfrm>
            <a:off x="0" y="0"/>
            <a:ext cx="441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600" b="1">
                <a:solidFill>
                  <a:srgbClr val="FF0000"/>
                </a:solidFill>
              </a:rPr>
              <a:t>3</a:t>
            </a:r>
          </a:p>
        </p:txBody>
      </p:sp>
      <p:sp>
        <p:nvSpPr>
          <p:cNvPr id="4101" name="TextBox 10"/>
          <p:cNvSpPr txBox="1">
            <a:spLocks noChangeArrowheads="1"/>
          </p:cNvSpPr>
          <p:nvPr/>
        </p:nvSpPr>
        <p:spPr bwMode="auto">
          <a:xfrm>
            <a:off x="0" y="3429000"/>
            <a:ext cx="441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600" b="1">
                <a:solidFill>
                  <a:srgbClr val="FF0000"/>
                </a:solidFill>
              </a:rPr>
              <a:t>4</a:t>
            </a:r>
          </a:p>
        </p:txBody>
      </p:sp>
      <p:sp>
        <p:nvSpPr>
          <p:cNvPr id="4102" name="Rectangle 11"/>
          <p:cNvSpPr>
            <a:spLocks noChangeArrowheads="1"/>
          </p:cNvSpPr>
          <p:nvPr/>
        </p:nvSpPr>
        <p:spPr bwMode="auto">
          <a:xfrm>
            <a:off x="4572000" y="0"/>
            <a:ext cx="4572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4400" b="1" u="sng"/>
              <a:t>Urban area: </a:t>
            </a:r>
            <a:r>
              <a:rPr lang="en-GB" sz="4400"/>
              <a:t>a built up area such as a town or city</a:t>
            </a:r>
          </a:p>
        </p:txBody>
      </p:sp>
      <p:sp>
        <p:nvSpPr>
          <p:cNvPr id="4103" name="Rectangle 12"/>
          <p:cNvSpPr>
            <a:spLocks noChangeArrowheads="1"/>
          </p:cNvSpPr>
          <p:nvPr/>
        </p:nvSpPr>
        <p:spPr bwMode="auto">
          <a:xfrm>
            <a:off x="4572000" y="342900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4800" b="1" u="sng"/>
              <a:t>Rural area: </a:t>
            </a:r>
            <a:r>
              <a:rPr lang="en-GB" sz="4800"/>
              <a:t>is a area in the </a:t>
            </a:r>
          </a:p>
          <a:p>
            <a:pPr>
              <a:buFont typeface="Arial" charset="0"/>
              <a:buNone/>
            </a:pPr>
            <a:r>
              <a:rPr lang="en-GB" sz="4800"/>
              <a:t>countryside</a:t>
            </a:r>
          </a:p>
        </p:txBody>
      </p:sp>
    </p:spTree>
    <p:extLst>
      <p:ext uri="{BB962C8B-B14F-4D97-AF65-F5344CB8AC3E}">
        <p14:creationId xmlns:p14="http://schemas.microsoft.com/office/powerpoint/2010/main" val="3445101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539" y="836712"/>
            <a:ext cx="8064896" cy="5078313"/>
          </a:xfrm>
          <a:prstGeom prst="rect">
            <a:avLst/>
          </a:prstGeom>
          <a:noFill/>
        </p:spPr>
        <p:txBody>
          <a:bodyPr wrap="square" rtlCol="0">
            <a:spAutoFit/>
          </a:bodyPr>
          <a:lstStyle/>
          <a:p>
            <a:r>
              <a:rPr lang="en-GB" sz="5400" b="1" dirty="0" smtClean="0"/>
              <a:t>Arrange the information you have been given Under the headings: </a:t>
            </a:r>
          </a:p>
          <a:p>
            <a:pPr marL="285750" indent="-285750">
              <a:buFont typeface="Arial" pitchFamily="34" charset="0"/>
              <a:buChar char="•"/>
            </a:pPr>
            <a:r>
              <a:rPr lang="en-GB" sz="5400" b="1" dirty="0" smtClean="0"/>
              <a:t>What  happened?</a:t>
            </a:r>
          </a:p>
          <a:p>
            <a:pPr marL="285750" indent="-285750">
              <a:buFont typeface="Arial" pitchFamily="34" charset="0"/>
              <a:buChar char="•"/>
            </a:pPr>
            <a:r>
              <a:rPr lang="en-GB" sz="5400" b="1" dirty="0" smtClean="0"/>
              <a:t>Why did it happen?</a:t>
            </a:r>
          </a:p>
          <a:p>
            <a:pPr marL="285750" indent="-285750">
              <a:buFont typeface="Arial" pitchFamily="34" charset="0"/>
              <a:buChar char="•"/>
            </a:pPr>
            <a:r>
              <a:rPr lang="en-GB" sz="5400" b="1" dirty="0" smtClean="0"/>
              <a:t>What was the outcome?</a:t>
            </a:r>
            <a:endParaRPr lang="en-GB" sz="5400" b="1" dirty="0"/>
          </a:p>
        </p:txBody>
      </p:sp>
    </p:spTree>
    <p:extLst>
      <p:ext uri="{BB962C8B-B14F-4D97-AF65-F5344CB8AC3E}">
        <p14:creationId xmlns:p14="http://schemas.microsoft.com/office/powerpoint/2010/main" val="3625599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83768" y="332656"/>
            <a:ext cx="4114800" cy="701675"/>
          </a:xfrm>
        </p:spPr>
        <p:txBody>
          <a:bodyPr/>
          <a:lstStyle/>
          <a:p>
            <a:r>
              <a:rPr lang="en-GB" dirty="0" smtClean="0"/>
              <a:t>Breaking down exam questions…..</a:t>
            </a:r>
            <a:endParaRPr lang="en-GB" dirty="0"/>
          </a:p>
        </p:txBody>
      </p:sp>
      <p:sp>
        <p:nvSpPr>
          <p:cNvPr id="3" name="Content Placeholder 2"/>
          <p:cNvSpPr>
            <a:spLocks noGrp="1"/>
          </p:cNvSpPr>
          <p:nvPr>
            <p:ph idx="4294967295"/>
          </p:nvPr>
        </p:nvSpPr>
        <p:spPr>
          <a:xfrm>
            <a:off x="395536" y="1268760"/>
            <a:ext cx="8229600" cy="5286375"/>
          </a:xfrm>
          <a:prstGeom prst="rect">
            <a:avLst/>
          </a:prstGeom>
        </p:spPr>
        <p:txBody>
          <a:bodyPr>
            <a:normAutofit/>
          </a:bodyPr>
          <a:lstStyle/>
          <a:p>
            <a:pPr>
              <a:buNone/>
            </a:pPr>
            <a:r>
              <a:rPr lang="en-GB" dirty="0" smtClean="0"/>
              <a:t>Describe the environmental problems that can be caused by rapid urbanisation. (6 marks)</a:t>
            </a:r>
          </a:p>
          <a:p>
            <a:pPr>
              <a:buNone/>
            </a:pPr>
            <a:endParaRPr lang="en-GB" dirty="0" smtClean="0"/>
          </a:p>
          <a:p>
            <a:pPr>
              <a:buNone/>
            </a:pPr>
            <a:r>
              <a:rPr lang="en-GB" dirty="0" smtClean="0"/>
              <a:t>Give examples to show how environmental problems caused by rapid urbanisation might be solved. (6 marks)</a:t>
            </a:r>
          </a:p>
          <a:p>
            <a:pPr>
              <a:buNone/>
            </a:pPr>
            <a:endParaRPr lang="en-GB" dirty="0" smtClean="0"/>
          </a:p>
          <a:p>
            <a:pPr>
              <a:buNone/>
            </a:pPr>
            <a:r>
              <a:rPr lang="en-GB" dirty="0" smtClean="0"/>
              <a:t>Describe and explain how both people and the environment might suffer from environmental problems caused by rapid urbanisation. (8 marks)</a:t>
            </a:r>
          </a:p>
          <a:p>
            <a:pPr>
              <a:buNone/>
            </a:pPr>
            <a:endParaRPr lang="en-GB" dirty="0" smtClean="0"/>
          </a:p>
          <a:p>
            <a:pPr>
              <a:buNone/>
            </a:pPr>
            <a:r>
              <a:rPr lang="en-GB" dirty="0" smtClean="0"/>
              <a:t>Rapid urbanisation can cause many problems. Outline two problems and suggest how planning might overcome them. (4 marks)</a:t>
            </a:r>
          </a:p>
          <a:p>
            <a:pPr>
              <a:buNone/>
            </a:pPr>
            <a:endParaRPr lang="en-GB" dirty="0" smtClean="0"/>
          </a:p>
          <a:p>
            <a:pPr>
              <a:buNone/>
            </a:pPr>
            <a:r>
              <a:rPr lang="en-GB" dirty="0" smtClean="0"/>
              <a:t>Using examples describe how rapid urbanisation can impact on people and the environment. (8 marks)</a:t>
            </a:r>
          </a:p>
          <a:p>
            <a:pPr>
              <a:buNone/>
            </a:pPr>
            <a:endParaRPr lang="en-GB" dirty="0" smtClean="0"/>
          </a:p>
          <a:p>
            <a:pPr>
              <a:buNone/>
            </a:pPr>
            <a:endParaRPr lang="en-GB" dirty="0"/>
          </a:p>
        </p:txBody>
      </p:sp>
    </p:spTree>
    <p:extLst>
      <p:ext uri="{BB962C8B-B14F-4D97-AF65-F5344CB8AC3E}">
        <p14:creationId xmlns:p14="http://schemas.microsoft.com/office/powerpoint/2010/main" val="2645747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0032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7200" b="1" spc="150" dirty="0">
                <a:ln w="11430"/>
                <a:solidFill>
                  <a:srgbClr val="92D050"/>
                </a:solidFill>
                <a:effectLst>
                  <a:outerShdw blurRad="25400" algn="tl" rotWithShape="0">
                    <a:srgbClr val="000000">
                      <a:alpha val="43000"/>
                    </a:srgbClr>
                  </a:outerShdw>
                </a:effectLst>
                <a:latin typeface="+mn-lt"/>
              </a:rPr>
              <a:t>Urban Environments</a:t>
            </a:r>
          </a:p>
        </p:txBody>
      </p:sp>
      <p:cxnSp>
        <p:nvCxnSpPr>
          <p:cNvPr id="8" name="Straight Connector 7"/>
          <p:cNvCxnSpPr/>
          <p:nvPr/>
        </p:nvCxnSpPr>
        <p:spPr>
          <a:xfrm>
            <a:off x="323528" y="1124744"/>
            <a:ext cx="8496944" cy="55462"/>
          </a:xfrm>
          <a:prstGeom prst="line">
            <a:avLst/>
          </a:prstGeom>
          <a:ln>
            <a:solidFill>
              <a:srgbClr val="92D050"/>
            </a:solidFill>
          </a:ln>
          <a:scene3d>
            <a:camera prst="orthographicFront"/>
            <a:lightRig rig="threePt" dir="t"/>
          </a:scene3d>
          <a:sp3d>
            <a:bevelT/>
          </a:sp3d>
        </p:spPr>
        <p:style>
          <a:lnRef idx="2">
            <a:schemeClr val="accent3"/>
          </a:lnRef>
          <a:fillRef idx="0">
            <a:schemeClr val="accent3"/>
          </a:fillRef>
          <a:effectRef idx="1">
            <a:schemeClr val="accent3"/>
          </a:effectRef>
          <a:fontRef idx="minor">
            <a:schemeClr val="tx1"/>
          </a:fontRef>
        </p:style>
      </p:cxnSp>
      <p:sp>
        <p:nvSpPr>
          <p:cNvPr id="13315" name="TextBox 8"/>
          <p:cNvSpPr txBox="1">
            <a:spLocks noChangeArrowheads="1"/>
          </p:cNvSpPr>
          <p:nvPr/>
        </p:nvSpPr>
        <p:spPr bwMode="auto">
          <a:xfrm>
            <a:off x="323850" y="1341438"/>
            <a:ext cx="5903913" cy="1322387"/>
          </a:xfrm>
          <a:prstGeom prst="rect">
            <a:avLst/>
          </a:prstGeom>
          <a:noFill/>
          <a:ln w="9525">
            <a:noFill/>
            <a:miter lim="800000"/>
            <a:headEnd/>
            <a:tailEnd/>
          </a:ln>
        </p:spPr>
        <p:txBody>
          <a:bodyPr>
            <a:spAutoFit/>
          </a:bodyPr>
          <a:lstStyle/>
          <a:p>
            <a:r>
              <a:rPr lang="en-GB" sz="4000" dirty="0">
                <a:latin typeface="Calibri" pitchFamily="34" charset="0"/>
              </a:rPr>
              <a:t>BURGESS</a:t>
            </a:r>
          </a:p>
          <a:p>
            <a:endParaRPr lang="en-GB" sz="4000" dirty="0">
              <a:solidFill>
                <a:schemeClr val="bg1"/>
              </a:solidFill>
              <a:latin typeface="Calibri" pitchFamily="34" charset="0"/>
            </a:endParaRPr>
          </a:p>
        </p:txBody>
      </p:sp>
      <p:sp>
        <p:nvSpPr>
          <p:cNvPr id="13316" name="TextBox 14"/>
          <p:cNvSpPr txBox="1">
            <a:spLocks noChangeArrowheads="1"/>
          </p:cNvSpPr>
          <p:nvPr/>
        </p:nvSpPr>
        <p:spPr bwMode="auto">
          <a:xfrm>
            <a:off x="323850" y="2636838"/>
            <a:ext cx="3816350" cy="3139321"/>
          </a:xfrm>
          <a:prstGeom prst="rect">
            <a:avLst/>
          </a:prstGeom>
          <a:noFill/>
          <a:ln w="9525">
            <a:noFill/>
            <a:miter lim="800000"/>
            <a:headEnd/>
            <a:tailEnd/>
          </a:ln>
        </p:spPr>
        <p:txBody>
          <a:bodyPr>
            <a:spAutoFit/>
          </a:bodyPr>
          <a:lstStyle/>
          <a:p>
            <a:pPr algn="ctr">
              <a:spcAft>
                <a:spcPts val="1200"/>
              </a:spcAft>
            </a:pPr>
            <a:r>
              <a:rPr lang="en-GB" sz="2400" u="sng" dirty="0">
                <a:latin typeface="Calibri" pitchFamily="34" charset="0"/>
              </a:rPr>
              <a:t>Learning Objectives</a:t>
            </a:r>
          </a:p>
          <a:p>
            <a:pPr>
              <a:spcAft>
                <a:spcPts val="1200"/>
              </a:spcAft>
              <a:buFont typeface="Arial" charset="0"/>
              <a:buChar char="•"/>
            </a:pPr>
            <a:r>
              <a:rPr lang="en-GB" sz="2400" dirty="0">
                <a:latin typeface="Calibri" pitchFamily="34" charset="0"/>
              </a:rPr>
              <a:t> </a:t>
            </a:r>
            <a:r>
              <a:rPr lang="en-GB" sz="2400" dirty="0" smtClean="0">
                <a:solidFill>
                  <a:srgbClr val="FF0000"/>
                </a:solidFill>
                <a:latin typeface="Calibri" pitchFamily="34" charset="0"/>
              </a:rPr>
              <a:t>To know </a:t>
            </a:r>
            <a:r>
              <a:rPr lang="en-GB" sz="2400" dirty="0">
                <a:solidFill>
                  <a:srgbClr val="FF0000"/>
                </a:solidFill>
                <a:latin typeface="Calibri" pitchFamily="34" charset="0"/>
              </a:rPr>
              <a:t>the parts of a city</a:t>
            </a:r>
          </a:p>
          <a:p>
            <a:pPr>
              <a:spcAft>
                <a:spcPts val="1200"/>
              </a:spcAft>
              <a:buFont typeface="Arial" charset="0"/>
              <a:buChar char="•"/>
            </a:pPr>
            <a:r>
              <a:rPr lang="en-GB" sz="2400" dirty="0">
                <a:latin typeface="Calibri" pitchFamily="34" charset="0"/>
              </a:rPr>
              <a:t> </a:t>
            </a:r>
            <a:r>
              <a:rPr lang="en-GB" sz="2400" dirty="0">
                <a:solidFill>
                  <a:srgbClr val="7030A0"/>
                </a:solidFill>
                <a:latin typeface="Calibri" pitchFamily="34" charset="0"/>
              </a:rPr>
              <a:t>T</a:t>
            </a:r>
            <a:r>
              <a:rPr lang="en-GB" sz="2400" dirty="0" smtClean="0">
                <a:solidFill>
                  <a:srgbClr val="7030A0"/>
                </a:solidFill>
                <a:latin typeface="Calibri" pitchFamily="34" charset="0"/>
              </a:rPr>
              <a:t>o </a:t>
            </a:r>
            <a:r>
              <a:rPr lang="en-GB" sz="2400" dirty="0">
                <a:solidFill>
                  <a:srgbClr val="7030A0"/>
                </a:solidFill>
                <a:latin typeface="Calibri" pitchFamily="34" charset="0"/>
              </a:rPr>
              <a:t>know the uses of each part of the model</a:t>
            </a:r>
          </a:p>
          <a:p>
            <a:pPr>
              <a:spcAft>
                <a:spcPts val="1200"/>
              </a:spcAft>
              <a:buFont typeface="Arial" charset="0"/>
              <a:buChar char="•"/>
            </a:pPr>
            <a:r>
              <a:rPr lang="en-GB" sz="2400" dirty="0">
                <a:latin typeface="Calibri" pitchFamily="34" charset="0"/>
              </a:rPr>
              <a:t> </a:t>
            </a:r>
            <a:r>
              <a:rPr lang="en-GB" sz="2400" dirty="0">
                <a:solidFill>
                  <a:srgbClr val="00B050"/>
                </a:solidFill>
                <a:latin typeface="Calibri" pitchFamily="34" charset="0"/>
              </a:rPr>
              <a:t>T</a:t>
            </a:r>
            <a:r>
              <a:rPr lang="en-GB" sz="2400" dirty="0" smtClean="0">
                <a:solidFill>
                  <a:srgbClr val="00B050"/>
                </a:solidFill>
                <a:latin typeface="Calibri" pitchFamily="34" charset="0"/>
              </a:rPr>
              <a:t>o </a:t>
            </a:r>
            <a:r>
              <a:rPr lang="en-GB" sz="2400" dirty="0">
                <a:solidFill>
                  <a:srgbClr val="00B050"/>
                </a:solidFill>
                <a:latin typeface="Calibri" pitchFamily="34" charset="0"/>
              </a:rPr>
              <a:t>know the differences between each part of the model</a:t>
            </a:r>
          </a:p>
        </p:txBody>
      </p:sp>
      <p:pic>
        <p:nvPicPr>
          <p:cNvPr id="13317" name="Picture 2"/>
          <p:cNvPicPr>
            <a:picLocks noChangeAspect="1" noChangeArrowheads="1"/>
          </p:cNvPicPr>
          <p:nvPr/>
        </p:nvPicPr>
        <p:blipFill>
          <a:blip r:embed="rId2">
            <a:clrChange>
              <a:clrFrom>
                <a:srgbClr val="FFFFFF"/>
              </a:clrFrom>
              <a:clrTo>
                <a:srgbClr val="FFFFFF">
                  <a:alpha val="0"/>
                </a:srgbClr>
              </a:clrTo>
            </a:clrChange>
          </a:blip>
          <a:srcRect r="44463"/>
          <a:stretch>
            <a:fillRect/>
          </a:stretch>
        </p:blipFill>
        <p:spPr bwMode="auto">
          <a:xfrm>
            <a:off x="3851597" y="1341438"/>
            <a:ext cx="4968875" cy="5292725"/>
          </a:xfrm>
          <a:prstGeom prst="rect">
            <a:avLst/>
          </a:prstGeom>
          <a:noFill/>
          <a:ln w="9525">
            <a:noFill/>
            <a:miter lim="800000"/>
            <a:headEnd/>
            <a:tailEnd/>
          </a:ln>
        </p:spPr>
      </p:pic>
    </p:spTree>
    <p:extLst>
      <p:ext uri="{BB962C8B-B14F-4D97-AF65-F5344CB8AC3E}">
        <p14:creationId xmlns:p14="http://schemas.microsoft.com/office/powerpoint/2010/main" val="3888031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552" y="476672"/>
            <a:ext cx="8229600" cy="2088232"/>
          </a:xfrm>
        </p:spPr>
        <p:txBody>
          <a:bodyPr>
            <a:normAutofit fontScale="90000"/>
          </a:bodyPr>
          <a:lstStyle/>
          <a:p>
            <a:r>
              <a:rPr lang="en-GB" sz="2400" dirty="0" smtClean="0"/>
              <a:t/>
            </a:r>
            <a:br>
              <a:rPr lang="en-GB" sz="2400" dirty="0" smtClean="0"/>
            </a:br>
            <a:r>
              <a:rPr lang="en-GB" sz="2400" dirty="0"/>
              <a:t/>
            </a:r>
            <a:br>
              <a:rPr lang="en-GB" sz="2400" dirty="0"/>
            </a:br>
            <a:r>
              <a:rPr lang="en-GB" sz="2400" dirty="0" smtClean="0"/>
              <a:t>Take a tour through New York…</a:t>
            </a:r>
            <a:r>
              <a:rPr lang="en-GB" sz="2400" dirty="0" smtClean="0">
                <a:solidFill>
                  <a:srgbClr val="0000FF"/>
                </a:solidFill>
              </a:rPr>
              <a:t/>
            </a:r>
            <a:br>
              <a:rPr lang="en-GB" sz="2400" dirty="0" smtClean="0">
                <a:solidFill>
                  <a:srgbClr val="0000FF"/>
                </a:solidFill>
              </a:rPr>
            </a:br>
            <a:r>
              <a:rPr lang="en-GB" sz="2400" dirty="0" smtClean="0">
                <a:hlinkClick r:id="rId3"/>
              </a:rPr>
              <a:t>http://video.nationalgeographic.com/video/player/places/cities-places/us_rhythmsofnyc.html</a:t>
            </a:r>
            <a:r>
              <a:rPr lang="en-GB" sz="2400" dirty="0" smtClean="0">
                <a:solidFill>
                  <a:srgbClr val="0000FF"/>
                </a:solidFill>
              </a:rPr>
              <a:t/>
            </a:r>
            <a:br>
              <a:rPr lang="en-GB" sz="2400" dirty="0" smtClean="0">
                <a:solidFill>
                  <a:srgbClr val="0000FF"/>
                </a:solidFill>
              </a:rPr>
            </a:br>
            <a:r>
              <a:rPr lang="en-GB" sz="2400" dirty="0" smtClean="0">
                <a:solidFill>
                  <a:srgbClr val="0000FF"/>
                </a:solidFill>
              </a:rPr>
              <a:t/>
            </a:r>
            <a:br>
              <a:rPr lang="en-GB" sz="2400" dirty="0" smtClean="0">
                <a:solidFill>
                  <a:srgbClr val="0000FF"/>
                </a:solidFill>
              </a:rPr>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
        <p:nvSpPr>
          <p:cNvPr id="3" name="Content Placeholder 2"/>
          <p:cNvSpPr>
            <a:spLocks noGrp="1"/>
          </p:cNvSpPr>
          <p:nvPr>
            <p:ph idx="4294967295"/>
          </p:nvPr>
        </p:nvSpPr>
        <p:spPr>
          <a:xfrm>
            <a:off x="539552" y="3068960"/>
            <a:ext cx="8229600" cy="2828925"/>
          </a:xfrm>
          <a:prstGeom prst="rect">
            <a:avLst/>
          </a:prstGeom>
        </p:spPr>
        <p:txBody>
          <a:bodyPr>
            <a:normAutofit fontScale="85000" lnSpcReduction="20000"/>
          </a:bodyPr>
          <a:lstStyle/>
          <a:p>
            <a:r>
              <a:rPr lang="en-GB" sz="4400" dirty="0" smtClean="0"/>
              <a:t>What do you see?</a:t>
            </a:r>
          </a:p>
          <a:p>
            <a:r>
              <a:rPr lang="en-GB" sz="4400" dirty="0" smtClean="0"/>
              <a:t>What do you hear?</a:t>
            </a:r>
          </a:p>
          <a:p>
            <a:r>
              <a:rPr lang="en-GB" sz="4400" dirty="0" smtClean="0"/>
              <a:t>What do you smell?</a:t>
            </a:r>
          </a:p>
          <a:p>
            <a:r>
              <a:rPr lang="en-GB" sz="4400" dirty="0" smtClean="0"/>
              <a:t>How does it change?</a:t>
            </a:r>
          </a:p>
          <a:p>
            <a:r>
              <a:rPr lang="en-GB" sz="4400" dirty="0" smtClean="0"/>
              <a:t>Why does it change?</a:t>
            </a:r>
            <a:endParaRPr lang="en-GB" sz="4400" dirty="0"/>
          </a:p>
        </p:txBody>
      </p:sp>
    </p:spTree>
    <p:extLst>
      <p:ext uri="{BB962C8B-B14F-4D97-AF65-F5344CB8AC3E}">
        <p14:creationId xmlns:p14="http://schemas.microsoft.com/office/powerpoint/2010/main" val="3267689845"/>
      </p:ext>
    </p:extLst>
  </p:cSld>
  <p:clrMapOvr>
    <a:masterClrMapping/>
  </p:clrMapOvr>
  <p:transition advTm="6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amond(in)">
                                      <p:cBhvr>
                                        <p:cTn id="11" dur="5000"/>
                                        <p:tgtEl>
                                          <p:spTgt spid="3">
                                            <p:txEl>
                                              <p:pRg st="1" end="1"/>
                                            </p:txEl>
                                          </p:spTgt>
                                        </p:tgtEl>
                                      </p:cBhvr>
                                    </p:animEffect>
                                  </p:childTnLst>
                                </p:cTn>
                              </p:par>
                            </p:childTnLst>
                          </p:cTn>
                        </p:par>
                        <p:par>
                          <p:cTn id="12" fill="hold">
                            <p:stCondLst>
                              <p:cond delay="7000"/>
                            </p:stCondLst>
                            <p:childTnLst>
                              <p:par>
                                <p:cTn id="13" presetID="8" presetClass="entr" presetSubtype="16"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amond(in)">
                                      <p:cBhvr>
                                        <p:cTn id="15" dur="5000"/>
                                        <p:tgtEl>
                                          <p:spTgt spid="3">
                                            <p:txEl>
                                              <p:pRg st="2" end="2"/>
                                            </p:txEl>
                                          </p:spTgt>
                                        </p:tgtEl>
                                      </p:cBhvr>
                                    </p:animEffect>
                                  </p:childTnLst>
                                </p:cTn>
                              </p:par>
                            </p:childTnLst>
                          </p:cTn>
                        </p:par>
                        <p:par>
                          <p:cTn id="16" fill="hold">
                            <p:stCondLst>
                              <p:cond delay="12000"/>
                            </p:stCondLst>
                            <p:childTnLst>
                              <p:par>
                                <p:cTn id="17" presetID="8" presetClass="entr" presetSubtype="16"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amond(in)">
                                      <p:cBhvr>
                                        <p:cTn id="19" dur="5000"/>
                                        <p:tgtEl>
                                          <p:spTgt spid="3">
                                            <p:txEl>
                                              <p:pRg st="3" end="3"/>
                                            </p:txEl>
                                          </p:spTgt>
                                        </p:tgtEl>
                                      </p:cBhvr>
                                    </p:animEffect>
                                  </p:childTnLst>
                                </p:cTn>
                              </p:par>
                            </p:childTnLst>
                          </p:cTn>
                        </p:par>
                        <p:par>
                          <p:cTn id="20" fill="hold">
                            <p:stCondLst>
                              <p:cond delay="17000"/>
                            </p:stCondLst>
                            <p:childTnLst>
                              <p:par>
                                <p:cTn id="21" presetID="8" presetClass="entr" presetSubtype="16"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amond(in)">
                                      <p:cBhvr>
                                        <p:cTn id="23" dur="5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83768" y="404664"/>
            <a:ext cx="4114800" cy="701675"/>
          </a:xfrm>
        </p:spPr>
        <p:txBody>
          <a:bodyPr/>
          <a:lstStyle/>
          <a:p>
            <a:r>
              <a:rPr lang="en-GB" dirty="0" smtClean="0"/>
              <a:t>Key Terms</a:t>
            </a:r>
            <a:endParaRPr lang="en-GB" dirty="0"/>
          </a:p>
        </p:txBody>
      </p:sp>
      <p:sp>
        <p:nvSpPr>
          <p:cNvPr id="3" name="Content Placeholder 2"/>
          <p:cNvSpPr>
            <a:spLocks noGrp="1"/>
          </p:cNvSpPr>
          <p:nvPr>
            <p:ph idx="4294967295"/>
          </p:nvPr>
        </p:nvSpPr>
        <p:spPr>
          <a:xfrm>
            <a:off x="323528" y="1700808"/>
            <a:ext cx="8229600" cy="4840288"/>
          </a:xfrm>
          <a:prstGeom prst="rect">
            <a:avLst/>
          </a:prstGeom>
        </p:spPr>
        <p:txBody>
          <a:bodyPr>
            <a:normAutofit/>
          </a:bodyPr>
          <a:lstStyle/>
          <a:p>
            <a:r>
              <a:rPr lang="en-GB" sz="3200" dirty="0" smtClean="0">
                <a:solidFill>
                  <a:srgbClr val="FF3300"/>
                </a:solidFill>
              </a:rPr>
              <a:t>Urban function </a:t>
            </a:r>
            <a:r>
              <a:rPr lang="en-GB" sz="3200" dirty="0" smtClean="0"/>
              <a:t>is  the job or role being performed by an area of land within a town or city e.g. central business district is the main hub of shopping and offices.</a:t>
            </a:r>
          </a:p>
          <a:p>
            <a:r>
              <a:rPr lang="en-GB" sz="3200" dirty="0" smtClean="0">
                <a:solidFill>
                  <a:srgbClr val="FF0000"/>
                </a:solidFill>
              </a:rPr>
              <a:t>Land use </a:t>
            </a:r>
            <a:r>
              <a:rPr lang="en-GB" sz="3200" dirty="0" smtClean="0"/>
              <a:t>– the type of building or other features that are found in the area e.g. terraced housing, banks, industrial estates, roads, parks.</a:t>
            </a:r>
          </a:p>
          <a:p>
            <a:r>
              <a:rPr lang="en-GB" sz="3200" dirty="0" smtClean="0">
                <a:solidFill>
                  <a:srgbClr val="FF3300"/>
                </a:solidFill>
              </a:rPr>
              <a:t>Land use models </a:t>
            </a:r>
            <a:r>
              <a:rPr lang="en-GB" sz="3200" dirty="0" smtClean="0"/>
              <a:t>are theories which attempt to explain the layout of urban areas.  </a:t>
            </a:r>
          </a:p>
          <a:p>
            <a:endParaRPr lang="en-GB" dirty="0"/>
          </a:p>
        </p:txBody>
      </p:sp>
    </p:spTree>
    <p:extLst>
      <p:ext uri="{BB962C8B-B14F-4D97-AF65-F5344CB8AC3E}">
        <p14:creationId xmlns:p14="http://schemas.microsoft.com/office/powerpoint/2010/main" val="35756900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Geography\key stage 4\powerpoints\Unit 2 Types of Settlement\urban environments\scan5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48680"/>
            <a:ext cx="8192489"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5572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Geography\key stage 4\powerpoints\Unit 2 Types of Settlement\urban environments\scan5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04664"/>
            <a:ext cx="7778002"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9978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Geography\key stage 3\powerpoints\year 7\unit 3 people everywhere\settlement, site, hierachy, functions, urban land use, new builds\scan1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543" y="332656"/>
            <a:ext cx="8709431"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118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Geography\key stage 3\powerpoints\year 7\unit 3 people everywhere\settlement, site, hierachy, functions, urban land use, new builds\scan1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214" y="404664"/>
            <a:ext cx="8423257" cy="610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798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2555776" y="908720"/>
            <a:ext cx="4114800" cy="701675"/>
          </a:xfrm>
        </p:spPr>
        <p:txBody>
          <a:bodyPr/>
          <a:lstStyle/>
          <a:p>
            <a:r>
              <a:rPr lang="en-GB"/>
              <a:t>Changing Land Uses</a:t>
            </a:r>
          </a:p>
        </p:txBody>
      </p:sp>
      <p:sp>
        <p:nvSpPr>
          <p:cNvPr id="10243" name="Rectangle 3"/>
          <p:cNvSpPr>
            <a:spLocks noGrp="1" noChangeArrowheads="1"/>
          </p:cNvSpPr>
          <p:nvPr>
            <p:ph type="body" idx="4294967295"/>
          </p:nvPr>
        </p:nvSpPr>
        <p:spPr>
          <a:xfrm>
            <a:off x="827584" y="1916832"/>
            <a:ext cx="7772400" cy="4114800"/>
          </a:xfrm>
          <a:prstGeom prst="rect">
            <a:avLst/>
          </a:prstGeom>
        </p:spPr>
        <p:txBody>
          <a:bodyPr/>
          <a:lstStyle/>
          <a:p>
            <a:r>
              <a:rPr lang="en-GB" sz="2800" dirty="0"/>
              <a:t>Read through page 136/7 of the GCSE Geography text. Produce sketches to show the different types of housing that is found in each section of Burgess’ model. Draw your sketches around your model with an arrow labelling where that type of building would be found on Burgess’ model.</a:t>
            </a:r>
          </a:p>
          <a:p>
            <a:r>
              <a:rPr lang="en-GB" sz="2800" dirty="0"/>
              <a:t>Draw in the buildings that you would expect to find in the CBD.</a:t>
            </a:r>
          </a:p>
        </p:txBody>
      </p:sp>
    </p:spTree>
    <p:extLst>
      <p:ext uri="{BB962C8B-B14F-4D97-AF65-F5344CB8AC3E}">
        <p14:creationId xmlns:p14="http://schemas.microsoft.com/office/powerpoint/2010/main" val="430767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2"/>
          <a:srcRect/>
          <a:stretch>
            <a:fillRect/>
          </a:stretch>
        </p:blipFill>
        <p:spPr bwMode="auto">
          <a:xfrm>
            <a:off x="5888038" y="44450"/>
            <a:ext cx="3076575" cy="2284413"/>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3096731069"/>
              </p:ext>
            </p:extLst>
          </p:nvPr>
        </p:nvGraphicFramePr>
        <p:xfrm>
          <a:off x="107950" y="44450"/>
          <a:ext cx="2664296" cy="5943600"/>
        </p:xfrm>
        <a:graphic>
          <a:graphicData uri="http://schemas.openxmlformats.org/drawingml/2006/table">
            <a:tbl>
              <a:tblPr firstRow="1" bandRow="1">
                <a:tableStyleId>{5940675A-B579-460E-94D1-54222C63F5DA}</a:tableStyleId>
              </a:tblPr>
              <a:tblGrid>
                <a:gridCol w="266429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Population in the UK has increased by 7% since 1971</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The number of households has risen by 30% since 1971. Most of this increase is because more people live alone (7 million of the </a:t>
                      </a:r>
                      <a:r>
                        <a:rPr lang="en-GB" sz="1800" dirty="0" err="1" smtClean="0"/>
                        <a:t>Uk’s</a:t>
                      </a:r>
                      <a:r>
                        <a:rPr lang="en-GB" sz="1800" dirty="0" smtClean="0"/>
                        <a:t> population)</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New-single person households account for 70% of the increased demand for housing</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This is due to people leaving home to rent or buy younger than previously,  marrying later, getting divorced and living longer.</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The government target is to build 240, 000 new houses every year by 2016</a:t>
                      </a:r>
                    </a:p>
                  </a:txBody>
                  <a:tcPr/>
                </a:tc>
              </a:tr>
            </a:tbl>
          </a:graphicData>
        </a:graphic>
      </p:graphicFrame>
      <p:pic>
        <p:nvPicPr>
          <p:cNvPr id="17424" name="Picture 2"/>
          <p:cNvPicPr>
            <a:picLocks noChangeAspect="1" noChangeArrowheads="1"/>
          </p:cNvPicPr>
          <p:nvPr/>
        </p:nvPicPr>
        <p:blipFill>
          <a:blip r:embed="rId3"/>
          <a:srcRect/>
          <a:stretch>
            <a:fillRect/>
          </a:stretch>
        </p:blipFill>
        <p:spPr bwMode="auto">
          <a:xfrm>
            <a:off x="2916238" y="44450"/>
            <a:ext cx="1962150" cy="2520950"/>
          </a:xfrm>
          <a:prstGeom prst="rect">
            <a:avLst/>
          </a:prstGeom>
          <a:noFill/>
          <a:ln w="9525">
            <a:noFill/>
            <a:miter lim="800000"/>
            <a:headEnd/>
            <a:tailEnd/>
          </a:ln>
        </p:spPr>
      </p:pic>
      <p:pic>
        <p:nvPicPr>
          <p:cNvPr id="17425" name="Picture 2" descr="http://www.babble.com/CS/blogs/strollerderby/2009/06/divorce2.jpg"/>
          <p:cNvPicPr>
            <a:picLocks noChangeAspect="1" noChangeArrowheads="1"/>
          </p:cNvPicPr>
          <p:nvPr/>
        </p:nvPicPr>
        <p:blipFill>
          <a:blip r:embed="rId4"/>
          <a:srcRect/>
          <a:stretch>
            <a:fillRect/>
          </a:stretch>
        </p:blipFill>
        <p:spPr bwMode="auto">
          <a:xfrm>
            <a:off x="2916238" y="4121150"/>
            <a:ext cx="2212975" cy="2736850"/>
          </a:xfrm>
          <a:prstGeom prst="rect">
            <a:avLst/>
          </a:prstGeom>
          <a:noFill/>
          <a:ln w="9525">
            <a:noFill/>
            <a:miter lim="800000"/>
            <a:headEnd/>
            <a:tailEnd/>
          </a:ln>
        </p:spPr>
      </p:pic>
      <p:pic>
        <p:nvPicPr>
          <p:cNvPr id="17426" name="Picture 2"/>
          <p:cNvPicPr>
            <a:picLocks noChangeAspect="1" noChangeArrowheads="1"/>
          </p:cNvPicPr>
          <p:nvPr/>
        </p:nvPicPr>
        <p:blipFill>
          <a:blip r:embed="rId5"/>
          <a:srcRect/>
          <a:stretch>
            <a:fillRect/>
          </a:stretch>
        </p:blipFill>
        <p:spPr bwMode="auto">
          <a:xfrm>
            <a:off x="6372225" y="4724400"/>
            <a:ext cx="2686050" cy="2017713"/>
          </a:xfrm>
          <a:prstGeom prst="rect">
            <a:avLst/>
          </a:prstGeom>
          <a:noFill/>
          <a:ln w="9525">
            <a:noFill/>
            <a:miter lim="800000"/>
            <a:headEnd/>
            <a:tailEnd/>
          </a:ln>
        </p:spPr>
      </p:pic>
      <p:pic>
        <p:nvPicPr>
          <p:cNvPr id="17427" name="Picture 2" descr="http://t2.gstatic.com/images?q=tbn:ANd9GcQamZuaxQDLcajt0XZDH1dTe0RRdckUTpat9WilQaj_Ngd4c_7cUgI2crg">
            <a:hlinkClick r:id="rId6"/>
          </p:cNvPr>
          <p:cNvPicPr>
            <a:picLocks noChangeAspect="1" noChangeArrowheads="1"/>
          </p:cNvPicPr>
          <p:nvPr/>
        </p:nvPicPr>
        <p:blipFill>
          <a:blip r:embed="rId7"/>
          <a:srcRect/>
          <a:stretch>
            <a:fillRect/>
          </a:stretch>
        </p:blipFill>
        <p:spPr bwMode="auto">
          <a:xfrm>
            <a:off x="6203950" y="2420938"/>
            <a:ext cx="1897063" cy="2160587"/>
          </a:xfrm>
          <a:prstGeom prst="rect">
            <a:avLst/>
          </a:prstGeom>
          <a:noFill/>
          <a:ln w="9525">
            <a:noFill/>
            <a:miter lim="800000"/>
            <a:headEnd/>
            <a:tailEnd/>
          </a:ln>
        </p:spPr>
      </p:pic>
    </p:spTree>
    <p:extLst>
      <p:ext uri="{BB962C8B-B14F-4D97-AF65-F5344CB8AC3E}">
        <p14:creationId xmlns:p14="http://schemas.microsoft.com/office/powerpoint/2010/main" val="1661190941"/>
      </p:ext>
    </p:extLst>
  </p:cSld>
  <p:clrMapOvr>
    <a:masterClrMapping/>
  </p:clrMapOvr>
  <p:transition advTm="2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26"/>
          <p:cNvSpPr>
            <a:spLocks noGrp="1" noChangeArrowheads="1"/>
          </p:cNvSpPr>
          <p:nvPr>
            <p:ph type="ctrTitle" idx="4294967295"/>
          </p:nvPr>
        </p:nvSpPr>
        <p:spPr>
          <a:xfrm>
            <a:off x="2483768" y="1052736"/>
            <a:ext cx="4013200" cy="600075"/>
          </a:xfrm>
        </p:spPr>
        <p:txBody>
          <a:bodyPr>
            <a:normAutofit fontScale="90000"/>
          </a:bodyPr>
          <a:lstStyle/>
          <a:p>
            <a:r>
              <a:rPr lang="en-GB"/>
              <a:t>Patterns of Housing in the City</a:t>
            </a:r>
          </a:p>
        </p:txBody>
      </p:sp>
      <p:sp>
        <p:nvSpPr>
          <p:cNvPr id="2051" name="Rectangle 1027"/>
          <p:cNvSpPr>
            <a:spLocks noGrp="1" noChangeArrowheads="1"/>
          </p:cNvSpPr>
          <p:nvPr>
            <p:ph type="subTitle" idx="4294967295"/>
          </p:nvPr>
        </p:nvSpPr>
        <p:spPr>
          <a:xfrm>
            <a:off x="2555776" y="2060848"/>
            <a:ext cx="4013200" cy="428625"/>
          </a:xfrm>
        </p:spPr>
        <p:txBody>
          <a:bodyPr>
            <a:noAutofit/>
          </a:bodyPr>
          <a:lstStyle/>
          <a:p>
            <a:r>
              <a:rPr lang="en-GB" sz="4400" dirty="0"/>
              <a:t>The Hoyt Model</a:t>
            </a:r>
          </a:p>
        </p:txBody>
      </p:sp>
      <p:pic>
        <p:nvPicPr>
          <p:cNvPr id="2052" name="Picture 1028" descr="\\GIL-SR-001\RMPackages\Applications\MS Publisher 2000 SP1\v1.2.0.0\PFiles\MSOffice\Clipart\standard\stddir1\BD04874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3140968"/>
            <a:ext cx="3195638"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640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131840" y="908720"/>
            <a:ext cx="4114800" cy="701675"/>
          </a:xfrm>
        </p:spPr>
        <p:txBody>
          <a:bodyPr/>
          <a:lstStyle/>
          <a:p>
            <a:r>
              <a:rPr lang="en-GB"/>
              <a:t>Aims	</a:t>
            </a:r>
          </a:p>
        </p:txBody>
      </p:sp>
      <p:sp>
        <p:nvSpPr>
          <p:cNvPr id="14339" name="Rectangle 3"/>
          <p:cNvSpPr>
            <a:spLocks noGrp="1" noChangeArrowheads="1"/>
          </p:cNvSpPr>
          <p:nvPr>
            <p:ph type="body" idx="4294967295"/>
          </p:nvPr>
        </p:nvSpPr>
        <p:spPr>
          <a:xfrm>
            <a:off x="1115616" y="1988840"/>
            <a:ext cx="7772400" cy="4114800"/>
          </a:xfrm>
          <a:prstGeom prst="rect">
            <a:avLst/>
          </a:prstGeom>
        </p:spPr>
        <p:txBody>
          <a:bodyPr>
            <a:normAutofit/>
          </a:bodyPr>
          <a:lstStyle/>
          <a:p>
            <a:pPr marL="571500" indent="-571500">
              <a:buFont typeface="Arial" pitchFamily="34" charset="0"/>
              <a:buChar char="•"/>
            </a:pPr>
            <a:r>
              <a:rPr lang="en-GB" sz="3600" dirty="0"/>
              <a:t>To be able to explain the Hoyt Model of land use patterns in the city.</a:t>
            </a:r>
          </a:p>
          <a:p>
            <a:pPr marL="571500" indent="-571500">
              <a:buFont typeface="Arial" pitchFamily="34" charset="0"/>
              <a:buChar char="•"/>
            </a:pPr>
            <a:r>
              <a:rPr lang="en-GB" sz="3600" dirty="0"/>
              <a:t>To compare Burgess’ and Hoyt’s model of the city.</a:t>
            </a:r>
          </a:p>
          <a:p>
            <a:pPr marL="571500" indent="-571500">
              <a:buFont typeface="Arial" pitchFamily="34" charset="0"/>
              <a:buChar char="•"/>
            </a:pPr>
            <a:r>
              <a:rPr lang="en-GB" sz="3600" dirty="0"/>
              <a:t>To design and evaluate your own urban area.</a:t>
            </a:r>
          </a:p>
          <a:p>
            <a:pPr>
              <a:buFont typeface="Wingdings" pitchFamily="2" charset="2"/>
              <a:buNone/>
            </a:pPr>
            <a:endParaRPr lang="en-GB" sz="3600" dirty="0"/>
          </a:p>
        </p:txBody>
      </p:sp>
    </p:spTree>
    <p:extLst>
      <p:ext uri="{BB962C8B-B14F-4D97-AF65-F5344CB8AC3E}">
        <p14:creationId xmlns:p14="http://schemas.microsoft.com/office/powerpoint/2010/main" val="3369160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idx="4294967295"/>
          </p:nvPr>
        </p:nvSpPr>
        <p:spPr>
          <a:xfrm>
            <a:off x="2590800" y="764704"/>
            <a:ext cx="4114800" cy="701675"/>
          </a:xfrm>
        </p:spPr>
        <p:txBody>
          <a:bodyPr/>
          <a:lstStyle/>
          <a:p>
            <a:r>
              <a:rPr lang="en-GB"/>
              <a:t>Flags of the World</a:t>
            </a:r>
          </a:p>
        </p:txBody>
      </p:sp>
      <p:sp>
        <p:nvSpPr>
          <p:cNvPr id="9219" name="Rectangle 1027"/>
          <p:cNvSpPr>
            <a:spLocks noGrp="1" noChangeArrowheads="1"/>
          </p:cNvSpPr>
          <p:nvPr>
            <p:ph type="body" idx="4294967295"/>
          </p:nvPr>
        </p:nvSpPr>
        <p:spPr>
          <a:xfrm>
            <a:off x="602673" y="1828800"/>
            <a:ext cx="7772400" cy="4114800"/>
          </a:xfrm>
          <a:prstGeom prst="rect">
            <a:avLst/>
          </a:prstGeom>
        </p:spPr>
        <p:txBody>
          <a:bodyPr>
            <a:normAutofit/>
          </a:bodyPr>
          <a:lstStyle/>
          <a:p>
            <a:r>
              <a:rPr lang="en-GB" sz="3200" dirty="0"/>
              <a:t>Who owns each of these flags?</a:t>
            </a:r>
          </a:p>
        </p:txBody>
      </p:sp>
      <p:pic>
        <p:nvPicPr>
          <p:cNvPr id="9221" name="Picture 1029" descr="http://www.tofocus.info/images/flags/new-zealand-flag.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2971800"/>
            <a:ext cx="2286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1031" descr="http://tbn0.google.com/images?q=tbn:19GNwcn_IC2wwM:http://wwp.asia-countries.net/japan/images/flag-of-japan.jpg">
            <a:hlinkClick r:id="rId3"/>
          </p:cNvPr>
          <p:cNvPicPr>
            <a:picLocks noChangeAspect="1" noChangeArrowheads="1"/>
          </p:cNvPicPr>
          <p:nvPr/>
        </p:nvPicPr>
        <p:blipFill>
          <a:blip r:embed="rId4">
            <a:lum contrast="72000"/>
            <a:extLst>
              <a:ext uri="{28A0092B-C50C-407E-A947-70E740481C1C}">
                <a14:useLocalDpi xmlns:a14="http://schemas.microsoft.com/office/drawing/2010/main" val="0"/>
              </a:ext>
            </a:extLst>
          </a:blip>
          <a:srcRect/>
          <a:stretch>
            <a:fillRect/>
          </a:stretch>
        </p:blipFill>
        <p:spPr bwMode="auto">
          <a:xfrm>
            <a:off x="6172200" y="2971800"/>
            <a:ext cx="2133600" cy="121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25" name="Picture 1033" descr="http://tbn0.google.com/images?q=tbn:PVymOqf_iMe3XM:http://p.vtourist.com/1986315-South_African_flag-South_Africa.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800600"/>
            <a:ext cx="22098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035" descr="http://tbn0.google.com/images?q=tbn:MOPBsochYIoV-M:http://www.appliedlanguage.com/flags_of_the_world/large_flag_of_united_kingdom.gif">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4724400"/>
            <a:ext cx="2209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229" name="Picture 1037" descr="http://tbn0.google.com/images?q=tbn:qtfkg8Fx_rhynM:http://wwp.greenwichmeantime.com/time-zone/europe/european-union/denmark/images/denmark-flag.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6200" y="2971800"/>
            <a:ext cx="2057400" cy="1211263"/>
          </a:xfrm>
          <a:prstGeom prst="rect">
            <a:avLst/>
          </a:prstGeom>
          <a:noFill/>
          <a:extLst>
            <a:ext uri="{909E8E84-426E-40DD-AFC4-6F175D3DCCD1}">
              <a14:hiddenFill xmlns:a14="http://schemas.microsoft.com/office/drawing/2010/main">
                <a:solidFill>
                  <a:srgbClr val="FFFFFF"/>
                </a:solidFill>
              </a14:hiddenFill>
            </a:ext>
          </a:extLst>
        </p:spPr>
      </p:pic>
      <p:pic>
        <p:nvPicPr>
          <p:cNvPr id="9231" name="Picture 1039" descr="http://tbn0.google.com/images?q=tbn:UOlQhDFP7K7ejM:http://creativeworkshop.net/store/media/Flag-Italy">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0" y="4724400"/>
            <a:ext cx="2133600" cy="1219200"/>
          </a:xfrm>
          <a:prstGeom prst="rect">
            <a:avLst/>
          </a:prstGeom>
          <a:noFill/>
          <a:extLst>
            <a:ext uri="{909E8E84-426E-40DD-AFC4-6F175D3DCCD1}">
              <a14:hiddenFill xmlns:a14="http://schemas.microsoft.com/office/drawing/2010/main">
                <a:solidFill>
                  <a:srgbClr val="FFFFFF"/>
                </a:solidFill>
              </a14:hiddenFill>
            </a:ext>
          </a:extLst>
        </p:spPr>
      </p:pic>
      <p:sp>
        <p:nvSpPr>
          <p:cNvPr id="9232" name="Text Box 1040"/>
          <p:cNvSpPr txBox="1">
            <a:spLocks noChangeArrowheads="1"/>
          </p:cNvSpPr>
          <p:nvPr/>
        </p:nvSpPr>
        <p:spPr bwMode="auto">
          <a:xfrm>
            <a:off x="1447800" y="25146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A</a:t>
            </a:r>
          </a:p>
        </p:txBody>
      </p:sp>
      <p:sp>
        <p:nvSpPr>
          <p:cNvPr id="9234" name="Text Box 1042"/>
          <p:cNvSpPr txBox="1">
            <a:spLocks noChangeArrowheads="1"/>
          </p:cNvSpPr>
          <p:nvPr/>
        </p:nvSpPr>
        <p:spPr bwMode="auto">
          <a:xfrm>
            <a:off x="3886200" y="2514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B</a:t>
            </a:r>
          </a:p>
        </p:txBody>
      </p:sp>
      <p:sp>
        <p:nvSpPr>
          <p:cNvPr id="9235" name="Text Box 1043"/>
          <p:cNvSpPr txBox="1">
            <a:spLocks noChangeArrowheads="1"/>
          </p:cNvSpPr>
          <p:nvPr/>
        </p:nvSpPr>
        <p:spPr bwMode="auto">
          <a:xfrm>
            <a:off x="6172200" y="25146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C</a:t>
            </a:r>
          </a:p>
        </p:txBody>
      </p:sp>
      <p:sp>
        <p:nvSpPr>
          <p:cNvPr id="9236" name="Text Box 1044"/>
          <p:cNvSpPr txBox="1">
            <a:spLocks noChangeArrowheads="1"/>
          </p:cNvSpPr>
          <p:nvPr/>
        </p:nvSpPr>
        <p:spPr bwMode="auto">
          <a:xfrm>
            <a:off x="1524000" y="42672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D</a:t>
            </a:r>
          </a:p>
        </p:txBody>
      </p:sp>
      <p:sp>
        <p:nvSpPr>
          <p:cNvPr id="9237" name="Text Box 1045"/>
          <p:cNvSpPr txBox="1">
            <a:spLocks noChangeArrowheads="1"/>
          </p:cNvSpPr>
          <p:nvPr/>
        </p:nvSpPr>
        <p:spPr bwMode="auto">
          <a:xfrm>
            <a:off x="3886200" y="41910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E</a:t>
            </a:r>
          </a:p>
        </p:txBody>
      </p:sp>
      <p:sp>
        <p:nvSpPr>
          <p:cNvPr id="9238" name="Text Box 1046"/>
          <p:cNvSpPr txBox="1">
            <a:spLocks noChangeArrowheads="1"/>
          </p:cNvSpPr>
          <p:nvPr/>
        </p:nvSpPr>
        <p:spPr bwMode="auto">
          <a:xfrm>
            <a:off x="6172200" y="42672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F</a:t>
            </a:r>
          </a:p>
        </p:txBody>
      </p:sp>
    </p:spTree>
    <p:extLst>
      <p:ext uri="{BB962C8B-B14F-4D97-AF65-F5344CB8AC3E}">
        <p14:creationId xmlns:p14="http://schemas.microsoft.com/office/powerpoint/2010/main" val="17821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476500" y="404664"/>
            <a:ext cx="4114800" cy="701675"/>
          </a:xfrm>
        </p:spPr>
        <p:txBody>
          <a:bodyPr/>
          <a:lstStyle/>
          <a:p>
            <a:r>
              <a:rPr lang="en-GB"/>
              <a:t>Flags of the World cont.</a:t>
            </a:r>
          </a:p>
        </p:txBody>
      </p:sp>
      <p:pic>
        <p:nvPicPr>
          <p:cNvPr id="13316" name="Picture 4" descr="http://www.appliedlanguage.com/flags_of_the_world/large_flag_of_india.gif"/>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59581" y="2124472"/>
            <a:ext cx="3043238" cy="1981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http://tbn0.google.com/images?q=tbn:M6RVlmU1f5J_lM:http://www.appliedlanguage.com/flags_of_the_world/large_flag_of_brazil.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133600"/>
            <a:ext cx="2895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tbn0.google.com/images?q=tbn:JNF-bg-zDzRZOM:http://www.stalvik.com/images/Flaggor/flag_portugal.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648200"/>
            <a:ext cx="29718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tbn0.google.com/images?q=tbn:NolROTGGBNxR6M:http://www.tofocus.info/images/flags/china-flag.gif">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4724400"/>
            <a:ext cx="2971800" cy="1752600"/>
          </a:xfrm>
          <a:prstGeom prst="rect">
            <a:avLst/>
          </a:prstGeom>
          <a:noFill/>
          <a:extLst>
            <a:ext uri="{909E8E84-426E-40DD-AFC4-6F175D3DCCD1}">
              <a14:hiddenFill xmlns:a14="http://schemas.microsoft.com/office/drawing/2010/main">
                <a:solidFill>
                  <a:srgbClr val="FFFFFF"/>
                </a:solidFill>
              </a14:hiddenFill>
            </a:ext>
          </a:extLst>
        </p:spPr>
      </p:pic>
      <p:sp>
        <p:nvSpPr>
          <p:cNvPr id="13323" name="Text Box 11"/>
          <p:cNvSpPr txBox="1">
            <a:spLocks noChangeArrowheads="1"/>
          </p:cNvSpPr>
          <p:nvPr/>
        </p:nvSpPr>
        <p:spPr bwMode="auto">
          <a:xfrm>
            <a:off x="1447800" y="1524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G</a:t>
            </a:r>
          </a:p>
        </p:txBody>
      </p:sp>
      <p:sp>
        <p:nvSpPr>
          <p:cNvPr id="13324" name="Text Box 12"/>
          <p:cNvSpPr txBox="1">
            <a:spLocks noChangeArrowheads="1"/>
          </p:cNvSpPr>
          <p:nvPr/>
        </p:nvSpPr>
        <p:spPr bwMode="auto">
          <a:xfrm>
            <a:off x="5334000" y="1524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H</a:t>
            </a:r>
          </a:p>
        </p:txBody>
      </p:sp>
      <p:sp>
        <p:nvSpPr>
          <p:cNvPr id="13325" name="Text Box 13"/>
          <p:cNvSpPr txBox="1">
            <a:spLocks noChangeArrowheads="1"/>
          </p:cNvSpPr>
          <p:nvPr/>
        </p:nvSpPr>
        <p:spPr bwMode="auto">
          <a:xfrm>
            <a:off x="1524000" y="419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I</a:t>
            </a:r>
          </a:p>
        </p:txBody>
      </p:sp>
      <p:sp>
        <p:nvSpPr>
          <p:cNvPr id="13326" name="Text Box 14"/>
          <p:cNvSpPr txBox="1">
            <a:spLocks noChangeArrowheads="1"/>
          </p:cNvSpPr>
          <p:nvPr/>
        </p:nvSpPr>
        <p:spPr bwMode="auto">
          <a:xfrm>
            <a:off x="5181600" y="4191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J</a:t>
            </a:r>
          </a:p>
        </p:txBody>
      </p:sp>
    </p:spTree>
    <p:extLst>
      <p:ext uri="{BB962C8B-B14F-4D97-AF65-F5344CB8AC3E}">
        <p14:creationId xmlns:p14="http://schemas.microsoft.com/office/powerpoint/2010/main" val="306090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2771800" y="548680"/>
            <a:ext cx="4114800" cy="701675"/>
          </a:xfrm>
        </p:spPr>
        <p:txBody>
          <a:bodyPr/>
          <a:lstStyle/>
          <a:p>
            <a:r>
              <a:rPr lang="en-GB"/>
              <a:t>Answers</a:t>
            </a:r>
          </a:p>
        </p:txBody>
      </p:sp>
      <p:sp>
        <p:nvSpPr>
          <p:cNvPr id="12291" name="Rectangle 3"/>
          <p:cNvSpPr>
            <a:spLocks noGrp="1" noChangeArrowheads="1"/>
          </p:cNvSpPr>
          <p:nvPr>
            <p:ph type="body" idx="4294967295"/>
          </p:nvPr>
        </p:nvSpPr>
        <p:spPr>
          <a:xfrm>
            <a:off x="1371600" y="1981200"/>
            <a:ext cx="7772400" cy="4114800"/>
          </a:xfrm>
          <a:prstGeom prst="rect">
            <a:avLst/>
          </a:prstGeom>
        </p:spPr>
        <p:txBody>
          <a:bodyPr/>
          <a:lstStyle/>
          <a:p>
            <a:pPr>
              <a:lnSpc>
                <a:spcPct val="90000"/>
              </a:lnSpc>
            </a:pPr>
            <a:r>
              <a:rPr lang="en-GB" sz="2400"/>
              <a:t> A – New Zealand</a:t>
            </a:r>
          </a:p>
          <a:p>
            <a:pPr>
              <a:lnSpc>
                <a:spcPct val="90000"/>
              </a:lnSpc>
            </a:pPr>
            <a:r>
              <a:rPr lang="en-GB" sz="2400"/>
              <a:t>B – Denmark</a:t>
            </a:r>
          </a:p>
          <a:p>
            <a:pPr>
              <a:lnSpc>
                <a:spcPct val="90000"/>
              </a:lnSpc>
            </a:pPr>
            <a:r>
              <a:rPr lang="en-GB" sz="2400"/>
              <a:t>C – Japan </a:t>
            </a:r>
          </a:p>
          <a:p>
            <a:pPr>
              <a:lnSpc>
                <a:spcPct val="90000"/>
              </a:lnSpc>
            </a:pPr>
            <a:r>
              <a:rPr lang="en-GB" sz="2400"/>
              <a:t>D – Britain</a:t>
            </a:r>
          </a:p>
          <a:p>
            <a:pPr>
              <a:lnSpc>
                <a:spcPct val="90000"/>
              </a:lnSpc>
            </a:pPr>
            <a:r>
              <a:rPr lang="en-GB" sz="2400"/>
              <a:t>E – Italy</a:t>
            </a:r>
          </a:p>
          <a:p>
            <a:pPr>
              <a:lnSpc>
                <a:spcPct val="90000"/>
              </a:lnSpc>
            </a:pPr>
            <a:r>
              <a:rPr lang="en-GB" sz="2400"/>
              <a:t>F – South Africa</a:t>
            </a:r>
          </a:p>
          <a:p>
            <a:pPr>
              <a:lnSpc>
                <a:spcPct val="90000"/>
              </a:lnSpc>
            </a:pPr>
            <a:r>
              <a:rPr lang="en-GB" sz="2400"/>
              <a:t>G – India</a:t>
            </a:r>
          </a:p>
          <a:p>
            <a:pPr>
              <a:lnSpc>
                <a:spcPct val="90000"/>
              </a:lnSpc>
            </a:pPr>
            <a:r>
              <a:rPr lang="en-GB" sz="2400"/>
              <a:t>H – Brazil</a:t>
            </a:r>
          </a:p>
          <a:p>
            <a:pPr>
              <a:lnSpc>
                <a:spcPct val="90000"/>
              </a:lnSpc>
            </a:pPr>
            <a:r>
              <a:rPr lang="en-GB" sz="2400"/>
              <a:t>I – Portugal</a:t>
            </a:r>
          </a:p>
          <a:p>
            <a:pPr>
              <a:lnSpc>
                <a:spcPct val="90000"/>
              </a:lnSpc>
            </a:pPr>
            <a:r>
              <a:rPr lang="en-GB" sz="2400"/>
              <a:t>J – China</a:t>
            </a:r>
          </a:p>
          <a:p>
            <a:pPr>
              <a:lnSpc>
                <a:spcPct val="90000"/>
              </a:lnSpc>
              <a:buFont typeface="Wingdings" pitchFamily="2" charset="2"/>
              <a:buNone/>
            </a:pPr>
            <a:endParaRPr lang="en-GB" sz="2400"/>
          </a:p>
          <a:p>
            <a:pPr>
              <a:lnSpc>
                <a:spcPct val="90000"/>
              </a:lnSpc>
            </a:pPr>
            <a:endParaRPr lang="en-GB" sz="2800"/>
          </a:p>
        </p:txBody>
      </p:sp>
    </p:spTree>
    <p:extLst>
      <p:ext uri="{BB962C8B-B14F-4D97-AF65-F5344CB8AC3E}">
        <p14:creationId xmlns:p14="http://schemas.microsoft.com/office/powerpoint/2010/main" val="3043732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2324100" y="620688"/>
            <a:ext cx="4114800" cy="701675"/>
          </a:xfrm>
        </p:spPr>
        <p:txBody>
          <a:bodyPr/>
          <a:lstStyle/>
          <a:p>
            <a:r>
              <a:rPr lang="en-GB"/>
              <a:t>The Hoyt Model</a:t>
            </a:r>
          </a:p>
        </p:txBody>
      </p:sp>
      <p:pic>
        <p:nvPicPr>
          <p:cNvPr id="3078" name="Picture 6" descr="Hoyt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78486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52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2843808" y="764704"/>
            <a:ext cx="4114800" cy="701675"/>
          </a:xfrm>
        </p:spPr>
        <p:txBody>
          <a:bodyPr/>
          <a:lstStyle/>
          <a:p>
            <a:r>
              <a:rPr lang="en-GB"/>
              <a:t>Hoyt’s Model</a:t>
            </a:r>
          </a:p>
        </p:txBody>
      </p:sp>
      <p:sp>
        <p:nvSpPr>
          <p:cNvPr id="5123" name="Rectangle 3"/>
          <p:cNvSpPr>
            <a:spLocks noGrp="1" noChangeArrowheads="1"/>
          </p:cNvSpPr>
          <p:nvPr>
            <p:ph type="body" idx="4294967295"/>
          </p:nvPr>
        </p:nvSpPr>
        <p:spPr>
          <a:xfrm>
            <a:off x="899592" y="1916832"/>
            <a:ext cx="7772400" cy="4114800"/>
          </a:xfrm>
          <a:prstGeom prst="rect">
            <a:avLst/>
          </a:prstGeom>
        </p:spPr>
        <p:txBody>
          <a:bodyPr>
            <a:normAutofit fontScale="92500"/>
          </a:bodyPr>
          <a:lstStyle/>
          <a:p>
            <a:pPr>
              <a:lnSpc>
                <a:spcPct val="90000"/>
              </a:lnSpc>
              <a:buFont typeface="Wingdings" pitchFamily="2" charset="2"/>
              <a:buNone/>
            </a:pPr>
            <a:r>
              <a:rPr lang="en-GB" sz="2600" dirty="0"/>
              <a:t>Using Hoyt’s model of the city, answer the following questions in full sentences in your book</a:t>
            </a:r>
            <a:r>
              <a:rPr lang="en-GB" sz="2600" dirty="0" smtClean="0"/>
              <a:t>.</a:t>
            </a:r>
          </a:p>
          <a:p>
            <a:pPr>
              <a:lnSpc>
                <a:spcPct val="90000"/>
              </a:lnSpc>
              <a:buFont typeface="Wingdings" pitchFamily="2" charset="2"/>
              <a:buNone/>
            </a:pPr>
            <a:endParaRPr lang="en-GB" sz="2600" dirty="0"/>
          </a:p>
          <a:p>
            <a:pPr marL="514350" indent="-514350">
              <a:lnSpc>
                <a:spcPct val="90000"/>
              </a:lnSpc>
              <a:buFont typeface="+mj-lt"/>
              <a:buAutoNum type="arabicPeriod"/>
            </a:pPr>
            <a:r>
              <a:rPr lang="en-GB" sz="2600" dirty="0">
                <a:solidFill>
                  <a:srgbClr val="FF0000"/>
                </a:solidFill>
              </a:rPr>
              <a:t>Why would high class residential buildings be located upwind of the industrial section?</a:t>
            </a:r>
          </a:p>
          <a:p>
            <a:pPr marL="514350" indent="-514350">
              <a:lnSpc>
                <a:spcPct val="90000"/>
              </a:lnSpc>
              <a:buFont typeface="+mj-lt"/>
              <a:buAutoNum type="arabicPeriod"/>
            </a:pPr>
            <a:r>
              <a:rPr lang="en-GB" sz="2600" dirty="0">
                <a:solidFill>
                  <a:srgbClr val="00B050"/>
                </a:solidFill>
              </a:rPr>
              <a:t>Why would low class residential buildings be located close to industry?</a:t>
            </a:r>
          </a:p>
          <a:p>
            <a:pPr marL="514350" indent="-514350">
              <a:lnSpc>
                <a:spcPct val="90000"/>
              </a:lnSpc>
              <a:buFont typeface="+mj-lt"/>
              <a:buAutoNum type="arabicPeriod"/>
            </a:pPr>
            <a:r>
              <a:rPr lang="en-GB" sz="2600" dirty="0">
                <a:solidFill>
                  <a:srgbClr val="0070C0"/>
                </a:solidFill>
              </a:rPr>
              <a:t>Why would factories be concentrated along rivers, rail lines or roads?</a:t>
            </a:r>
          </a:p>
          <a:p>
            <a:pPr marL="514350" indent="-514350">
              <a:lnSpc>
                <a:spcPct val="90000"/>
              </a:lnSpc>
              <a:buFont typeface="+mj-lt"/>
              <a:buAutoNum type="arabicPeriod"/>
            </a:pPr>
            <a:r>
              <a:rPr lang="en-GB" sz="2600" dirty="0">
                <a:solidFill>
                  <a:srgbClr val="FFC000"/>
                </a:solidFill>
              </a:rPr>
              <a:t>Write a paragraph explaining the similarities and differences between Hoyt’s model and Burgess’ model.</a:t>
            </a:r>
          </a:p>
          <a:p>
            <a:pPr>
              <a:lnSpc>
                <a:spcPct val="90000"/>
              </a:lnSpc>
            </a:pPr>
            <a:endParaRPr lang="en-GB" sz="2600" dirty="0"/>
          </a:p>
        </p:txBody>
      </p:sp>
    </p:spTree>
    <p:extLst>
      <p:ext uri="{BB962C8B-B14F-4D97-AF65-F5344CB8AC3E}">
        <p14:creationId xmlns:p14="http://schemas.microsoft.com/office/powerpoint/2010/main" val="2067465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915816" y="764704"/>
            <a:ext cx="4114800" cy="701675"/>
          </a:xfrm>
        </p:spPr>
        <p:txBody>
          <a:bodyPr/>
          <a:lstStyle/>
          <a:p>
            <a:r>
              <a:rPr lang="en-GB"/>
              <a:t>Changing Land Values and Population</a:t>
            </a:r>
          </a:p>
        </p:txBody>
      </p:sp>
      <p:sp>
        <p:nvSpPr>
          <p:cNvPr id="6147" name="Rectangle 3"/>
          <p:cNvSpPr>
            <a:spLocks noGrp="1" noChangeArrowheads="1"/>
          </p:cNvSpPr>
          <p:nvPr>
            <p:ph type="body" idx="4294967295"/>
          </p:nvPr>
        </p:nvSpPr>
        <p:spPr>
          <a:xfrm>
            <a:off x="611560" y="1988840"/>
            <a:ext cx="7772400" cy="4114800"/>
          </a:xfrm>
          <a:prstGeom prst="rect">
            <a:avLst/>
          </a:prstGeom>
        </p:spPr>
        <p:txBody>
          <a:bodyPr/>
          <a:lstStyle/>
          <a:p>
            <a:r>
              <a:rPr lang="en-GB" sz="2800" dirty="0">
                <a:solidFill>
                  <a:srgbClr val="00B0F0"/>
                </a:solidFill>
              </a:rPr>
              <a:t>Using page 60 from the text, sketch and label Figure C showing how land values and population change with distance from the city centre.</a:t>
            </a:r>
          </a:p>
          <a:p>
            <a:r>
              <a:rPr lang="en-GB" sz="2800" dirty="0">
                <a:solidFill>
                  <a:srgbClr val="00B0F0"/>
                </a:solidFill>
              </a:rPr>
              <a:t>What happens to land values as you move outwards from the city centre?</a:t>
            </a:r>
          </a:p>
          <a:p>
            <a:r>
              <a:rPr lang="en-GB" sz="2800" dirty="0">
                <a:solidFill>
                  <a:srgbClr val="00B0F0"/>
                </a:solidFill>
              </a:rPr>
              <a:t>What happens to population as you move outwards from the city centre? Why do you think this may be the case?</a:t>
            </a:r>
          </a:p>
        </p:txBody>
      </p:sp>
    </p:spTree>
    <p:extLst>
      <p:ext uri="{BB962C8B-B14F-4D97-AF65-F5344CB8AC3E}">
        <p14:creationId xmlns:p14="http://schemas.microsoft.com/office/powerpoint/2010/main" val="4042128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a:xfrm>
            <a:off x="2843808" y="692696"/>
            <a:ext cx="4114800" cy="701675"/>
          </a:xfrm>
        </p:spPr>
        <p:txBody>
          <a:bodyPr/>
          <a:lstStyle/>
          <a:p>
            <a:r>
              <a:rPr lang="en-GB"/>
              <a:t>Urban Planners</a:t>
            </a:r>
          </a:p>
        </p:txBody>
      </p:sp>
      <p:sp>
        <p:nvSpPr>
          <p:cNvPr id="1027" name="Rectangle 3"/>
          <p:cNvSpPr>
            <a:spLocks noGrp="1" noChangeArrowheads="1"/>
          </p:cNvSpPr>
          <p:nvPr>
            <p:ph type="body" idx="4294967295"/>
          </p:nvPr>
        </p:nvSpPr>
        <p:spPr>
          <a:xfrm>
            <a:off x="971600" y="1916832"/>
            <a:ext cx="7772400" cy="4114800"/>
          </a:xfrm>
          <a:prstGeom prst="rect">
            <a:avLst/>
          </a:prstGeom>
        </p:spPr>
        <p:txBody>
          <a:bodyPr/>
          <a:lstStyle/>
          <a:p>
            <a:pPr>
              <a:lnSpc>
                <a:spcPct val="90000"/>
              </a:lnSpc>
            </a:pPr>
            <a:r>
              <a:rPr lang="en-GB" sz="2800" dirty="0">
                <a:solidFill>
                  <a:srgbClr val="FFC000"/>
                </a:solidFill>
              </a:rPr>
              <a:t>You are bidding for a very lucrative contract to design a new city to be built in the United Kingdom. You are to work in pairs to design the city but the evaluation section needs to be completed individually in your exercise book. Will you use the Burgess Model? The Hoyt Model? Both? Neither? The choice is yours but if your city design is to win the contract, you must include all of the features listed and present a very well planned city.</a:t>
            </a:r>
          </a:p>
        </p:txBody>
      </p:sp>
    </p:spTree>
    <p:extLst>
      <p:ext uri="{BB962C8B-B14F-4D97-AF65-F5344CB8AC3E}">
        <p14:creationId xmlns:p14="http://schemas.microsoft.com/office/powerpoint/2010/main" val="1904549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619672" y="260648"/>
            <a:ext cx="7200800" cy="5112568"/>
          </a:xfrm>
          <a:prstGeom prst="round2DiagRect">
            <a:avLst/>
          </a:prstGeom>
        </p:spPr>
        <p:style>
          <a:lnRef idx="0">
            <a:schemeClr val="accent2"/>
          </a:lnRef>
          <a:fillRef idx="3">
            <a:schemeClr val="accent2"/>
          </a:fillRef>
          <a:effectRef idx="3">
            <a:schemeClr val="accent2"/>
          </a:effectRef>
          <a:fontRef idx="minor">
            <a:schemeClr val="lt1"/>
          </a:fontRef>
        </p:style>
        <p:txBody>
          <a:bodyPr anchor="ctr"/>
          <a:lstStyle/>
          <a:p>
            <a:pPr eaLnBrk="0" hangingPunct="0">
              <a:defRPr/>
            </a:pPr>
            <a:r>
              <a:rPr lang="en-US" sz="1900" dirty="0">
                <a:solidFill>
                  <a:schemeClr val="bg1"/>
                </a:solidFill>
                <a:cs typeface="Arial" charset="0"/>
              </a:rPr>
              <a:t>The </a:t>
            </a:r>
            <a:r>
              <a:rPr lang="en-US" sz="1900" b="1" dirty="0">
                <a:solidFill>
                  <a:schemeClr val="bg1"/>
                </a:solidFill>
                <a:cs typeface="Arial" charset="0"/>
              </a:rPr>
              <a:t>Central Business District (CBD)</a:t>
            </a:r>
            <a:r>
              <a:rPr lang="en-US" sz="1900" dirty="0">
                <a:solidFill>
                  <a:schemeClr val="bg1"/>
                </a:solidFill>
                <a:cs typeface="Arial" charset="0"/>
              </a:rPr>
              <a:t> in the city centre is where most business and commerce is located.  </a:t>
            </a:r>
          </a:p>
          <a:p>
            <a:pPr eaLnBrk="0" hangingPunct="0">
              <a:buFontTx/>
              <a:buChar char="•"/>
              <a:defRPr/>
            </a:pPr>
            <a:r>
              <a:rPr lang="en-US" sz="1900" dirty="0">
                <a:solidFill>
                  <a:schemeClr val="bg1"/>
                </a:solidFill>
                <a:cs typeface="Arial" charset="0"/>
              </a:rPr>
              <a:t>High/multi-storey buildings.</a:t>
            </a:r>
          </a:p>
          <a:p>
            <a:pPr eaLnBrk="0" hangingPunct="0">
              <a:buFontTx/>
              <a:buChar char="•"/>
              <a:defRPr/>
            </a:pPr>
            <a:r>
              <a:rPr lang="en-US" sz="1900" dirty="0">
                <a:solidFill>
                  <a:schemeClr val="bg1"/>
                </a:solidFill>
                <a:cs typeface="Arial" charset="0"/>
              </a:rPr>
              <a:t>Expensive land values.</a:t>
            </a:r>
          </a:p>
          <a:p>
            <a:pPr eaLnBrk="0" hangingPunct="0">
              <a:buFontTx/>
              <a:buChar char="•"/>
              <a:defRPr/>
            </a:pPr>
            <a:r>
              <a:rPr lang="en-US" sz="1900" dirty="0">
                <a:solidFill>
                  <a:schemeClr val="bg1"/>
                </a:solidFill>
                <a:cs typeface="Arial" charset="0"/>
              </a:rPr>
              <a:t>Department stores or specialist shops, like </a:t>
            </a:r>
            <a:r>
              <a:rPr lang="en-US" sz="1900" dirty="0" err="1">
                <a:solidFill>
                  <a:schemeClr val="bg1"/>
                </a:solidFill>
                <a:cs typeface="Arial" charset="0"/>
              </a:rPr>
              <a:t>jewellers</a:t>
            </a:r>
            <a:r>
              <a:rPr lang="en-US" sz="1900" dirty="0">
                <a:solidFill>
                  <a:schemeClr val="bg1"/>
                </a:solidFill>
                <a:cs typeface="Arial" charset="0"/>
              </a:rPr>
              <a:t>.</a:t>
            </a:r>
          </a:p>
          <a:p>
            <a:pPr eaLnBrk="0" hangingPunct="0">
              <a:buFontTx/>
              <a:buChar char="•"/>
              <a:defRPr/>
            </a:pPr>
            <a:r>
              <a:rPr lang="en-US" sz="1900" dirty="0">
                <a:solidFill>
                  <a:schemeClr val="bg1"/>
                </a:solidFill>
                <a:cs typeface="Arial" charset="0"/>
              </a:rPr>
              <a:t>Shopping malls</a:t>
            </a:r>
          </a:p>
          <a:p>
            <a:pPr eaLnBrk="0" hangingPunct="0">
              <a:buFontTx/>
              <a:buChar char="•"/>
              <a:defRPr/>
            </a:pPr>
            <a:r>
              <a:rPr lang="en-US" sz="1900" dirty="0">
                <a:solidFill>
                  <a:schemeClr val="bg1"/>
                </a:solidFill>
                <a:cs typeface="Arial" charset="0"/>
              </a:rPr>
              <a:t>Cultural/historical buildings, museums and castles.</a:t>
            </a:r>
          </a:p>
          <a:p>
            <a:pPr eaLnBrk="0" hangingPunct="0">
              <a:buFontTx/>
              <a:buChar char="•"/>
              <a:defRPr/>
            </a:pPr>
            <a:r>
              <a:rPr lang="en-US" sz="1900" dirty="0">
                <a:solidFill>
                  <a:schemeClr val="bg1"/>
                </a:solidFill>
                <a:cs typeface="Arial" charset="0"/>
              </a:rPr>
              <a:t>Offices, finance, banks, administration, town hall (business sector).</a:t>
            </a:r>
          </a:p>
          <a:p>
            <a:pPr eaLnBrk="0" hangingPunct="0">
              <a:buFontTx/>
              <a:buChar char="•"/>
              <a:defRPr/>
            </a:pPr>
            <a:r>
              <a:rPr lang="en-US" sz="1900" dirty="0">
                <a:solidFill>
                  <a:schemeClr val="bg1"/>
                </a:solidFill>
                <a:cs typeface="Arial" charset="0"/>
              </a:rPr>
              <a:t>Bus and railway stations (transport </a:t>
            </a:r>
            <a:r>
              <a:rPr lang="en-US" sz="1900" dirty="0" err="1">
                <a:solidFill>
                  <a:schemeClr val="bg1"/>
                </a:solidFill>
                <a:cs typeface="Arial" charset="0"/>
              </a:rPr>
              <a:t>centres</a:t>
            </a:r>
            <a:r>
              <a:rPr lang="en-US" sz="1900" dirty="0">
                <a:solidFill>
                  <a:schemeClr val="bg1"/>
                </a:solidFill>
                <a:cs typeface="Arial" charset="0"/>
              </a:rPr>
              <a:t>).</a:t>
            </a:r>
          </a:p>
          <a:p>
            <a:pPr fontAlgn="auto">
              <a:spcBef>
                <a:spcPts val="0"/>
              </a:spcBef>
              <a:spcAft>
                <a:spcPts val="0"/>
              </a:spcAft>
              <a:buFont typeface="Arial" pitchFamily="34" charset="0"/>
              <a:buChar char="•"/>
              <a:defRPr/>
            </a:pPr>
            <a:r>
              <a:rPr lang="en-GB" sz="1900" dirty="0">
                <a:solidFill>
                  <a:schemeClr val="bg1"/>
                </a:solidFill>
              </a:rPr>
              <a:t>Multi-storey car parks.</a:t>
            </a:r>
          </a:p>
          <a:p>
            <a:pPr fontAlgn="auto">
              <a:spcBef>
                <a:spcPts val="0"/>
              </a:spcBef>
              <a:spcAft>
                <a:spcPts val="0"/>
              </a:spcAft>
              <a:buFont typeface="Arial" pitchFamily="34" charset="0"/>
              <a:buChar char="•"/>
              <a:defRPr/>
            </a:pPr>
            <a:endParaRPr lang="en-GB" sz="1900" dirty="0">
              <a:solidFill>
                <a:schemeClr val="bg1"/>
              </a:solidFill>
            </a:endParaRPr>
          </a:p>
          <a:p>
            <a:pPr fontAlgn="auto">
              <a:spcBef>
                <a:spcPts val="0"/>
              </a:spcBef>
              <a:spcAft>
                <a:spcPts val="0"/>
              </a:spcAft>
              <a:defRPr/>
            </a:pPr>
            <a:r>
              <a:rPr lang="en-GB" sz="1900" dirty="0">
                <a:solidFill>
                  <a:schemeClr val="bg1"/>
                </a:solidFill>
              </a:rPr>
              <a:t>The CBD is located in the centre because it is:</a:t>
            </a:r>
          </a:p>
          <a:p>
            <a:pPr fontAlgn="auto">
              <a:spcBef>
                <a:spcPts val="0"/>
              </a:spcBef>
              <a:spcAft>
                <a:spcPts val="0"/>
              </a:spcAft>
              <a:buFont typeface="Arial" pitchFamily="34" charset="0"/>
              <a:buChar char="•"/>
              <a:defRPr/>
            </a:pPr>
            <a:r>
              <a:rPr lang="en-GB" sz="1900" dirty="0">
                <a:solidFill>
                  <a:schemeClr val="bg1"/>
                </a:solidFill>
              </a:rPr>
              <a:t>A central location for road/railways to converge.</a:t>
            </a:r>
          </a:p>
          <a:p>
            <a:pPr fontAlgn="auto">
              <a:spcBef>
                <a:spcPts val="0"/>
              </a:spcBef>
              <a:spcAft>
                <a:spcPts val="0"/>
              </a:spcAft>
              <a:buFont typeface="Arial" pitchFamily="34" charset="0"/>
              <a:buChar char="•"/>
              <a:defRPr/>
            </a:pPr>
            <a:r>
              <a:rPr lang="en-GB" sz="1900" dirty="0">
                <a:solidFill>
                  <a:schemeClr val="bg1"/>
                </a:solidFill>
              </a:rPr>
              <a:t>The most accessible location for workers.</a:t>
            </a:r>
          </a:p>
          <a:p>
            <a:pPr fontAlgn="auto">
              <a:spcBef>
                <a:spcPts val="0"/>
              </a:spcBef>
              <a:spcAft>
                <a:spcPts val="0"/>
              </a:spcAft>
              <a:buFont typeface="Arial" pitchFamily="34" charset="0"/>
              <a:buChar char="•"/>
              <a:defRPr/>
            </a:pPr>
            <a:r>
              <a:rPr lang="en-GB" sz="1900" dirty="0">
                <a:solidFill>
                  <a:schemeClr val="bg1"/>
                </a:solidFill>
              </a:rPr>
              <a:t>Accessible to most people for shops and businesses.</a:t>
            </a:r>
            <a:endParaRPr lang="en-US" sz="1900" dirty="0">
              <a:solidFill>
                <a:schemeClr val="bg1"/>
              </a:solidFill>
              <a:cs typeface="Arial" charset="0"/>
            </a:endParaRPr>
          </a:p>
        </p:txBody>
      </p:sp>
      <p:pic>
        <p:nvPicPr>
          <p:cNvPr id="6" name="Picture 2" descr="Bullring Shopping Centre, Birmingham "/>
          <p:cNvPicPr>
            <a:picLocks noChangeAspect="1" noChangeArrowheads="1"/>
          </p:cNvPicPr>
          <p:nvPr/>
        </p:nvPicPr>
        <p:blipFill>
          <a:blip r:embed="rId2"/>
          <a:srcRect/>
          <a:stretch>
            <a:fillRect/>
          </a:stretch>
        </p:blipFill>
        <p:spPr bwMode="auto">
          <a:xfrm>
            <a:off x="6300788" y="5084763"/>
            <a:ext cx="2152650" cy="161925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0" y="0"/>
            <a:ext cx="2007281" cy="1323439"/>
          </a:xfrm>
          <a:prstGeom prst="rect">
            <a:avLst/>
          </a:prstGeom>
          <a:noFill/>
        </p:spPr>
        <p:txBody>
          <a:bodyPr wrap="none">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8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CBD</a:t>
            </a:r>
          </a:p>
        </p:txBody>
      </p:sp>
    </p:spTree>
    <p:extLst>
      <p:ext uri="{BB962C8B-B14F-4D97-AF65-F5344CB8AC3E}">
        <p14:creationId xmlns:p14="http://schemas.microsoft.com/office/powerpoint/2010/main" val="8908845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p:cNvPicPr>
            <a:picLocks noChangeAspect="1" noChangeArrowheads="1"/>
          </p:cNvPicPr>
          <p:nvPr/>
        </p:nvPicPr>
        <p:blipFill>
          <a:blip r:embed="rId2">
            <a:lum bright="70000" contrast="-70000"/>
          </a:blip>
          <a:srcRect/>
          <a:stretch>
            <a:fillRect/>
          </a:stretch>
        </p:blipFill>
        <p:spPr bwMode="auto">
          <a:xfrm>
            <a:off x="0" y="7938"/>
            <a:ext cx="9144000" cy="6850062"/>
          </a:xfrm>
          <a:prstGeom prst="rect">
            <a:avLst/>
          </a:prstGeom>
          <a:noFill/>
          <a:ln w="9525">
            <a:noFill/>
            <a:miter lim="800000"/>
            <a:headEnd/>
            <a:tailEnd/>
          </a:ln>
        </p:spPr>
      </p:pic>
      <p:sp>
        <p:nvSpPr>
          <p:cNvPr id="15362" name="Title 1"/>
          <p:cNvSpPr>
            <a:spLocks noGrp="1"/>
          </p:cNvSpPr>
          <p:nvPr>
            <p:ph type="title"/>
          </p:nvPr>
        </p:nvSpPr>
        <p:spPr/>
        <p:txBody>
          <a:bodyPr/>
          <a:lstStyle/>
          <a:p>
            <a:r>
              <a:rPr lang="en-GB" smtClean="0"/>
              <a:t>What causes urbanisation?</a:t>
            </a:r>
          </a:p>
        </p:txBody>
      </p:sp>
      <p:sp>
        <p:nvSpPr>
          <p:cNvPr id="15363" name="Content Placeholder 2"/>
          <p:cNvSpPr>
            <a:spLocks noGrp="1"/>
          </p:cNvSpPr>
          <p:nvPr>
            <p:ph idx="4294967295"/>
          </p:nvPr>
        </p:nvSpPr>
        <p:spPr>
          <a:xfrm>
            <a:off x="457200" y="1600200"/>
            <a:ext cx="8229600" cy="4525963"/>
          </a:xfrm>
          <a:prstGeom prst="rect">
            <a:avLst/>
          </a:prstGeom>
        </p:spPr>
        <p:txBody>
          <a:bodyPr/>
          <a:lstStyle/>
          <a:p>
            <a:r>
              <a:rPr lang="en-GB" dirty="0" smtClean="0"/>
              <a:t>There are 2 main causes of urbanisation</a:t>
            </a:r>
          </a:p>
          <a:p>
            <a:pPr lvl="1"/>
            <a:r>
              <a:rPr lang="en-GB" dirty="0" smtClean="0">
                <a:solidFill>
                  <a:schemeClr val="bg1">
                    <a:lumMod val="50000"/>
                    <a:lumOff val="50000"/>
                  </a:schemeClr>
                </a:solidFill>
              </a:rPr>
              <a:t>Rural-urban migration</a:t>
            </a:r>
          </a:p>
          <a:p>
            <a:pPr lvl="1"/>
            <a:r>
              <a:rPr lang="en-GB" dirty="0" smtClean="0">
                <a:solidFill>
                  <a:schemeClr val="bg1">
                    <a:lumMod val="50000"/>
                    <a:lumOff val="50000"/>
                  </a:schemeClr>
                </a:solidFill>
              </a:rPr>
              <a:t>Natural increase</a:t>
            </a:r>
          </a:p>
        </p:txBody>
      </p:sp>
    </p:spTree>
    <p:extLst>
      <p:ext uri="{BB962C8B-B14F-4D97-AF65-F5344CB8AC3E}">
        <p14:creationId xmlns:p14="http://schemas.microsoft.com/office/powerpoint/2010/main" val="41024718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323528" y="836712"/>
            <a:ext cx="8496944" cy="4032448"/>
          </a:xfrm>
          <a:prstGeom prst="round2DiagRect">
            <a:avLst/>
          </a:prstGeom>
        </p:spPr>
        <p:style>
          <a:lnRef idx="0">
            <a:schemeClr val="accent1"/>
          </a:lnRef>
          <a:fillRef idx="3">
            <a:schemeClr val="accent1"/>
          </a:fillRef>
          <a:effectRef idx="3">
            <a:schemeClr val="accent1"/>
          </a:effectRef>
          <a:fontRef idx="minor">
            <a:schemeClr val="lt1"/>
          </a:fontRef>
        </p:style>
        <p:txBody>
          <a:bodyPr anchor="ctr"/>
          <a:lstStyle/>
          <a:p>
            <a:pPr fontAlgn="auto">
              <a:spcBef>
                <a:spcPts val="0"/>
              </a:spcBef>
              <a:spcAft>
                <a:spcPts val="0"/>
              </a:spcAft>
              <a:defRPr/>
            </a:pPr>
            <a:r>
              <a:rPr lang="en-GB" sz="2600" dirty="0"/>
              <a:t>The inner city is also known as the 'twilight zone'. It is typically found next to the CBD and has mainly terraced houses in a grid like pattern. These were originally built to house factory workers who worked in the inner city factories. Many of these factories have now closed down.</a:t>
            </a:r>
          </a:p>
          <a:p>
            <a:pPr fontAlgn="auto">
              <a:spcBef>
                <a:spcPts val="0"/>
              </a:spcBef>
              <a:spcAft>
                <a:spcPts val="0"/>
              </a:spcAft>
              <a:defRPr/>
            </a:pPr>
            <a:r>
              <a:rPr lang="en-GB" sz="2600" dirty="0"/>
              <a:t>Many inner city areas declined in the late 20th century and have undergone a period of regeneration in recent years. Run down terraced housing is often bought by investors and improved to appeal to young professionals who need access to the CBD. This is called </a:t>
            </a:r>
            <a:r>
              <a:rPr lang="en-GB" sz="2600" b="1" dirty="0"/>
              <a:t>gentrification</a:t>
            </a:r>
            <a:r>
              <a:rPr lang="en-GB" sz="2600" dirty="0"/>
              <a:t>.</a:t>
            </a:r>
          </a:p>
        </p:txBody>
      </p:sp>
      <p:sp>
        <p:nvSpPr>
          <p:cNvPr id="7" name="Rectangle 6"/>
          <p:cNvSpPr/>
          <p:nvPr/>
        </p:nvSpPr>
        <p:spPr>
          <a:xfrm>
            <a:off x="0" y="0"/>
            <a:ext cx="9144000" cy="769441"/>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fontAlgn="auto">
              <a:spcBef>
                <a:spcPts val="0"/>
              </a:spcBef>
              <a:spcAft>
                <a:spcPts val="0"/>
              </a:spcAft>
              <a:defRPr/>
            </a:pPr>
            <a:r>
              <a:rPr lang="en-US" sz="44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Inner city and terraced housing</a:t>
            </a:r>
          </a:p>
        </p:txBody>
      </p:sp>
      <p:pic>
        <p:nvPicPr>
          <p:cNvPr id="18434" name="Picture 2"/>
          <p:cNvPicPr>
            <a:picLocks noChangeAspect="1" noChangeArrowheads="1"/>
          </p:cNvPicPr>
          <p:nvPr/>
        </p:nvPicPr>
        <p:blipFill>
          <a:blip r:embed="rId2"/>
          <a:srcRect/>
          <a:stretch>
            <a:fillRect/>
          </a:stretch>
        </p:blipFill>
        <p:spPr bwMode="auto">
          <a:xfrm>
            <a:off x="6235700" y="5013325"/>
            <a:ext cx="2152650" cy="161925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30002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79512" y="980728"/>
            <a:ext cx="8784976" cy="3960440"/>
          </a:xfrm>
          <a:prstGeom prst="round2DiagRect">
            <a:avLst/>
          </a:prstGeom>
        </p:spPr>
        <p:style>
          <a:lnRef idx="0">
            <a:schemeClr val="accent4"/>
          </a:lnRef>
          <a:fillRef idx="3">
            <a:schemeClr val="accent4"/>
          </a:fillRef>
          <a:effectRef idx="3">
            <a:schemeClr val="accent4"/>
          </a:effectRef>
          <a:fontRef idx="minor">
            <a:schemeClr val="lt1"/>
          </a:fontRef>
        </p:style>
        <p:txBody>
          <a:bodyPr anchor="ctr"/>
          <a:lstStyle/>
          <a:p>
            <a:pPr fontAlgn="auto">
              <a:spcBef>
                <a:spcPts val="0"/>
              </a:spcBef>
              <a:spcAft>
                <a:spcPts val="0"/>
              </a:spcAft>
              <a:defRPr/>
            </a:pPr>
            <a:r>
              <a:rPr lang="en-GB" sz="2000" dirty="0"/>
              <a:t>Suburban houses are usually larger than inner city terraces and most have a garden. Typically, they are detached or semi detached and the roads around them are arranged in </a:t>
            </a:r>
            <a:r>
              <a:rPr lang="en-GB" sz="2000" dirty="0" err="1"/>
              <a:t>cul</a:t>
            </a:r>
            <a:r>
              <a:rPr lang="en-GB" sz="2000" dirty="0"/>
              <a:t> de sacs and wide avenues. Land prices are generally cheaper than in the CBD and inner city, although the desirability of housing can make some areas expensive.</a:t>
            </a:r>
          </a:p>
          <a:p>
            <a:pPr fontAlgn="auto">
              <a:spcBef>
                <a:spcPts val="0"/>
              </a:spcBef>
              <a:spcAft>
                <a:spcPts val="0"/>
              </a:spcAft>
              <a:defRPr/>
            </a:pPr>
            <a:r>
              <a:rPr lang="en-GB" sz="2000" dirty="0"/>
              <a:t>Many suburbs were built in the UK in the 1930s and have a distinctive style of housing, as shown in the picture to the right. More modern housing estates were built in the late 20th century as towns and cities have continued to grow.</a:t>
            </a:r>
          </a:p>
          <a:p>
            <a:pPr fontAlgn="auto">
              <a:spcBef>
                <a:spcPts val="0"/>
              </a:spcBef>
              <a:spcAft>
                <a:spcPts val="0"/>
              </a:spcAft>
              <a:defRPr/>
            </a:pPr>
            <a:r>
              <a:rPr lang="en-GB" sz="2000" dirty="0"/>
              <a:t>Facilities such as schools, places of worship and parks are often present, and many are served by a local supermarket.</a:t>
            </a:r>
          </a:p>
          <a:p>
            <a:pPr fontAlgn="auto">
              <a:spcBef>
                <a:spcPts val="0"/>
              </a:spcBef>
              <a:spcAft>
                <a:spcPts val="0"/>
              </a:spcAft>
              <a:defRPr/>
            </a:pPr>
            <a:r>
              <a:rPr lang="en-GB" sz="2000" dirty="0"/>
              <a:t>Suburban areas are often home to commuters who need access to the CBD along main roads and railways, and they are also within easy reach of the countryside.</a:t>
            </a:r>
          </a:p>
        </p:txBody>
      </p:sp>
      <p:sp>
        <p:nvSpPr>
          <p:cNvPr id="7" name="Rectangle 6"/>
          <p:cNvSpPr/>
          <p:nvPr/>
        </p:nvSpPr>
        <p:spPr>
          <a:xfrm>
            <a:off x="0" y="0"/>
            <a:ext cx="2914003" cy="1015663"/>
          </a:xfrm>
          <a:prstGeom prst="rect">
            <a:avLst/>
          </a:prstGeom>
          <a:noFill/>
        </p:spPr>
        <p:txBody>
          <a:bodyPr wrap="none">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6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Suburbs</a:t>
            </a:r>
          </a:p>
        </p:txBody>
      </p:sp>
      <p:pic>
        <p:nvPicPr>
          <p:cNvPr id="19458" name="Picture 2"/>
          <p:cNvPicPr>
            <a:picLocks noChangeAspect="1" noChangeArrowheads="1"/>
          </p:cNvPicPr>
          <p:nvPr/>
        </p:nvPicPr>
        <p:blipFill>
          <a:blip r:embed="rId2"/>
          <a:srcRect/>
          <a:stretch>
            <a:fillRect/>
          </a:stretch>
        </p:blipFill>
        <p:spPr bwMode="auto">
          <a:xfrm>
            <a:off x="6156325" y="5084763"/>
            <a:ext cx="2152650" cy="1619250"/>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64622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619672" y="260648"/>
            <a:ext cx="7272808" cy="4536504"/>
          </a:xfrm>
          <a:prstGeom prst="round2DiagRect">
            <a:avLst/>
          </a:prstGeom>
        </p:spPr>
        <p:style>
          <a:lnRef idx="0">
            <a:schemeClr val="accent6"/>
          </a:lnRef>
          <a:fillRef idx="3">
            <a:schemeClr val="accent6"/>
          </a:fillRef>
          <a:effectRef idx="3">
            <a:schemeClr val="accent6"/>
          </a:effectRef>
          <a:fontRef idx="minor">
            <a:schemeClr val="lt1"/>
          </a:fontRef>
        </p:style>
        <p:txBody>
          <a:bodyPr anchor="ctr"/>
          <a:lstStyle/>
          <a:p>
            <a:pPr fontAlgn="auto">
              <a:spcBef>
                <a:spcPts val="0"/>
              </a:spcBef>
              <a:spcAft>
                <a:spcPts val="0"/>
              </a:spcAft>
              <a:defRPr/>
            </a:pPr>
            <a:r>
              <a:rPr lang="en-GB" sz="2600" dirty="0"/>
              <a:t>This is found at the edge of a town or city and is where town meets country. It is common for this area to have a mixture of land uses such as some housing, golf courses, allotments, business parks and airports.</a:t>
            </a:r>
          </a:p>
          <a:p>
            <a:pPr fontAlgn="auto">
              <a:spcBef>
                <a:spcPts val="0"/>
              </a:spcBef>
              <a:spcAft>
                <a:spcPts val="0"/>
              </a:spcAft>
              <a:defRPr/>
            </a:pPr>
            <a:r>
              <a:rPr lang="en-GB" sz="2600" dirty="0"/>
              <a:t>The mixture of land use often causes conflict as different groups have different need and interests. For example, building Terminal 5 at Heathrow on the outskirts of London was a source of controversy. The need for another runway continues to cause conflicts of interest</a:t>
            </a:r>
          </a:p>
        </p:txBody>
      </p:sp>
      <p:sp>
        <p:nvSpPr>
          <p:cNvPr id="7" name="Rectangle 6"/>
          <p:cNvSpPr/>
          <p:nvPr/>
        </p:nvSpPr>
        <p:spPr>
          <a:xfrm>
            <a:off x="0" y="0"/>
            <a:ext cx="1529586" cy="1015663"/>
          </a:xfrm>
          <a:prstGeom prst="rect">
            <a:avLst/>
          </a:prstGeom>
          <a:noFill/>
        </p:spPr>
        <p:txBody>
          <a:bodyPr wrap="none">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6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RUF</a:t>
            </a:r>
          </a:p>
        </p:txBody>
      </p:sp>
      <p:pic>
        <p:nvPicPr>
          <p:cNvPr id="20482" name="Picture 2"/>
          <p:cNvPicPr>
            <a:picLocks noChangeAspect="1" noChangeArrowheads="1"/>
          </p:cNvPicPr>
          <p:nvPr/>
        </p:nvPicPr>
        <p:blipFill>
          <a:blip r:embed="rId2"/>
          <a:srcRect/>
          <a:stretch>
            <a:fillRect/>
          </a:stretch>
        </p:blipFill>
        <p:spPr bwMode="auto">
          <a:xfrm>
            <a:off x="6011863" y="5049838"/>
            <a:ext cx="2152650" cy="161925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81144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p.c-ij.com/en/contents/2028/03451/images/house_thl.jpg"/>
          <p:cNvPicPr>
            <a:picLocks noChangeAspect="1" noChangeArrowheads="1"/>
          </p:cNvPicPr>
          <p:nvPr/>
        </p:nvPicPr>
        <p:blipFill>
          <a:blip r:embed="rId2"/>
          <a:srcRect/>
          <a:stretch>
            <a:fillRect/>
          </a:stretch>
        </p:blipFill>
        <p:spPr bwMode="auto">
          <a:xfrm>
            <a:off x="6516216" y="4480172"/>
            <a:ext cx="2377827" cy="2377828"/>
          </a:xfrm>
          <a:prstGeom prst="rect">
            <a:avLst/>
          </a:prstGeom>
          <a:ln>
            <a:noFill/>
          </a:ln>
          <a:effectLst>
            <a:softEdge rad="112500"/>
          </a:effectLst>
        </p:spPr>
      </p:pic>
      <p:sp>
        <p:nvSpPr>
          <p:cNvPr id="3" name="Rectangle 2"/>
          <p:cNvSpPr/>
          <p:nvPr/>
        </p:nvSpPr>
        <p:spPr>
          <a:xfrm>
            <a:off x="0" y="0"/>
            <a:ext cx="6189836" cy="1015663"/>
          </a:xfrm>
          <a:prstGeom prst="rect">
            <a:avLst/>
          </a:prstGeom>
          <a:noFill/>
        </p:spPr>
        <p:txBody>
          <a:bodyPr wrap="none">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6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Burgess 3d Model</a:t>
            </a:r>
          </a:p>
        </p:txBody>
      </p:sp>
      <p:graphicFrame>
        <p:nvGraphicFramePr>
          <p:cNvPr id="5" name="Diagram 4"/>
          <p:cNvGraphicFramePr/>
          <p:nvPr/>
        </p:nvGraphicFramePr>
        <p:xfrm>
          <a:off x="179512" y="980728"/>
          <a:ext cx="8640960" cy="35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03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C07666F4-E653-427C-9F4E-354FEAD7FAC5}"/>
                                            </p:graphicEl>
                                          </p:spTgt>
                                        </p:tgtEl>
                                        <p:attrNameLst>
                                          <p:attrName>style.visibility</p:attrName>
                                        </p:attrNameLst>
                                      </p:cBhvr>
                                      <p:to>
                                        <p:strVal val="visible"/>
                                      </p:to>
                                    </p:set>
                                    <p:animEffect transition="in" filter="fade">
                                      <p:cBhvr>
                                        <p:cTn id="7" dur="2000"/>
                                        <p:tgtEl>
                                          <p:spTgt spid="5">
                                            <p:graphicEl>
                                              <a:dgm id="{C07666F4-E653-427C-9F4E-354FEAD7FA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DB244A1D-101C-46A0-99DF-AD792ABC4183}"/>
                                            </p:graphicEl>
                                          </p:spTgt>
                                        </p:tgtEl>
                                        <p:attrNameLst>
                                          <p:attrName>style.visibility</p:attrName>
                                        </p:attrNameLst>
                                      </p:cBhvr>
                                      <p:to>
                                        <p:strVal val="visible"/>
                                      </p:to>
                                    </p:set>
                                    <p:animEffect transition="in" filter="fade">
                                      <p:cBhvr>
                                        <p:cTn id="12" dur="2000"/>
                                        <p:tgtEl>
                                          <p:spTgt spid="5">
                                            <p:graphicEl>
                                              <a:dgm id="{DB244A1D-101C-46A0-99DF-AD792ABC4183}"/>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D4E257AB-2BE7-45A3-A1EE-299FCCD80C4D}"/>
                                            </p:graphicEl>
                                          </p:spTgt>
                                        </p:tgtEl>
                                        <p:attrNameLst>
                                          <p:attrName>style.visibility</p:attrName>
                                        </p:attrNameLst>
                                      </p:cBhvr>
                                      <p:to>
                                        <p:strVal val="visible"/>
                                      </p:to>
                                    </p:set>
                                    <p:animEffect transition="in" filter="fade">
                                      <p:cBhvr>
                                        <p:cTn id="15" dur="2000"/>
                                        <p:tgtEl>
                                          <p:spTgt spid="5">
                                            <p:graphicEl>
                                              <a:dgm id="{D4E257AB-2BE7-45A3-A1EE-299FCCD80C4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FB71600D-1D0A-4125-B5EF-ABD0D45B4FC6}"/>
                                            </p:graphicEl>
                                          </p:spTgt>
                                        </p:tgtEl>
                                        <p:attrNameLst>
                                          <p:attrName>style.visibility</p:attrName>
                                        </p:attrNameLst>
                                      </p:cBhvr>
                                      <p:to>
                                        <p:strVal val="visible"/>
                                      </p:to>
                                    </p:set>
                                    <p:animEffect transition="in" filter="fade">
                                      <p:cBhvr>
                                        <p:cTn id="20" dur="2000"/>
                                        <p:tgtEl>
                                          <p:spTgt spid="5">
                                            <p:graphicEl>
                                              <a:dgm id="{FB71600D-1D0A-4125-B5EF-ABD0D45B4FC6}"/>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9E8545D0-9361-4E98-BC65-D8CE14D131D8}"/>
                                            </p:graphicEl>
                                          </p:spTgt>
                                        </p:tgtEl>
                                        <p:attrNameLst>
                                          <p:attrName>style.visibility</p:attrName>
                                        </p:attrNameLst>
                                      </p:cBhvr>
                                      <p:to>
                                        <p:strVal val="visible"/>
                                      </p:to>
                                    </p:set>
                                    <p:animEffect transition="in" filter="fade">
                                      <p:cBhvr>
                                        <p:cTn id="23" dur="2000"/>
                                        <p:tgtEl>
                                          <p:spTgt spid="5">
                                            <p:graphicEl>
                                              <a:dgm id="{9E8545D0-9361-4E98-BC65-D8CE14D131D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5A2D81BC-8739-4E6D-BA3E-DBC9D1250798}"/>
                                            </p:graphicEl>
                                          </p:spTgt>
                                        </p:tgtEl>
                                        <p:attrNameLst>
                                          <p:attrName>style.visibility</p:attrName>
                                        </p:attrNameLst>
                                      </p:cBhvr>
                                      <p:to>
                                        <p:strVal val="visible"/>
                                      </p:to>
                                    </p:set>
                                    <p:animEffect transition="in" filter="fade">
                                      <p:cBhvr>
                                        <p:cTn id="28" dur="2000"/>
                                        <p:tgtEl>
                                          <p:spTgt spid="5">
                                            <p:graphicEl>
                                              <a:dgm id="{5A2D81BC-8739-4E6D-BA3E-DBC9D1250798}"/>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B309FDC2-36FF-4C0A-B7C0-859E23F68C5F}"/>
                                            </p:graphicEl>
                                          </p:spTgt>
                                        </p:tgtEl>
                                        <p:attrNameLst>
                                          <p:attrName>style.visibility</p:attrName>
                                        </p:attrNameLst>
                                      </p:cBhvr>
                                      <p:to>
                                        <p:strVal val="visible"/>
                                      </p:to>
                                    </p:set>
                                    <p:animEffect transition="in" filter="fade">
                                      <p:cBhvr>
                                        <p:cTn id="31" dur="2000"/>
                                        <p:tgtEl>
                                          <p:spTgt spid="5">
                                            <p:graphicEl>
                                              <a:dgm id="{B309FDC2-36FF-4C0A-B7C0-859E23F68C5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graphicEl>
                                              <a:dgm id="{38740568-6CB1-4636-AEC3-9FF176B87CAE}"/>
                                            </p:graphicEl>
                                          </p:spTgt>
                                        </p:tgtEl>
                                        <p:attrNameLst>
                                          <p:attrName>style.visibility</p:attrName>
                                        </p:attrNameLst>
                                      </p:cBhvr>
                                      <p:to>
                                        <p:strVal val="visible"/>
                                      </p:to>
                                    </p:set>
                                    <p:animEffect transition="in" filter="fade">
                                      <p:cBhvr>
                                        <p:cTn id="36" dur="2000"/>
                                        <p:tgtEl>
                                          <p:spTgt spid="5">
                                            <p:graphicEl>
                                              <a:dgm id="{38740568-6CB1-4636-AEC3-9FF176B87CA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graphicEl>
                                              <a:dgm id="{30DDD510-D330-43F5-B671-225087872A45}"/>
                                            </p:graphicEl>
                                          </p:spTgt>
                                        </p:tgtEl>
                                        <p:attrNameLst>
                                          <p:attrName>style.visibility</p:attrName>
                                        </p:attrNameLst>
                                      </p:cBhvr>
                                      <p:to>
                                        <p:strVal val="visible"/>
                                      </p:to>
                                    </p:set>
                                    <p:animEffect transition="in" filter="fade">
                                      <p:cBhvr>
                                        <p:cTn id="41" dur="2000"/>
                                        <p:tgtEl>
                                          <p:spTgt spid="5">
                                            <p:graphicEl>
                                              <a:dgm id="{30DDD510-D330-43F5-B671-225087872A45}"/>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graphicEl>
                                              <a:dgm id="{D493D89C-F86B-418C-B9C1-D81AAC1EEA12}"/>
                                            </p:graphicEl>
                                          </p:spTgt>
                                        </p:tgtEl>
                                        <p:attrNameLst>
                                          <p:attrName>style.visibility</p:attrName>
                                        </p:attrNameLst>
                                      </p:cBhvr>
                                      <p:to>
                                        <p:strVal val="visible"/>
                                      </p:to>
                                    </p:set>
                                    <p:animEffect transition="in" filter="fade">
                                      <p:cBhvr>
                                        <p:cTn id="46" dur="2000"/>
                                        <p:tgtEl>
                                          <p:spTgt spid="5">
                                            <p:graphicEl>
                                              <a:dgm id="{D493D89C-F86B-418C-B9C1-D81AAC1EEA12}"/>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graphicEl>
                                              <a:dgm id="{72E46F0B-8E51-4877-8344-7EEED17390A9}"/>
                                            </p:graphicEl>
                                          </p:spTgt>
                                        </p:tgtEl>
                                        <p:attrNameLst>
                                          <p:attrName>style.visibility</p:attrName>
                                        </p:attrNameLst>
                                      </p:cBhvr>
                                      <p:to>
                                        <p:strVal val="visible"/>
                                      </p:to>
                                    </p:set>
                                    <p:animEffect transition="in" filter="fade">
                                      <p:cBhvr>
                                        <p:cTn id="51" dur="2000"/>
                                        <p:tgtEl>
                                          <p:spTgt spid="5">
                                            <p:graphicEl>
                                              <a:dgm id="{72E46F0B-8E51-4877-8344-7EEED17390A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062604" cy="1015663"/>
          </a:xfrm>
          <a:prstGeom prst="rect">
            <a:avLst/>
          </a:prstGeom>
          <a:noFill/>
        </p:spPr>
        <p:txBody>
          <a:bodyPr wrap="none">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6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Building Types</a:t>
            </a:r>
          </a:p>
        </p:txBody>
      </p:sp>
      <p:sp>
        <p:nvSpPr>
          <p:cNvPr id="5" name="Round Diagonal Corner Rectangle 4"/>
          <p:cNvSpPr/>
          <p:nvPr/>
        </p:nvSpPr>
        <p:spPr>
          <a:xfrm>
            <a:off x="179512" y="1340768"/>
            <a:ext cx="3888432" cy="3528392"/>
          </a:xfrm>
          <a:prstGeom prst="round2DiagRect">
            <a:avLst/>
          </a:prstGeom>
        </p:spPr>
        <p:style>
          <a:lnRef idx="0">
            <a:schemeClr val="accent4"/>
          </a:lnRef>
          <a:fillRef idx="3">
            <a:schemeClr val="accent4"/>
          </a:fillRef>
          <a:effectRef idx="3">
            <a:schemeClr val="accent4"/>
          </a:effectRef>
          <a:fontRef idx="minor">
            <a:schemeClr val="lt1"/>
          </a:fontRef>
        </p:style>
        <p:txBody>
          <a:bodyPr anchor="ctr"/>
          <a:lstStyle/>
          <a:p>
            <a:pPr marL="514350" indent="-514350" fontAlgn="auto">
              <a:spcBef>
                <a:spcPts val="0"/>
              </a:spcBef>
              <a:spcAft>
                <a:spcPts val="0"/>
              </a:spcAft>
              <a:buFontTx/>
              <a:buAutoNum type="arabicPeriod"/>
              <a:defRPr/>
            </a:pPr>
            <a:r>
              <a:rPr lang="en-GB" sz="3200" dirty="0"/>
              <a:t>Shops, banks etc</a:t>
            </a:r>
          </a:p>
          <a:p>
            <a:pPr marL="514350" indent="-514350" fontAlgn="auto">
              <a:spcBef>
                <a:spcPts val="0"/>
              </a:spcBef>
              <a:spcAft>
                <a:spcPts val="0"/>
              </a:spcAft>
              <a:buFontTx/>
              <a:buAutoNum type="arabicPeriod"/>
              <a:defRPr/>
            </a:pPr>
            <a:r>
              <a:rPr lang="en-GB" sz="3200" dirty="0"/>
              <a:t>Factories</a:t>
            </a:r>
          </a:p>
          <a:p>
            <a:pPr marL="514350" indent="-514350" fontAlgn="auto">
              <a:spcBef>
                <a:spcPts val="0"/>
              </a:spcBef>
              <a:spcAft>
                <a:spcPts val="0"/>
              </a:spcAft>
              <a:buFontTx/>
              <a:buAutoNum type="arabicPeriod"/>
              <a:defRPr/>
            </a:pPr>
            <a:r>
              <a:rPr lang="en-GB" sz="3200" dirty="0"/>
              <a:t>Terraced housing</a:t>
            </a:r>
          </a:p>
          <a:p>
            <a:pPr marL="514350" indent="-514350" fontAlgn="auto">
              <a:spcBef>
                <a:spcPts val="0"/>
              </a:spcBef>
              <a:spcAft>
                <a:spcPts val="0"/>
              </a:spcAft>
              <a:buFontTx/>
              <a:buAutoNum type="arabicPeriod"/>
              <a:defRPr/>
            </a:pPr>
            <a:r>
              <a:rPr lang="en-GB" sz="3200" dirty="0"/>
              <a:t>Semi detached housing</a:t>
            </a:r>
          </a:p>
          <a:p>
            <a:pPr marL="514350" indent="-514350" fontAlgn="auto">
              <a:spcBef>
                <a:spcPts val="0"/>
              </a:spcBef>
              <a:spcAft>
                <a:spcPts val="0"/>
              </a:spcAft>
              <a:buFontTx/>
              <a:buAutoNum type="arabicPeriod"/>
              <a:defRPr/>
            </a:pPr>
            <a:r>
              <a:rPr lang="en-GB" sz="3200" dirty="0"/>
              <a:t>Detached housing</a:t>
            </a:r>
          </a:p>
        </p:txBody>
      </p:sp>
      <p:pic>
        <p:nvPicPr>
          <p:cNvPr id="15366" name="Picture 3"/>
          <p:cNvPicPr>
            <a:picLocks noChangeAspect="1" noChangeArrowheads="1"/>
          </p:cNvPicPr>
          <p:nvPr/>
        </p:nvPicPr>
        <p:blipFill>
          <a:blip r:embed="rId2"/>
          <a:srcRect/>
          <a:stretch>
            <a:fillRect/>
          </a:stretch>
        </p:blipFill>
        <p:spPr bwMode="auto">
          <a:xfrm>
            <a:off x="6300788" y="115888"/>
            <a:ext cx="2687637" cy="2016125"/>
          </a:xfrm>
          <a:prstGeom prst="rect">
            <a:avLst/>
          </a:prstGeom>
          <a:noFill/>
          <a:ln w="9525">
            <a:noFill/>
            <a:miter lim="800000"/>
            <a:headEnd/>
            <a:tailEnd/>
          </a:ln>
        </p:spPr>
      </p:pic>
      <p:pic>
        <p:nvPicPr>
          <p:cNvPr id="15367" name="Picture 4"/>
          <p:cNvPicPr>
            <a:picLocks noChangeAspect="1" noChangeArrowheads="1"/>
          </p:cNvPicPr>
          <p:nvPr/>
        </p:nvPicPr>
        <p:blipFill>
          <a:blip r:embed="rId3"/>
          <a:srcRect/>
          <a:stretch>
            <a:fillRect/>
          </a:stretch>
        </p:blipFill>
        <p:spPr bwMode="auto">
          <a:xfrm>
            <a:off x="4284663" y="2276475"/>
            <a:ext cx="3455987" cy="1838325"/>
          </a:xfrm>
          <a:prstGeom prst="rect">
            <a:avLst/>
          </a:prstGeom>
          <a:noFill/>
          <a:ln w="9525">
            <a:noFill/>
            <a:miter lim="800000"/>
            <a:headEnd/>
            <a:tailEnd/>
          </a:ln>
        </p:spPr>
      </p:pic>
      <p:pic>
        <p:nvPicPr>
          <p:cNvPr id="15368" name="Picture 5"/>
          <p:cNvPicPr>
            <a:picLocks noChangeAspect="1" noChangeArrowheads="1"/>
          </p:cNvPicPr>
          <p:nvPr/>
        </p:nvPicPr>
        <p:blipFill>
          <a:blip r:embed="rId4"/>
          <a:srcRect t="11905"/>
          <a:stretch>
            <a:fillRect/>
          </a:stretch>
        </p:blipFill>
        <p:spPr bwMode="auto">
          <a:xfrm>
            <a:off x="6880225" y="4221163"/>
            <a:ext cx="2084388" cy="2447925"/>
          </a:xfrm>
          <a:prstGeom prst="rect">
            <a:avLst/>
          </a:prstGeom>
          <a:noFill/>
          <a:ln w="9525">
            <a:noFill/>
            <a:miter lim="800000"/>
            <a:headEnd/>
            <a:tailEnd/>
          </a:ln>
        </p:spPr>
      </p:pic>
    </p:spTree>
    <p:extLst>
      <p:ext uri="{BB962C8B-B14F-4D97-AF65-F5344CB8AC3E}">
        <p14:creationId xmlns:p14="http://schemas.microsoft.com/office/powerpoint/2010/main" val="357732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20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968704" cy="1323439"/>
          </a:xfrm>
          <a:prstGeom prst="rect">
            <a:avLst/>
          </a:prstGeom>
          <a:noFill/>
        </p:spPr>
        <p:txBody>
          <a:bodyPr wrap="none">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8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Building Height</a:t>
            </a:r>
          </a:p>
        </p:txBody>
      </p:sp>
      <p:sp>
        <p:nvSpPr>
          <p:cNvPr id="5" name="Round Diagonal Corner Rectangle 4"/>
          <p:cNvSpPr/>
          <p:nvPr/>
        </p:nvSpPr>
        <p:spPr>
          <a:xfrm>
            <a:off x="179512" y="1340768"/>
            <a:ext cx="3168352" cy="3528392"/>
          </a:xfrm>
          <a:prstGeom prst="round2DiagRect">
            <a:avLst/>
          </a:prstGeom>
        </p:spPr>
        <p:style>
          <a:lnRef idx="0">
            <a:schemeClr val="accent4"/>
          </a:lnRef>
          <a:fillRef idx="3">
            <a:schemeClr val="accent4"/>
          </a:fillRef>
          <a:effectRef idx="3">
            <a:schemeClr val="accent4"/>
          </a:effectRef>
          <a:fontRef idx="minor">
            <a:schemeClr val="lt1"/>
          </a:fontRef>
        </p:style>
        <p:txBody>
          <a:bodyPr anchor="ctr"/>
          <a:lstStyle/>
          <a:p>
            <a:pPr marL="514350" indent="-514350" fontAlgn="auto">
              <a:spcBef>
                <a:spcPts val="0"/>
              </a:spcBef>
              <a:spcAft>
                <a:spcPts val="0"/>
              </a:spcAft>
              <a:buFontTx/>
              <a:buAutoNum type="arabicPeriod"/>
              <a:defRPr/>
            </a:pPr>
            <a:r>
              <a:rPr lang="en-GB" sz="3200" dirty="0"/>
              <a:t>Multi-storey</a:t>
            </a:r>
          </a:p>
          <a:p>
            <a:pPr marL="514350" indent="-514350" fontAlgn="auto">
              <a:spcBef>
                <a:spcPts val="0"/>
              </a:spcBef>
              <a:spcAft>
                <a:spcPts val="0"/>
              </a:spcAft>
              <a:buFontTx/>
              <a:buAutoNum type="arabicPeriod"/>
              <a:defRPr/>
            </a:pPr>
            <a:r>
              <a:rPr lang="en-GB" sz="3200" dirty="0"/>
              <a:t>3-4 floors</a:t>
            </a:r>
          </a:p>
          <a:p>
            <a:pPr marL="514350" indent="-514350" fontAlgn="auto">
              <a:spcBef>
                <a:spcPts val="0"/>
              </a:spcBef>
              <a:spcAft>
                <a:spcPts val="0"/>
              </a:spcAft>
              <a:buFontTx/>
              <a:buAutoNum type="arabicPeriod"/>
              <a:defRPr/>
            </a:pPr>
            <a:r>
              <a:rPr lang="en-GB" sz="3200" dirty="0"/>
              <a:t>2-3 floors</a:t>
            </a:r>
          </a:p>
          <a:p>
            <a:pPr marL="514350" indent="-514350" fontAlgn="auto">
              <a:spcBef>
                <a:spcPts val="0"/>
              </a:spcBef>
              <a:spcAft>
                <a:spcPts val="0"/>
              </a:spcAft>
              <a:buFontTx/>
              <a:buAutoNum type="arabicPeriod"/>
              <a:defRPr/>
            </a:pPr>
            <a:r>
              <a:rPr lang="en-GB" sz="3200" dirty="0"/>
              <a:t>2 floors</a:t>
            </a:r>
          </a:p>
          <a:p>
            <a:pPr marL="514350" indent="-514350" fontAlgn="auto">
              <a:spcBef>
                <a:spcPts val="0"/>
              </a:spcBef>
              <a:spcAft>
                <a:spcPts val="0"/>
              </a:spcAft>
              <a:buFontTx/>
              <a:buAutoNum type="arabicPeriod"/>
              <a:defRPr/>
            </a:pPr>
            <a:r>
              <a:rPr lang="en-GB" sz="3200" dirty="0"/>
              <a:t>1-2 floors</a:t>
            </a:r>
          </a:p>
        </p:txBody>
      </p:sp>
      <p:pic>
        <p:nvPicPr>
          <p:cNvPr id="6" name="Picture 2"/>
          <p:cNvPicPr>
            <a:picLocks noChangeAspect="1" noChangeArrowheads="1"/>
          </p:cNvPicPr>
          <p:nvPr/>
        </p:nvPicPr>
        <p:blipFill>
          <a:blip r:embed="rId2" cstate="print"/>
          <a:srcRect t="6154" r="4746" b="4615"/>
          <a:stretch>
            <a:fillRect/>
          </a:stretch>
        </p:blipFill>
        <p:spPr bwMode="auto">
          <a:xfrm>
            <a:off x="3747764" y="1340768"/>
            <a:ext cx="5072708" cy="3816424"/>
          </a:xfrm>
          <a:prstGeom prst="rect">
            <a:avLst/>
          </a:prstGeom>
          <a:ln>
            <a:noFill/>
          </a:ln>
          <a:effectLst>
            <a:softEdge rad="112500"/>
          </a:effectLst>
        </p:spPr>
      </p:pic>
    </p:spTree>
    <p:extLst>
      <p:ext uri="{BB962C8B-B14F-4D97-AF65-F5344CB8AC3E}">
        <p14:creationId xmlns:p14="http://schemas.microsoft.com/office/powerpoint/2010/main" val="404846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20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187639" cy="1323439"/>
          </a:xfrm>
          <a:prstGeom prst="rect">
            <a:avLst/>
          </a:prstGeom>
          <a:noFill/>
        </p:spPr>
        <p:txBody>
          <a:bodyPr wrap="none">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80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Land Prices</a:t>
            </a:r>
          </a:p>
        </p:txBody>
      </p:sp>
      <p:sp>
        <p:nvSpPr>
          <p:cNvPr id="5" name="Round Diagonal Corner Rectangle 4"/>
          <p:cNvSpPr/>
          <p:nvPr/>
        </p:nvSpPr>
        <p:spPr>
          <a:xfrm>
            <a:off x="179512" y="1844824"/>
            <a:ext cx="3528392" cy="2520280"/>
          </a:xfrm>
          <a:prstGeom prst="round2DiagRect">
            <a:avLst/>
          </a:prstGeom>
        </p:spPr>
        <p:style>
          <a:lnRef idx="0">
            <a:schemeClr val="accent4"/>
          </a:lnRef>
          <a:fillRef idx="3">
            <a:schemeClr val="accent4"/>
          </a:fillRef>
          <a:effectRef idx="3">
            <a:schemeClr val="accent4"/>
          </a:effectRef>
          <a:fontRef idx="minor">
            <a:schemeClr val="lt1"/>
          </a:fontRef>
        </p:style>
        <p:txBody>
          <a:bodyPr anchor="ctr"/>
          <a:lstStyle/>
          <a:p>
            <a:pPr marL="514350" indent="-514350" fontAlgn="auto">
              <a:spcBef>
                <a:spcPts val="0"/>
              </a:spcBef>
              <a:spcAft>
                <a:spcPts val="0"/>
              </a:spcAft>
              <a:buFontTx/>
              <a:buAutoNum type="arabicPeriod"/>
              <a:defRPr/>
            </a:pPr>
            <a:r>
              <a:rPr lang="en-GB" sz="3200" dirty="0"/>
              <a:t>Very expensive</a:t>
            </a:r>
          </a:p>
          <a:p>
            <a:pPr marL="514350" indent="-514350" fontAlgn="auto">
              <a:spcBef>
                <a:spcPts val="0"/>
              </a:spcBef>
              <a:spcAft>
                <a:spcPts val="0"/>
              </a:spcAft>
              <a:buFontTx/>
              <a:buAutoNum type="arabicPeriod"/>
              <a:defRPr/>
            </a:pPr>
            <a:r>
              <a:rPr lang="en-GB" sz="3200" dirty="0"/>
              <a:t>Cheap</a:t>
            </a:r>
          </a:p>
          <a:p>
            <a:pPr marL="514350" indent="-514350" fontAlgn="auto">
              <a:spcBef>
                <a:spcPts val="0"/>
              </a:spcBef>
              <a:spcAft>
                <a:spcPts val="0"/>
              </a:spcAft>
              <a:buFontTx/>
              <a:buAutoNum type="arabicPeriod"/>
              <a:defRPr/>
            </a:pPr>
            <a:r>
              <a:rPr lang="en-GB" sz="3200" dirty="0"/>
              <a:t>Cheap</a:t>
            </a:r>
          </a:p>
          <a:p>
            <a:pPr marL="514350" indent="-514350" fontAlgn="auto">
              <a:spcBef>
                <a:spcPts val="0"/>
              </a:spcBef>
              <a:spcAft>
                <a:spcPts val="0"/>
              </a:spcAft>
              <a:buFontTx/>
              <a:buAutoNum type="arabicPeriod"/>
              <a:defRPr/>
            </a:pPr>
            <a:r>
              <a:rPr lang="en-GB" sz="3200" dirty="0"/>
              <a:t>Average</a:t>
            </a:r>
          </a:p>
          <a:p>
            <a:pPr marL="514350" indent="-514350" fontAlgn="auto">
              <a:spcBef>
                <a:spcPts val="0"/>
              </a:spcBef>
              <a:spcAft>
                <a:spcPts val="0"/>
              </a:spcAft>
              <a:buFontTx/>
              <a:buAutoNum type="arabicPeriod"/>
              <a:defRPr/>
            </a:pPr>
            <a:r>
              <a:rPr lang="en-GB" sz="3200" dirty="0"/>
              <a:t>Very expensive</a:t>
            </a:r>
          </a:p>
        </p:txBody>
      </p:sp>
      <p:pic>
        <p:nvPicPr>
          <p:cNvPr id="8" name="Picture 2"/>
          <p:cNvPicPr>
            <a:picLocks noChangeAspect="1" noChangeArrowheads="1"/>
          </p:cNvPicPr>
          <p:nvPr/>
        </p:nvPicPr>
        <p:blipFill>
          <a:blip r:embed="rId2" cstate="print"/>
          <a:srcRect t="6154" r="4746" b="4615"/>
          <a:stretch>
            <a:fillRect/>
          </a:stretch>
        </p:blipFill>
        <p:spPr bwMode="auto">
          <a:xfrm>
            <a:off x="3747764" y="1340768"/>
            <a:ext cx="5072708" cy="3816424"/>
          </a:xfrm>
          <a:prstGeom prst="rect">
            <a:avLst/>
          </a:prstGeom>
          <a:ln>
            <a:noFill/>
          </a:ln>
          <a:effectLst>
            <a:softEdge rad="112500"/>
          </a:effectLst>
        </p:spPr>
      </p:pic>
    </p:spTree>
    <p:extLst>
      <p:ext uri="{BB962C8B-B14F-4D97-AF65-F5344CB8AC3E}">
        <p14:creationId xmlns:p14="http://schemas.microsoft.com/office/powerpoint/2010/main" val="325714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20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93221" cy="1200329"/>
          </a:xfrm>
          <a:prstGeom prst="rect">
            <a:avLst/>
          </a:prstGeom>
          <a:noFill/>
        </p:spPr>
        <p:txBody>
          <a:bodyPr wrap="none">
            <a:spAutoFit/>
            <a:scene3d>
              <a:camera prst="orthographicFront"/>
              <a:lightRig rig="soft" dir="t">
                <a:rot lat="0" lon="0" rev="10800000"/>
              </a:lightRig>
            </a:scene3d>
            <a:sp3d extrusionH="57150">
              <a:bevelT w="27940" h="12700" prst="angle"/>
              <a:contourClr>
                <a:srgbClr val="DDDDDD"/>
              </a:contourClr>
            </a:sp3d>
          </a:bodyPr>
          <a:lstStyle/>
          <a:p>
            <a:pPr algn="ctr" fontAlgn="auto">
              <a:spcBef>
                <a:spcPts val="0"/>
              </a:spcBef>
              <a:spcAft>
                <a:spcPts val="0"/>
              </a:spcAft>
              <a:defRPr/>
            </a:pPr>
            <a:r>
              <a:rPr lang="en-US" sz="72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Environmental Quality</a:t>
            </a:r>
          </a:p>
        </p:txBody>
      </p:sp>
      <p:sp>
        <p:nvSpPr>
          <p:cNvPr id="5" name="Round Diagonal Corner Rectangle 4"/>
          <p:cNvSpPr/>
          <p:nvPr/>
        </p:nvSpPr>
        <p:spPr>
          <a:xfrm>
            <a:off x="179512" y="1844824"/>
            <a:ext cx="3528392" cy="2520280"/>
          </a:xfrm>
          <a:prstGeom prst="round2DiagRect">
            <a:avLst/>
          </a:prstGeom>
        </p:spPr>
        <p:style>
          <a:lnRef idx="0">
            <a:schemeClr val="accent4"/>
          </a:lnRef>
          <a:fillRef idx="3">
            <a:schemeClr val="accent4"/>
          </a:fillRef>
          <a:effectRef idx="3">
            <a:schemeClr val="accent4"/>
          </a:effectRef>
          <a:fontRef idx="minor">
            <a:schemeClr val="lt1"/>
          </a:fontRef>
        </p:style>
        <p:txBody>
          <a:bodyPr anchor="ctr"/>
          <a:lstStyle/>
          <a:p>
            <a:pPr marL="514350" indent="-514350" fontAlgn="auto">
              <a:spcBef>
                <a:spcPts val="0"/>
              </a:spcBef>
              <a:spcAft>
                <a:spcPts val="0"/>
              </a:spcAft>
              <a:buFontTx/>
              <a:buAutoNum type="arabicPeriod"/>
              <a:defRPr/>
            </a:pPr>
            <a:r>
              <a:rPr lang="en-GB" sz="3200" dirty="0"/>
              <a:t>Average</a:t>
            </a:r>
          </a:p>
          <a:p>
            <a:pPr marL="514350" indent="-514350" fontAlgn="auto">
              <a:spcBef>
                <a:spcPts val="0"/>
              </a:spcBef>
              <a:spcAft>
                <a:spcPts val="0"/>
              </a:spcAft>
              <a:buFontTx/>
              <a:buAutoNum type="arabicPeriod"/>
              <a:defRPr/>
            </a:pPr>
            <a:r>
              <a:rPr lang="en-GB" sz="3200" dirty="0"/>
              <a:t>Poor</a:t>
            </a:r>
          </a:p>
          <a:p>
            <a:pPr marL="514350" indent="-514350" fontAlgn="auto">
              <a:spcBef>
                <a:spcPts val="0"/>
              </a:spcBef>
              <a:spcAft>
                <a:spcPts val="0"/>
              </a:spcAft>
              <a:buFontTx/>
              <a:buAutoNum type="arabicPeriod"/>
              <a:defRPr/>
            </a:pPr>
            <a:r>
              <a:rPr lang="en-GB" sz="3200" dirty="0"/>
              <a:t>Poor</a:t>
            </a:r>
          </a:p>
          <a:p>
            <a:pPr marL="514350" indent="-514350" fontAlgn="auto">
              <a:spcBef>
                <a:spcPts val="0"/>
              </a:spcBef>
              <a:spcAft>
                <a:spcPts val="0"/>
              </a:spcAft>
              <a:buFontTx/>
              <a:buAutoNum type="arabicPeriod"/>
              <a:defRPr/>
            </a:pPr>
            <a:r>
              <a:rPr lang="en-GB" sz="3200" dirty="0"/>
              <a:t>Good</a:t>
            </a:r>
          </a:p>
          <a:p>
            <a:pPr marL="514350" indent="-514350" fontAlgn="auto">
              <a:spcBef>
                <a:spcPts val="0"/>
              </a:spcBef>
              <a:spcAft>
                <a:spcPts val="0"/>
              </a:spcAft>
              <a:buFontTx/>
              <a:buAutoNum type="arabicPeriod"/>
              <a:defRPr/>
            </a:pPr>
            <a:r>
              <a:rPr lang="en-GB" sz="3200" dirty="0"/>
              <a:t>Very good</a:t>
            </a:r>
          </a:p>
        </p:txBody>
      </p:sp>
      <p:pic>
        <p:nvPicPr>
          <p:cNvPr id="8" name="Picture 2"/>
          <p:cNvPicPr>
            <a:picLocks noChangeAspect="1" noChangeArrowheads="1"/>
          </p:cNvPicPr>
          <p:nvPr/>
        </p:nvPicPr>
        <p:blipFill>
          <a:blip r:embed="rId2" cstate="print"/>
          <a:srcRect t="6154" r="4746" b="4615"/>
          <a:stretch>
            <a:fillRect/>
          </a:stretch>
        </p:blipFill>
        <p:spPr bwMode="auto">
          <a:xfrm>
            <a:off x="3747764" y="1340768"/>
            <a:ext cx="5072708" cy="3816424"/>
          </a:xfrm>
          <a:prstGeom prst="rect">
            <a:avLst/>
          </a:prstGeom>
          <a:ln>
            <a:noFill/>
          </a:ln>
          <a:effectLst>
            <a:softEdge rad="112500"/>
          </a:effectLst>
        </p:spPr>
      </p:pic>
    </p:spTree>
    <p:extLst>
      <p:ext uri="{BB962C8B-B14F-4D97-AF65-F5344CB8AC3E}">
        <p14:creationId xmlns:p14="http://schemas.microsoft.com/office/powerpoint/2010/main" val="232188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20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idx="4294967295"/>
          </p:nvPr>
        </p:nvSpPr>
        <p:spPr>
          <a:xfrm>
            <a:off x="2411760" y="980728"/>
            <a:ext cx="4114800" cy="701675"/>
          </a:xfrm>
        </p:spPr>
        <p:txBody>
          <a:bodyPr/>
          <a:lstStyle/>
          <a:p>
            <a:r>
              <a:rPr lang="en-GB" smtClean="0"/>
              <a:t>Lesson objectives</a:t>
            </a:r>
          </a:p>
        </p:txBody>
      </p:sp>
      <p:sp>
        <p:nvSpPr>
          <p:cNvPr id="16386" name="Content Placeholder 2"/>
          <p:cNvSpPr>
            <a:spLocks noGrp="1"/>
          </p:cNvSpPr>
          <p:nvPr>
            <p:ph idx="4294967295"/>
          </p:nvPr>
        </p:nvSpPr>
        <p:spPr>
          <a:xfrm>
            <a:off x="0" y="1600200"/>
            <a:ext cx="8229600" cy="4525963"/>
          </a:xfrm>
          <a:prstGeom prst="rect">
            <a:avLst/>
          </a:prstGeom>
        </p:spPr>
        <p:txBody>
          <a:bodyPr>
            <a:normAutofit lnSpcReduction="10000"/>
          </a:bodyPr>
          <a:lstStyle/>
          <a:p>
            <a:endParaRPr lang="en-GB" dirty="0" smtClean="0"/>
          </a:p>
          <a:p>
            <a:endParaRPr lang="en-GB" dirty="0"/>
          </a:p>
          <a:p>
            <a:r>
              <a:rPr lang="en-GB" sz="3600" dirty="0" smtClean="0"/>
              <a:t>To know how changes in the growth of settlements benefit some people more than others.</a:t>
            </a:r>
          </a:p>
          <a:p>
            <a:endParaRPr lang="en-GB" sz="3600" dirty="0" smtClean="0"/>
          </a:p>
          <a:p>
            <a:r>
              <a:rPr lang="en-GB" sz="3600" dirty="0" smtClean="0"/>
              <a:t>To recognise there are both good (positive) and bad (negative) points of settlement growth.</a:t>
            </a:r>
          </a:p>
        </p:txBody>
      </p:sp>
    </p:spTree>
    <p:extLst>
      <p:ext uri="{BB962C8B-B14F-4D97-AF65-F5344CB8AC3E}">
        <p14:creationId xmlns:p14="http://schemas.microsoft.com/office/powerpoint/2010/main" val="31110409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r="57668" b="36583"/>
          <a:stretch>
            <a:fillRect/>
          </a:stretch>
        </p:blipFill>
        <p:spPr bwMode="auto">
          <a:xfrm>
            <a:off x="2124075" y="1700213"/>
            <a:ext cx="4968875" cy="4960937"/>
          </a:xfrm>
          <a:prstGeom prst="rect">
            <a:avLst/>
          </a:prstGeom>
          <a:noFill/>
          <a:ln w="47520">
            <a:solidFill>
              <a:srgbClr val="99CC00"/>
            </a:solidFill>
            <a:miter lim="800000"/>
            <a:headEnd/>
            <a:tailEnd/>
          </a:ln>
          <a:effectLst/>
          <a:extLst>
            <a:ext uri="{909E8E84-426E-40DD-AFC4-6F175D3DCCD1}">
              <a14:hiddenFill xmlns:a14="http://schemas.microsoft.com/office/drawing/2010/main">
                <a:blipFill dpi="0" rotWithShape="0">
                  <a:blip/>
                  <a:srcRect r="57668" b="3658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Text Box 2"/>
          <p:cNvSpPr txBox="1">
            <a:spLocks noChangeArrowheads="1"/>
          </p:cNvSpPr>
          <p:nvPr/>
        </p:nvSpPr>
        <p:spPr bwMode="auto">
          <a:xfrm>
            <a:off x="684213" y="333375"/>
            <a:ext cx="7796212" cy="1190625"/>
          </a:xfrm>
          <a:prstGeom prst="rect">
            <a:avLst/>
          </a:prstGeom>
          <a:solidFill>
            <a:srgbClr val="000000"/>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charset="-128"/>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charset="-128"/>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charset="-128"/>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charset="-128"/>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MS Gothic" charset="-128"/>
              </a:defRPr>
            </a:lvl9pPr>
          </a:lstStyle>
          <a:p>
            <a:pPr algn="ctr"/>
            <a:r>
              <a:rPr lang="en-GB" sz="2400" b="1">
                <a:solidFill>
                  <a:srgbClr val="FFFFFF"/>
                </a:solidFill>
              </a:rPr>
              <a:t>This is a small part of a large photograph of Lagos – use your geographical mind and sketch what you think might surround this area…</a:t>
            </a:r>
          </a:p>
        </p:txBody>
      </p:sp>
    </p:spTree>
    <p:extLst>
      <p:ext uri="{BB962C8B-B14F-4D97-AF65-F5344CB8AC3E}">
        <p14:creationId xmlns:p14="http://schemas.microsoft.com/office/powerpoint/2010/main" val="1324519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p:cNvPicPr>
            <a:picLocks noChangeAspect="1" noChangeArrowheads="1"/>
          </p:cNvPicPr>
          <p:nvPr/>
        </p:nvPicPr>
        <p:blipFill>
          <a:blip r:embed="rId2">
            <a:lum bright="70000" contrast="-70000"/>
          </a:blip>
          <a:srcRect/>
          <a:stretch>
            <a:fillRect/>
          </a:stretch>
        </p:blipFill>
        <p:spPr bwMode="auto">
          <a:xfrm>
            <a:off x="0" y="7938"/>
            <a:ext cx="9144000" cy="6850062"/>
          </a:xfrm>
          <a:prstGeom prst="rect">
            <a:avLst/>
          </a:prstGeom>
          <a:noFill/>
          <a:ln w="9525">
            <a:noFill/>
            <a:miter lim="800000"/>
            <a:headEnd/>
            <a:tailEnd/>
          </a:ln>
        </p:spPr>
      </p:pic>
      <p:sp>
        <p:nvSpPr>
          <p:cNvPr id="16386" name="Title 1"/>
          <p:cNvSpPr>
            <a:spLocks noGrp="1"/>
          </p:cNvSpPr>
          <p:nvPr>
            <p:ph type="title"/>
          </p:nvPr>
        </p:nvSpPr>
        <p:spPr/>
        <p:txBody>
          <a:bodyPr/>
          <a:lstStyle/>
          <a:p>
            <a:r>
              <a:rPr lang="en-GB" smtClean="0"/>
              <a:t>Rural to urban migration</a:t>
            </a:r>
          </a:p>
        </p:txBody>
      </p:sp>
      <p:sp>
        <p:nvSpPr>
          <p:cNvPr id="16387" name="Content Placeholder 2"/>
          <p:cNvSpPr>
            <a:spLocks noGrp="1"/>
          </p:cNvSpPr>
          <p:nvPr>
            <p:ph idx="4294967295"/>
          </p:nvPr>
        </p:nvSpPr>
        <p:spPr>
          <a:xfrm>
            <a:off x="457200" y="1600200"/>
            <a:ext cx="8229600" cy="4525963"/>
          </a:xfrm>
          <a:prstGeom prst="rect">
            <a:avLst/>
          </a:prstGeom>
        </p:spPr>
        <p:txBody>
          <a:bodyPr/>
          <a:lstStyle/>
          <a:p>
            <a:r>
              <a:rPr lang="en-GB" smtClean="0"/>
              <a:t>From this			to this</a:t>
            </a:r>
          </a:p>
        </p:txBody>
      </p:sp>
      <p:pic>
        <p:nvPicPr>
          <p:cNvPr id="16388" name="Picture 3"/>
          <p:cNvPicPr>
            <a:picLocks noChangeAspect="1" noChangeArrowheads="1"/>
          </p:cNvPicPr>
          <p:nvPr/>
        </p:nvPicPr>
        <p:blipFill>
          <a:blip r:embed="rId3"/>
          <a:srcRect/>
          <a:stretch>
            <a:fillRect/>
          </a:stretch>
        </p:blipFill>
        <p:spPr bwMode="auto">
          <a:xfrm>
            <a:off x="571500" y="3000375"/>
            <a:ext cx="3700463" cy="2774950"/>
          </a:xfrm>
          <a:prstGeom prst="rect">
            <a:avLst/>
          </a:prstGeom>
          <a:noFill/>
          <a:ln w="9525">
            <a:noFill/>
            <a:miter lim="800000"/>
            <a:headEnd/>
            <a:tailEnd/>
          </a:ln>
        </p:spPr>
      </p:pic>
      <p:pic>
        <p:nvPicPr>
          <p:cNvPr id="16389" name="Picture 4"/>
          <p:cNvPicPr>
            <a:picLocks noChangeAspect="1" noChangeArrowheads="1"/>
          </p:cNvPicPr>
          <p:nvPr/>
        </p:nvPicPr>
        <p:blipFill>
          <a:blip r:embed="rId4"/>
          <a:srcRect/>
          <a:stretch>
            <a:fillRect/>
          </a:stretch>
        </p:blipFill>
        <p:spPr bwMode="auto">
          <a:xfrm>
            <a:off x="4643438" y="3048000"/>
            <a:ext cx="3863975" cy="2787650"/>
          </a:xfrm>
          <a:prstGeom prst="rect">
            <a:avLst/>
          </a:prstGeom>
          <a:noFill/>
          <a:ln w="9525">
            <a:noFill/>
            <a:miter lim="800000"/>
            <a:headEnd/>
            <a:tailEnd/>
          </a:ln>
        </p:spPr>
      </p:pic>
    </p:spTree>
    <p:extLst>
      <p:ext uri="{BB962C8B-B14F-4D97-AF65-F5344CB8AC3E}">
        <p14:creationId xmlns:p14="http://schemas.microsoft.com/office/powerpoint/2010/main" val="18285855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0713"/>
            <a:ext cx="8424863" cy="5614987"/>
          </a:xfrm>
          <a:prstGeom prst="rect">
            <a:avLst/>
          </a:prstGeom>
          <a:noFill/>
          <a:ln w="50760">
            <a:solidFill>
              <a:srgbClr val="009999"/>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3"/>
          <p:cNvSpPr>
            <a:spLocks noChangeArrowheads="1"/>
          </p:cNvSpPr>
          <p:nvPr/>
        </p:nvSpPr>
        <p:spPr bwMode="auto">
          <a:xfrm>
            <a:off x="323850" y="692150"/>
            <a:ext cx="3384550" cy="2592388"/>
          </a:xfrm>
          <a:prstGeom prst="rect">
            <a:avLst/>
          </a:prstGeom>
          <a:noFill/>
          <a:ln w="57240">
            <a:solidFill>
              <a:srgbClr val="00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Tree>
    <p:extLst>
      <p:ext uri="{BB962C8B-B14F-4D97-AF65-F5344CB8AC3E}">
        <p14:creationId xmlns:p14="http://schemas.microsoft.com/office/powerpoint/2010/main" val="19254195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1331640" y="260648"/>
            <a:ext cx="6335712" cy="863600"/>
          </a:xfrm>
          <a:ln w="54000">
            <a:solidFill>
              <a:srgbClr val="FFFFFF"/>
            </a:solidFill>
            <a:miter lim="800000"/>
            <a:headEnd/>
            <a:tailEnd/>
          </a:ln>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dirty="0">
                <a:solidFill>
                  <a:srgbClr val="009999"/>
                </a:solidFill>
                <a:hlinkClick r:id="rId3"/>
              </a:rPr>
              <a:t>Lagos, Nigeria</a:t>
            </a:r>
          </a:p>
        </p:txBody>
      </p:sp>
      <p:sp>
        <p:nvSpPr>
          <p:cNvPr id="9218" name="Rectangle 2"/>
          <p:cNvSpPr>
            <a:spLocks noGrp="1" noChangeArrowheads="1"/>
          </p:cNvSpPr>
          <p:nvPr>
            <p:ph type="subTitle" idx="4294967295"/>
          </p:nvPr>
        </p:nvSpPr>
        <p:spPr bwMode="auto">
          <a:xfrm>
            <a:off x="323528" y="1484784"/>
            <a:ext cx="8353425" cy="4824412"/>
          </a:xfrm>
          <a:prstGeom prst="rect">
            <a:avLst/>
          </a:prstGeom>
          <a:noFill/>
          <a:ln w="4752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oAutofit/>
          </a:bodyPr>
          <a:lstStyle/>
          <a:p>
            <a:pPr marL="608013" indent="-608013" algn="ctr">
              <a:tabLst>
                <a:tab pos="609600" algn="l"/>
                <a:tab pos="1524000" algn="l"/>
                <a:tab pos="2438400" algn="l"/>
                <a:tab pos="3352800" algn="l"/>
                <a:tab pos="4267200" algn="l"/>
                <a:tab pos="5181600" algn="l"/>
                <a:tab pos="6096000" algn="l"/>
                <a:tab pos="7010400" algn="l"/>
                <a:tab pos="7924800" algn="l"/>
                <a:tab pos="8839200" algn="l"/>
                <a:tab pos="9753600" algn="l"/>
                <a:tab pos="10668000" algn="l"/>
              </a:tabLst>
            </a:pPr>
            <a:r>
              <a:rPr lang="en-GB" sz="3600" dirty="0">
                <a:solidFill>
                  <a:srgbClr val="FFFFFF"/>
                </a:solidFill>
              </a:rPr>
              <a:t>Describe and explain the consequences (positive as well as negative) of rapid urban growth in Lagos</a:t>
            </a:r>
            <a:r>
              <a:rPr lang="en-GB" sz="3600" dirty="0" smtClean="0">
                <a:solidFill>
                  <a:srgbClr val="FFFFFF"/>
                </a:solidFill>
              </a:rPr>
              <a:t>.</a:t>
            </a:r>
            <a:endParaRPr lang="en-GB" sz="3600" dirty="0">
              <a:solidFill>
                <a:srgbClr val="FFFFFF"/>
              </a:solidFill>
            </a:endParaRPr>
          </a:p>
          <a:p>
            <a:pPr marL="608013" indent="-608013">
              <a:buClr>
                <a:srgbClr val="FFFFFF"/>
              </a:buClr>
              <a:buFont typeface="Arial" charset="0"/>
              <a:buChar char="•"/>
              <a:tabLst>
                <a:tab pos="609600" algn="l"/>
                <a:tab pos="1524000" algn="l"/>
                <a:tab pos="2438400" algn="l"/>
                <a:tab pos="3352800" algn="l"/>
                <a:tab pos="4267200" algn="l"/>
                <a:tab pos="5181600" algn="l"/>
                <a:tab pos="6096000" algn="l"/>
                <a:tab pos="7010400" algn="l"/>
                <a:tab pos="7924800" algn="l"/>
                <a:tab pos="8839200" algn="l"/>
                <a:tab pos="9753600" algn="l"/>
                <a:tab pos="10668000" algn="l"/>
              </a:tabLst>
            </a:pPr>
            <a:r>
              <a:rPr lang="en-GB" sz="3600" dirty="0">
                <a:solidFill>
                  <a:srgbClr val="FFFFFF"/>
                </a:solidFill>
              </a:rPr>
              <a:t>Standard of Living</a:t>
            </a:r>
          </a:p>
          <a:p>
            <a:pPr marL="608013" indent="-608013">
              <a:buClr>
                <a:srgbClr val="FFFFFF"/>
              </a:buClr>
              <a:buFont typeface="Arial" charset="0"/>
              <a:buChar char="•"/>
              <a:tabLst>
                <a:tab pos="609600" algn="l"/>
                <a:tab pos="1524000" algn="l"/>
                <a:tab pos="2438400" algn="l"/>
                <a:tab pos="3352800" algn="l"/>
                <a:tab pos="4267200" algn="l"/>
                <a:tab pos="5181600" algn="l"/>
                <a:tab pos="6096000" algn="l"/>
                <a:tab pos="7010400" algn="l"/>
                <a:tab pos="7924800" algn="l"/>
                <a:tab pos="8839200" algn="l"/>
                <a:tab pos="9753600" algn="l"/>
                <a:tab pos="10668000" algn="l"/>
              </a:tabLst>
            </a:pPr>
            <a:r>
              <a:rPr lang="en-GB" sz="3600" dirty="0">
                <a:solidFill>
                  <a:srgbClr val="FFFFFF"/>
                </a:solidFill>
              </a:rPr>
              <a:t>Informal Employment</a:t>
            </a:r>
          </a:p>
          <a:p>
            <a:pPr marL="608013" indent="-608013">
              <a:buClr>
                <a:srgbClr val="FFFFFF"/>
              </a:buClr>
              <a:buFont typeface="Arial" charset="0"/>
              <a:buChar char="•"/>
              <a:tabLst>
                <a:tab pos="609600" algn="l"/>
                <a:tab pos="1524000" algn="l"/>
                <a:tab pos="2438400" algn="l"/>
                <a:tab pos="3352800" algn="l"/>
                <a:tab pos="4267200" algn="l"/>
                <a:tab pos="5181600" algn="l"/>
                <a:tab pos="6096000" algn="l"/>
                <a:tab pos="7010400" algn="l"/>
                <a:tab pos="7924800" algn="l"/>
                <a:tab pos="8839200" algn="l"/>
                <a:tab pos="9753600" algn="l"/>
                <a:tab pos="10668000" algn="l"/>
              </a:tabLst>
            </a:pPr>
            <a:r>
              <a:rPr lang="en-GB" sz="3600" dirty="0">
                <a:solidFill>
                  <a:srgbClr val="FFFFFF"/>
                </a:solidFill>
              </a:rPr>
              <a:t>Crime (Area Boys)</a:t>
            </a:r>
          </a:p>
          <a:p>
            <a:pPr marL="608013" indent="-608013">
              <a:buClr>
                <a:srgbClr val="FFFFFF"/>
              </a:buClr>
              <a:buFont typeface="Arial" charset="0"/>
              <a:buChar char="•"/>
              <a:tabLst>
                <a:tab pos="609600" algn="l"/>
                <a:tab pos="1524000" algn="l"/>
                <a:tab pos="2438400" algn="l"/>
                <a:tab pos="3352800" algn="l"/>
                <a:tab pos="4267200" algn="l"/>
                <a:tab pos="5181600" algn="l"/>
                <a:tab pos="6096000" algn="l"/>
                <a:tab pos="7010400" algn="l"/>
                <a:tab pos="7924800" algn="l"/>
                <a:tab pos="8839200" algn="l"/>
                <a:tab pos="9753600" algn="l"/>
                <a:tab pos="10668000" algn="l"/>
              </a:tabLst>
            </a:pPr>
            <a:r>
              <a:rPr lang="en-GB" sz="3600" dirty="0">
                <a:solidFill>
                  <a:srgbClr val="FFFFFF"/>
                </a:solidFill>
              </a:rPr>
              <a:t>Unequal </a:t>
            </a:r>
            <a:r>
              <a:rPr lang="en-GB" sz="3600" dirty="0" smtClean="0">
                <a:solidFill>
                  <a:srgbClr val="FFFFFF"/>
                </a:solidFill>
              </a:rPr>
              <a:t>wealth</a:t>
            </a:r>
          </a:p>
          <a:p>
            <a:pPr marL="608013" indent="-608013">
              <a:buClr>
                <a:srgbClr val="FFFFFF"/>
              </a:buClr>
              <a:buFont typeface="Arial" charset="0"/>
              <a:buChar char="•"/>
              <a:tabLst>
                <a:tab pos="609600" algn="l"/>
                <a:tab pos="1524000" algn="l"/>
                <a:tab pos="2438400" algn="l"/>
                <a:tab pos="3352800" algn="l"/>
                <a:tab pos="4267200" algn="l"/>
                <a:tab pos="5181600" algn="l"/>
                <a:tab pos="6096000" algn="l"/>
                <a:tab pos="7010400" algn="l"/>
                <a:tab pos="7924800" algn="l"/>
                <a:tab pos="8839200" algn="l"/>
                <a:tab pos="9753600" algn="l"/>
                <a:tab pos="10668000" algn="l"/>
              </a:tabLst>
            </a:pPr>
            <a:r>
              <a:rPr lang="en-GB" sz="3600" dirty="0" smtClean="0">
                <a:solidFill>
                  <a:srgbClr val="FFFFFF"/>
                </a:solidFill>
                <a:hlinkClick r:id="rId4"/>
              </a:rPr>
              <a:t>video</a:t>
            </a:r>
            <a:endParaRPr lang="en-GB" sz="3600" dirty="0">
              <a:solidFill>
                <a:srgbClr val="FFFFFF"/>
              </a:solidFill>
            </a:endParaRPr>
          </a:p>
        </p:txBody>
      </p:sp>
    </p:spTree>
    <p:extLst>
      <p:ext uri="{BB962C8B-B14F-4D97-AF65-F5344CB8AC3E}">
        <p14:creationId xmlns:p14="http://schemas.microsoft.com/office/powerpoint/2010/main" val="1650120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914400" y="0"/>
            <a:ext cx="8229600" cy="765175"/>
          </a:xfrm>
          <a:ln/>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a:solidFill>
                  <a:schemeClr val="bg1"/>
                </a:solidFill>
              </a:rPr>
              <a:t>Lagos - assignment</a:t>
            </a:r>
          </a:p>
        </p:txBody>
      </p:sp>
      <p:sp>
        <p:nvSpPr>
          <p:cNvPr id="10242" name="Rectangle 2"/>
          <p:cNvSpPr>
            <a:spLocks noGrp="1" noChangeArrowheads="1"/>
          </p:cNvSpPr>
          <p:nvPr>
            <p:ph type="body" idx="4294967295"/>
          </p:nvPr>
        </p:nvSpPr>
        <p:spPr>
          <a:xfrm>
            <a:off x="611560" y="992163"/>
            <a:ext cx="8229600" cy="5876925"/>
          </a:xfrm>
          <a:prstGeom prst="rect">
            <a:avLst/>
          </a:prstGeom>
          <a:ln/>
        </p:spPr>
        <p:txBody>
          <a:bodyPr>
            <a:normAutofit/>
          </a:bodyPr>
          <a:lstStyle/>
          <a:p>
            <a:pPr marL="341313" indent="-341313">
              <a:lnSpc>
                <a:spcPct val="90000"/>
              </a:lnSpc>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dirty="0">
                <a:solidFill>
                  <a:srgbClr val="FFFFFF"/>
                </a:solidFill>
              </a:rPr>
              <a:t>You must describe what Lagos is like</a:t>
            </a:r>
          </a:p>
          <a:p>
            <a:pPr marL="341313" indent="-341313">
              <a:lnSpc>
                <a:spcPct val="90000"/>
              </a:lnSpc>
              <a:buClrTx/>
              <a:buSz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dirty="0">
                <a:solidFill>
                  <a:srgbClr val="FFFFFF"/>
                </a:solidFill>
              </a:rPr>
              <a:t>		tip – think about the senses (sight, 	sound, smell </a:t>
            </a:r>
            <a:r>
              <a:rPr lang="en-GB" sz="3200" dirty="0" err="1">
                <a:solidFill>
                  <a:srgbClr val="FFFFFF"/>
                </a:solidFill>
              </a:rPr>
              <a:t>etc</a:t>
            </a:r>
            <a:r>
              <a:rPr lang="en-GB" sz="3200" dirty="0">
                <a:solidFill>
                  <a:srgbClr val="FFFFFF"/>
                </a:solidFill>
              </a:rPr>
              <a:t>)</a:t>
            </a:r>
          </a:p>
          <a:p>
            <a:pPr marL="341313" indent="-341313">
              <a:lnSpc>
                <a:spcPct val="90000"/>
              </a:lnSpc>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dirty="0">
                <a:solidFill>
                  <a:srgbClr val="FFFFFF"/>
                </a:solidFill>
              </a:rPr>
              <a:t>Describe what life is like in Lagos – how do people live, what do they do, how do they dress?</a:t>
            </a:r>
          </a:p>
          <a:p>
            <a:pPr marL="341313" indent="-341313">
              <a:lnSpc>
                <a:spcPct val="90000"/>
              </a:lnSpc>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dirty="0">
                <a:solidFill>
                  <a:srgbClr val="FFFFFF"/>
                </a:solidFill>
              </a:rPr>
              <a:t>What are the good things about life in Lagos?</a:t>
            </a:r>
          </a:p>
          <a:p>
            <a:pPr marL="341313" indent="-341313">
              <a:lnSpc>
                <a:spcPct val="90000"/>
              </a:lnSpc>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dirty="0">
                <a:solidFill>
                  <a:srgbClr val="FFFFFF"/>
                </a:solidFill>
              </a:rPr>
              <a:t>What are the negative aspects of life in Lagos?</a:t>
            </a:r>
          </a:p>
          <a:p>
            <a:pPr marL="341313" indent="-341313">
              <a:lnSpc>
                <a:spcPct val="90000"/>
              </a:lnSpc>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dirty="0">
                <a:solidFill>
                  <a:srgbClr val="FFFFFF"/>
                </a:solidFill>
              </a:rPr>
              <a:t>How could problems in Lagos be solved in your opinion?</a:t>
            </a:r>
          </a:p>
        </p:txBody>
      </p:sp>
    </p:spTree>
    <p:extLst>
      <p:ext uri="{BB962C8B-B14F-4D97-AF65-F5344CB8AC3E}">
        <p14:creationId xmlns:p14="http://schemas.microsoft.com/office/powerpoint/2010/main" val="484315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914400" y="0"/>
            <a:ext cx="8229600" cy="620713"/>
          </a:xfrm>
        </p:spPr>
        <p:txBody>
          <a:bodyPr>
            <a:noAutofit/>
          </a:bodyPr>
          <a:lstStyle/>
          <a:p>
            <a:r>
              <a:rPr lang="en-GB" sz="6000" dirty="0" smtClean="0"/>
              <a:t>Recap</a:t>
            </a:r>
          </a:p>
        </p:txBody>
      </p:sp>
      <p:sp>
        <p:nvSpPr>
          <p:cNvPr id="20483" name="Content Placeholder 2"/>
          <p:cNvSpPr>
            <a:spLocks noGrp="1"/>
          </p:cNvSpPr>
          <p:nvPr>
            <p:ph idx="4294967295"/>
          </p:nvPr>
        </p:nvSpPr>
        <p:spPr>
          <a:xfrm>
            <a:off x="0" y="836613"/>
            <a:ext cx="9144000" cy="6021387"/>
          </a:xfrm>
          <a:prstGeom prst="rect">
            <a:avLst/>
          </a:prstGeom>
        </p:spPr>
        <p:txBody>
          <a:bodyPr/>
          <a:lstStyle/>
          <a:p>
            <a:endParaRPr lang="en-GB" sz="3200" dirty="0" smtClean="0"/>
          </a:p>
          <a:p>
            <a:r>
              <a:rPr lang="en-GB" sz="3200" dirty="0" smtClean="0"/>
              <a:t>Urban population over time will increase/decrease?</a:t>
            </a:r>
          </a:p>
          <a:p>
            <a:r>
              <a:rPr lang="en-GB" sz="3200" dirty="0" smtClean="0"/>
              <a:t>Urban population projected for 2015 will be highest in Africa/Europe/Asia?</a:t>
            </a:r>
          </a:p>
          <a:p>
            <a:r>
              <a:rPr lang="en-GB" sz="3200" dirty="0" smtClean="0"/>
              <a:t>MEDCS have high/ low urban population?</a:t>
            </a:r>
          </a:p>
          <a:p>
            <a:r>
              <a:rPr lang="en-GB" sz="3200" dirty="0" smtClean="0"/>
              <a:t>MEDCS have higher/ lower urban growth?</a:t>
            </a:r>
          </a:p>
          <a:p>
            <a:r>
              <a:rPr lang="en-GB" sz="3200" dirty="0" smtClean="0"/>
              <a:t>LEDCS have high/ low urban population?</a:t>
            </a:r>
          </a:p>
          <a:p>
            <a:r>
              <a:rPr lang="en-GB" sz="3200" dirty="0" smtClean="0"/>
              <a:t>LEDCs have higher/ lower urban growth?</a:t>
            </a:r>
          </a:p>
          <a:p>
            <a:r>
              <a:rPr lang="en-GB" sz="3200" dirty="0" smtClean="0"/>
              <a:t>Worlds fastest growing cities are in LEDC/ MEDC?</a:t>
            </a:r>
          </a:p>
          <a:p>
            <a:endParaRPr lang="en-GB" dirty="0" smtClean="0"/>
          </a:p>
          <a:p>
            <a:endParaRPr lang="en-GB" dirty="0" smtClean="0"/>
          </a:p>
        </p:txBody>
      </p:sp>
      <p:sp>
        <p:nvSpPr>
          <p:cNvPr id="20484" name="TextBox 3"/>
          <p:cNvSpPr txBox="1">
            <a:spLocks noChangeArrowheads="1"/>
          </p:cNvSpPr>
          <p:nvPr/>
        </p:nvSpPr>
        <p:spPr bwMode="auto">
          <a:xfrm>
            <a:off x="900113" y="5805488"/>
            <a:ext cx="3055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600" b="1" u="sng"/>
              <a:t>DON’T COPY</a:t>
            </a:r>
          </a:p>
        </p:txBody>
      </p:sp>
    </p:spTree>
    <p:extLst>
      <p:ext uri="{BB962C8B-B14F-4D97-AF65-F5344CB8AC3E}">
        <p14:creationId xmlns:p14="http://schemas.microsoft.com/office/powerpoint/2010/main" val="29249062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idx="4294967295"/>
          </p:nvPr>
        </p:nvSpPr>
        <p:spPr>
          <a:xfrm>
            <a:off x="2411760" y="980728"/>
            <a:ext cx="4114800" cy="701675"/>
          </a:xfrm>
        </p:spPr>
        <p:txBody>
          <a:bodyPr/>
          <a:lstStyle/>
          <a:p>
            <a:r>
              <a:rPr lang="en-GB" smtClean="0"/>
              <a:t>Lesson objectives</a:t>
            </a:r>
          </a:p>
        </p:txBody>
      </p:sp>
      <p:sp>
        <p:nvSpPr>
          <p:cNvPr id="16386" name="Content Placeholder 2"/>
          <p:cNvSpPr>
            <a:spLocks noGrp="1"/>
          </p:cNvSpPr>
          <p:nvPr>
            <p:ph idx="4294967295"/>
          </p:nvPr>
        </p:nvSpPr>
        <p:spPr>
          <a:xfrm>
            <a:off x="0" y="1600200"/>
            <a:ext cx="8229600" cy="4525963"/>
          </a:xfrm>
          <a:prstGeom prst="rect">
            <a:avLst/>
          </a:prstGeom>
        </p:spPr>
        <p:txBody>
          <a:bodyPr>
            <a:normAutofit lnSpcReduction="10000"/>
          </a:bodyPr>
          <a:lstStyle/>
          <a:p>
            <a:endParaRPr lang="en-GB" dirty="0" smtClean="0"/>
          </a:p>
          <a:p>
            <a:endParaRPr lang="en-GB" dirty="0"/>
          </a:p>
          <a:p>
            <a:r>
              <a:rPr lang="en-GB" sz="3600" dirty="0" smtClean="0"/>
              <a:t>To know how changes in the growth of settlements benefit some people more than others.</a:t>
            </a:r>
          </a:p>
          <a:p>
            <a:endParaRPr lang="en-GB" sz="3600" dirty="0" smtClean="0"/>
          </a:p>
          <a:p>
            <a:r>
              <a:rPr lang="en-GB" sz="3600" dirty="0" smtClean="0"/>
              <a:t>To recognise there are both good (positive) and bad (negative) points of settlement growth.</a:t>
            </a:r>
          </a:p>
        </p:txBody>
      </p:sp>
    </p:spTree>
    <p:extLst>
      <p:ext uri="{BB962C8B-B14F-4D97-AF65-F5344CB8AC3E}">
        <p14:creationId xmlns:p14="http://schemas.microsoft.com/office/powerpoint/2010/main" val="27382457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iwda.org.au/au/wp-content/uploads/2009/12/squatter_settlement.jpg"/>
          <p:cNvPicPr>
            <a:picLocks noChangeAspect="1" noChangeArrowheads="1"/>
          </p:cNvPicPr>
          <p:nvPr/>
        </p:nvPicPr>
        <p:blipFill>
          <a:blip r:embed="rId2"/>
          <a:srcRect/>
          <a:stretch>
            <a:fillRect/>
          </a:stretch>
        </p:blipFill>
        <p:spPr bwMode="auto">
          <a:xfrm>
            <a:off x="786472" y="404664"/>
            <a:ext cx="7055577" cy="4706662"/>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67544" y="5445224"/>
            <a:ext cx="8136904" cy="1077218"/>
          </a:xfrm>
          <a:prstGeom prst="rect">
            <a:avLst/>
          </a:prstGeom>
        </p:spPr>
        <p:txBody>
          <a:bodyPr wrap="square">
            <a:spAutoFit/>
          </a:bodyPr>
          <a:lstStyle/>
          <a:p>
            <a:pPr algn="ctr" fontAlgn="auto">
              <a:spcBef>
                <a:spcPts val="0"/>
              </a:spcBef>
              <a:spcAft>
                <a:spcPts val="0"/>
              </a:spcAft>
              <a:defRPr/>
            </a:pPr>
            <a:r>
              <a:rPr lang="en-GB" sz="3200" dirty="0"/>
              <a:t>Make a list of 5 words that you would use to describe a squatter settlement from this image.</a:t>
            </a:r>
          </a:p>
        </p:txBody>
      </p:sp>
    </p:spTree>
    <p:extLst>
      <p:ext uri="{BB962C8B-B14F-4D97-AF65-F5344CB8AC3E}">
        <p14:creationId xmlns:p14="http://schemas.microsoft.com/office/powerpoint/2010/main" val="26096525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Geography\key stage 4\powerpoints\Unit 2 Types of Settlement\urban environments\scan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59" y="579504"/>
            <a:ext cx="8845209"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3052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Geography\key stage 3\powerpoints\year 7\unit 3 people everywhere\settlement, site, hierachy, functions, urban land use, new builds\scan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842" y="476672"/>
            <a:ext cx="8354793"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9472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Geography\key stage 3\powerpoints\year 7\unit 3 people everywhere\settlement, site, hierachy, functions, urban land use, new builds\scan1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34" y="620688"/>
            <a:ext cx="8463810"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3260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Geography\key stage 4\powerpoints\Unit 2 Types of Settlement\urban environments\scan5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475" y="404664"/>
            <a:ext cx="8153050"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330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p:cNvPicPr>
            <a:picLocks noChangeAspect="1" noChangeArrowheads="1"/>
          </p:cNvPicPr>
          <p:nvPr/>
        </p:nvPicPr>
        <p:blipFill>
          <a:blip r:embed="rId2">
            <a:lum bright="70000" contrast="-70000"/>
          </a:blip>
          <a:srcRect/>
          <a:stretch>
            <a:fillRect/>
          </a:stretch>
        </p:blipFill>
        <p:spPr bwMode="auto">
          <a:xfrm>
            <a:off x="0" y="7938"/>
            <a:ext cx="9144000" cy="6850062"/>
          </a:xfrm>
          <a:prstGeom prst="rect">
            <a:avLst/>
          </a:prstGeom>
          <a:noFill/>
          <a:ln w="9525">
            <a:noFill/>
            <a:miter lim="800000"/>
            <a:headEnd/>
            <a:tailEnd/>
          </a:ln>
        </p:spPr>
      </p:pic>
      <p:sp>
        <p:nvSpPr>
          <p:cNvPr id="17410" name="Title 1"/>
          <p:cNvSpPr>
            <a:spLocks noGrp="1"/>
          </p:cNvSpPr>
          <p:nvPr>
            <p:ph type="title"/>
          </p:nvPr>
        </p:nvSpPr>
        <p:spPr/>
        <p:txBody>
          <a:bodyPr/>
          <a:lstStyle/>
          <a:p>
            <a:r>
              <a:rPr lang="en-GB" smtClean="0"/>
              <a:t>Rural – urban migration</a:t>
            </a:r>
          </a:p>
        </p:txBody>
      </p:sp>
      <p:sp>
        <p:nvSpPr>
          <p:cNvPr id="17411" name="Content Placeholder 2"/>
          <p:cNvSpPr>
            <a:spLocks noGrp="1"/>
          </p:cNvSpPr>
          <p:nvPr>
            <p:ph idx="4294967295"/>
          </p:nvPr>
        </p:nvSpPr>
        <p:spPr>
          <a:xfrm>
            <a:off x="457200" y="1143000"/>
            <a:ext cx="8229600" cy="5143500"/>
          </a:xfrm>
          <a:prstGeom prst="rect">
            <a:avLst/>
          </a:prstGeom>
        </p:spPr>
        <p:txBody>
          <a:bodyPr/>
          <a:lstStyle/>
          <a:p>
            <a:r>
              <a:rPr lang="en-GB" dirty="0" smtClean="0"/>
              <a:t>The</a:t>
            </a:r>
          </a:p>
          <a:p>
            <a:endParaRPr lang="en-GB" dirty="0"/>
          </a:p>
          <a:p>
            <a:r>
              <a:rPr lang="en-GB" sz="2800" dirty="0" smtClean="0">
                <a:solidFill>
                  <a:schemeClr val="bg1">
                    <a:lumMod val="50000"/>
                    <a:lumOff val="50000"/>
                  </a:schemeClr>
                </a:solidFill>
              </a:rPr>
              <a:t>The movement of people away from the countryside to the towns and cities. </a:t>
            </a:r>
          </a:p>
          <a:p>
            <a:r>
              <a:rPr lang="en-GB" sz="2800" dirty="0" smtClean="0">
                <a:solidFill>
                  <a:schemeClr val="bg1">
                    <a:lumMod val="50000"/>
                    <a:lumOff val="50000"/>
                  </a:schemeClr>
                </a:solidFill>
              </a:rPr>
              <a:t>It is the result of push and pull factors. </a:t>
            </a:r>
          </a:p>
          <a:p>
            <a:r>
              <a:rPr lang="en-GB" sz="2800" dirty="0" smtClean="0">
                <a:solidFill>
                  <a:schemeClr val="bg1">
                    <a:lumMod val="50000"/>
                    <a:lumOff val="50000"/>
                  </a:schemeClr>
                </a:solidFill>
              </a:rPr>
              <a:t>Push factors are things that push people out of the countryside </a:t>
            </a:r>
          </a:p>
          <a:p>
            <a:r>
              <a:rPr lang="en-GB" sz="2800" dirty="0" smtClean="0">
                <a:solidFill>
                  <a:schemeClr val="bg1">
                    <a:lumMod val="50000"/>
                    <a:lumOff val="50000"/>
                  </a:schemeClr>
                </a:solidFill>
              </a:rPr>
              <a:t>Pull factors are things that attract people to cities</a:t>
            </a:r>
          </a:p>
        </p:txBody>
      </p:sp>
    </p:spTree>
    <p:extLst>
      <p:ext uri="{BB962C8B-B14F-4D97-AF65-F5344CB8AC3E}">
        <p14:creationId xmlns:p14="http://schemas.microsoft.com/office/powerpoint/2010/main" val="29517172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925513" y="274638"/>
            <a:ext cx="8218487" cy="850900"/>
          </a:xfrm>
        </p:spPr>
        <p:txBody>
          <a:bodyPr>
            <a:normAutofit fontScale="90000"/>
          </a:bodyPr>
          <a:lstStyle/>
          <a:p>
            <a:pPr eaLnBrk="1" hangingPunct="1"/>
            <a:r>
              <a:rPr lang="en-GB" sz="3600" b="1" u="sng" dirty="0" smtClean="0"/>
              <a:t>Urban growth in developing countries (LEDCs)</a:t>
            </a:r>
          </a:p>
        </p:txBody>
      </p:sp>
      <p:sp>
        <p:nvSpPr>
          <p:cNvPr id="22531" name="Content Placeholder 10"/>
          <p:cNvSpPr>
            <a:spLocks noGrp="1"/>
          </p:cNvSpPr>
          <p:nvPr>
            <p:ph idx="4294967295"/>
          </p:nvPr>
        </p:nvSpPr>
        <p:spPr>
          <a:xfrm>
            <a:off x="179512" y="1340768"/>
            <a:ext cx="8856984" cy="5040312"/>
          </a:xfrm>
          <a:prstGeom prst="rect">
            <a:avLst/>
          </a:prstGeom>
        </p:spPr>
        <p:txBody>
          <a:bodyPr>
            <a:normAutofit fontScale="55000" lnSpcReduction="20000"/>
          </a:bodyPr>
          <a:lstStyle/>
          <a:p>
            <a:pPr marL="514350" indent="-514350">
              <a:buFont typeface="Arial" charset="0"/>
              <a:buAutoNum type="arabicPeriod"/>
            </a:pPr>
            <a:endParaRPr lang="en-GB" dirty="0" smtClean="0"/>
          </a:p>
          <a:p>
            <a:pPr marL="514350" indent="-514350">
              <a:buFont typeface="Arial" charset="0"/>
              <a:buAutoNum type="arabicPeriod"/>
            </a:pPr>
            <a:r>
              <a:rPr lang="en-GB" sz="4100" dirty="0" smtClean="0">
                <a:solidFill>
                  <a:srgbClr val="00B050"/>
                </a:solidFill>
              </a:rPr>
              <a:t>Match the words to their definitions.</a:t>
            </a:r>
          </a:p>
          <a:p>
            <a:pPr marL="514350" indent="-514350">
              <a:buFont typeface="Arial" charset="0"/>
              <a:buAutoNum type="arabicPeriod"/>
            </a:pPr>
            <a:endParaRPr lang="en-GB" sz="4100" dirty="0">
              <a:solidFill>
                <a:srgbClr val="00B050"/>
              </a:solidFill>
            </a:endParaRPr>
          </a:p>
          <a:p>
            <a:pPr marL="514350" indent="-514350">
              <a:buFont typeface="Arial" charset="0"/>
              <a:buAutoNum type="arabicPeriod"/>
            </a:pPr>
            <a:endParaRPr lang="en-GB" sz="4100" dirty="0">
              <a:solidFill>
                <a:srgbClr val="00B050"/>
              </a:solidFill>
            </a:endParaRPr>
          </a:p>
          <a:p>
            <a:pPr marL="514350" indent="-514350">
              <a:buFont typeface="Arial" charset="0"/>
              <a:buAutoNum type="arabicPeriod"/>
            </a:pPr>
            <a:r>
              <a:rPr lang="en-GB" sz="4100" dirty="0" smtClean="0">
                <a:solidFill>
                  <a:srgbClr val="0070C0"/>
                </a:solidFill>
              </a:rPr>
              <a:t>Fill out the form on your hometown.  Suggest what a slum dweller might write on their hometown form.</a:t>
            </a:r>
          </a:p>
          <a:p>
            <a:pPr marL="514350" indent="-514350">
              <a:buFont typeface="Arial" charset="0"/>
              <a:buAutoNum type="arabicPeriod"/>
            </a:pPr>
            <a:endParaRPr lang="en-GB" sz="4100" dirty="0">
              <a:solidFill>
                <a:srgbClr val="0070C0"/>
              </a:solidFill>
            </a:endParaRPr>
          </a:p>
          <a:p>
            <a:pPr marL="514350" indent="-514350">
              <a:buFont typeface="Arial" charset="0"/>
              <a:buAutoNum type="arabicPeriod"/>
            </a:pPr>
            <a:endParaRPr lang="en-GB" sz="4100" dirty="0" smtClean="0">
              <a:solidFill>
                <a:srgbClr val="0070C0"/>
              </a:solidFill>
            </a:endParaRPr>
          </a:p>
          <a:p>
            <a:pPr marL="514350" indent="-514350">
              <a:buFont typeface="Arial" charset="0"/>
              <a:buAutoNum type="arabicPeriod"/>
            </a:pPr>
            <a:r>
              <a:rPr lang="en-GB" sz="4100" dirty="0" smtClean="0">
                <a:solidFill>
                  <a:srgbClr val="FFFF00"/>
                </a:solidFill>
              </a:rPr>
              <a:t>The class will form 3 groups.  Each group will receive different texts: </a:t>
            </a:r>
          </a:p>
          <a:p>
            <a:pPr marL="514350" indent="-514350">
              <a:buFont typeface="Arial" pitchFamily="34" charset="0"/>
              <a:buChar char="•"/>
            </a:pPr>
            <a:r>
              <a:rPr lang="en-GB" sz="4100" dirty="0" smtClean="0">
                <a:solidFill>
                  <a:srgbClr val="FF0000"/>
                </a:solidFill>
              </a:rPr>
              <a:t>A</a:t>
            </a:r>
            <a:r>
              <a:rPr lang="en-GB" sz="4100" dirty="0" smtClean="0">
                <a:solidFill>
                  <a:srgbClr val="FFFF00"/>
                </a:solidFill>
              </a:rPr>
              <a:t>. General information about slums</a:t>
            </a:r>
          </a:p>
          <a:p>
            <a:pPr marL="514350" indent="-514350">
              <a:buFont typeface="Arial" pitchFamily="34" charset="0"/>
              <a:buChar char="•"/>
            </a:pPr>
            <a:r>
              <a:rPr lang="en-GB" sz="4100" dirty="0" smtClean="0">
                <a:solidFill>
                  <a:srgbClr val="FF0000"/>
                </a:solidFill>
              </a:rPr>
              <a:t>B.</a:t>
            </a:r>
            <a:r>
              <a:rPr lang="en-GB" sz="4100" dirty="0" smtClean="0"/>
              <a:t> </a:t>
            </a:r>
            <a:r>
              <a:rPr lang="en-GB" sz="4100" dirty="0" smtClean="0">
                <a:solidFill>
                  <a:srgbClr val="FFFF00"/>
                </a:solidFill>
              </a:rPr>
              <a:t>A script of a radio programme about </a:t>
            </a:r>
            <a:r>
              <a:rPr lang="en-GB" sz="4100" dirty="0" err="1" smtClean="0">
                <a:solidFill>
                  <a:srgbClr val="FFFF00"/>
                </a:solidFill>
              </a:rPr>
              <a:t>Kibera</a:t>
            </a:r>
            <a:r>
              <a:rPr lang="en-GB" sz="4100" dirty="0" smtClean="0">
                <a:solidFill>
                  <a:srgbClr val="FFFF00"/>
                </a:solidFill>
              </a:rPr>
              <a:t>, a slum in Kenya</a:t>
            </a:r>
          </a:p>
          <a:p>
            <a:pPr marL="514350" indent="-514350">
              <a:buFont typeface="Arial" pitchFamily="34" charset="0"/>
              <a:buChar char="•"/>
            </a:pPr>
            <a:r>
              <a:rPr lang="en-GB" sz="4100" dirty="0" smtClean="0">
                <a:solidFill>
                  <a:srgbClr val="FF0000"/>
                </a:solidFill>
              </a:rPr>
              <a:t>C.</a:t>
            </a:r>
            <a:r>
              <a:rPr lang="en-GB" sz="4100" dirty="0" smtClean="0"/>
              <a:t> </a:t>
            </a:r>
            <a:r>
              <a:rPr lang="en-GB" sz="4100" dirty="0" smtClean="0">
                <a:solidFill>
                  <a:srgbClr val="FFFF00"/>
                </a:solidFill>
              </a:rPr>
              <a:t>A script of a radio programme about slums in Mumbai (India)</a:t>
            </a:r>
          </a:p>
          <a:p>
            <a:pPr marL="514350" indent="-514350">
              <a:buFont typeface="Arial" pitchFamily="34" charset="0"/>
              <a:buChar char="•"/>
            </a:pPr>
            <a:r>
              <a:rPr lang="en-GB" sz="4100" dirty="0" smtClean="0">
                <a:solidFill>
                  <a:srgbClr val="FFFF00"/>
                </a:solidFill>
              </a:rPr>
              <a:t>Each group will include the key points in a poster that they will present to the class.  Prepare a true or false statement to test the class at the end of your presentation.</a:t>
            </a:r>
          </a:p>
          <a:p>
            <a:pPr marL="514350" indent="-514350">
              <a:buFont typeface="Arial" charset="0"/>
              <a:buAutoNum type="arabicPeriod"/>
            </a:pPr>
            <a:endParaRPr lang="en-GB" dirty="0" smtClean="0"/>
          </a:p>
          <a:p>
            <a:pPr marL="514350" indent="-514350">
              <a:buFont typeface="Arial" charset="0"/>
              <a:buAutoNum type="arabicPeriod"/>
            </a:pPr>
            <a:endParaRPr lang="en-GB" dirty="0" smtClean="0"/>
          </a:p>
          <a:p>
            <a:pPr marL="514350" indent="-514350">
              <a:buFont typeface="Arial" charset="0"/>
              <a:buNone/>
            </a:pPr>
            <a:endParaRPr lang="en-GB" dirty="0" smtClean="0"/>
          </a:p>
        </p:txBody>
      </p:sp>
    </p:spTree>
    <p:extLst>
      <p:ext uri="{BB962C8B-B14F-4D97-AF65-F5344CB8AC3E}">
        <p14:creationId xmlns:p14="http://schemas.microsoft.com/office/powerpoint/2010/main" val="36368361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925513" y="274638"/>
            <a:ext cx="8218487" cy="850900"/>
          </a:xfrm>
        </p:spPr>
        <p:txBody>
          <a:bodyPr>
            <a:normAutofit fontScale="90000"/>
          </a:bodyPr>
          <a:lstStyle/>
          <a:p>
            <a:pPr eaLnBrk="1" hangingPunct="1"/>
            <a:r>
              <a:rPr lang="en-GB" sz="3600" b="1" u="sng" dirty="0" smtClean="0"/>
              <a:t>Urban growth in developing countries (LEDCs)</a:t>
            </a:r>
          </a:p>
        </p:txBody>
      </p:sp>
      <p:sp>
        <p:nvSpPr>
          <p:cNvPr id="22531" name="Content Placeholder 10"/>
          <p:cNvSpPr>
            <a:spLocks noGrp="1"/>
          </p:cNvSpPr>
          <p:nvPr>
            <p:ph idx="4294967295"/>
          </p:nvPr>
        </p:nvSpPr>
        <p:spPr>
          <a:xfrm>
            <a:off x="179512" y="1340768"/>
            <a:ext cx="8856984" cy="5040312"/>
          </a:xfrm>
          <a:prstGeom prst="rect">
            <a:avLst/>
          </a:prstGeom>
        </p:spPr>
        <p:txBody>
          <a:bodyPr>
            <a:normAutofit/>
          </a:bodyPr>
          <a:lstStyle/>
          <a:p>
            <a:pPr marL="514350" indent="-514350">
              <a:buFont typeface="Arial" charset="0"/>
              <a:buAutoNum type="arabicPeriod"/>
            </a:pPr>
            <a:endParaRPr lang="en-GB" dirty="0" smtClean="0"/>
          </a:p>
          <a:p>
            <a:pPr marL="514350" indent="-514350">
              <a:buFont typeface="Arial" charset="0"/>
              <a:buAutoNum type="arabicPeriod"/>
            </a:pPr>
            <a:r>
              <a:rPr lang="en-GB" sz="4800" dirty="0" smtClean="0">
                <a:solidFill>
                  <a:srgbClr val="FF0000"/>
                </a:solidFill>
              </a:rPr>
              <a:t>Compare and contrast </a:t>
            </a:r>
            <a:r>
              <a:rPr lang="en-GB" sz="4800" dirty="0" smtClean="0"/>
              <a:t>urban environments in an LEDC and an MEDC</a:t>
            </a:r>
          </a:p>
          <a:p>
            <a:pPr marL="514350" indent="-514350">
              <a:buFont typeface="Arial" charset="0"/>
              <a:buAutoNum type="arabicPeriod"/>
            </a:pPr>
            <a:r>
              <a:rPr lang="en-GB" sz="4800" dirty="0" smtClean="0">
                <a:solidFill>
                  <a:srgbClr val="FF0000"/>
                </a:solidFill>
              </a:rPr>
              <a:t>Compare and contrast </a:t>
            </a:r>
            <a:r>
              <a:rPr lang="en-GB" sz="4800" dirty="0" smtClean="0"/>
              <a:t>two different urban environments in an LEDC</a:t>
            </a:r>
          </a:p>
          <a:p>
            <a:pPr marL="514350" indent="-514350">
              <a:buFont typeface="Arial" charset="0"/>
              <a:buAutoNum type="arabicPeriod"/>
            </a:pPr>
            <a:endParaRPr lang="en-GB" sz="4800" dirty="0" smtClean="0"/>
          </a:p>
          <a:p>
            <a:pPr marL="514350" indent="-514350">
              <a:buFont typeface="Arial" charset="0"/>
              <a:buNone/>
            </a:pPr>
            <a:endParaRPr lang="en-GB" dirty="0" smtClean="0"/>
          </a:p>
        </p:txBody>
      </p:sp>
    </p:spTree>
    <p:extLst>
      <p:ext uri="{BB962C8B-B14F-4D97-AF65-F5344CB8AC3E}">
        <p14:creationId xmlns:p14="http://schemas.microsoft.com/office/powerpoint/2010/main" val="10410542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71800" y="1988840"/>
            <a:ext cx="4572000" cy="3554819"/>
          </a:xfrm>
          <a:prstGeom prst="rect">
            <a:avLst/>
          </a:prstGeom>
        </p:spPr>
        <p:txBody>
          <a:bodyPr>
            <a:spAutoFit/>
          </a:bodyPr>
          <a:lstStyle/>
          <a:p>
            <a:pPr lvl="0" algn="ctr">
              <a:spcBef>
                <a:spcPts val="600"/>
              </a:spcBef>
              <a:buClr>
                <a:srgbClr val="6F6F74"/>
              </a:buClr>
            </a:pPr>
            <a:r>
              <a:rPr lang="en-GB" sz="4500" spc="30" dirty="0">
                <a:solidFill>
                  <a:srgbClr val="00B050"/>
                </a:solidFill>
                <a:cs typeface="Tahoma" pitchFamily="34" charset="0"/>
              </a:rPr>
              <a:t>Compare the problems caused by urbanisation in poorer and richer parts of the world.</a:t>
            </a:r>
          </a:p>
        </p:txBody>
      </p:sp>
      <p:sp>
        <p:nvSpPr>
          <p:cNvPr id="4" name="Rectangle 3"/>
          <p:cNvSpPr/>
          <p:nvPr/>
        </p:nvSpPr>
        <p:spPr>
          <a:xfrm>
            <a:off x="4572000" y="1588730"/>
            <a:ext cx="640816" cy="400110"/>
          </a:xfrm>
          <a:prstGeom prst="rect">
            <a:avLst/>
          </a:prstGeom>
        </p:spPr>
        <p:txBody>
          <a:bodyPr wrap="none">
            <a:spAutoFit/>
          </a:bodyPr>
          <a:lstStyle/>
          <a:p>
            <a:pPr lvl="0" algn="ctr">
              <a:spcBef>
                <a:spcPts val="600"/>
              </a:spcBef>
              <a:buClr>
                <a:srgbClr val="6F6F74"/>
              </a:buClr>
            </a:pPr>
            <a:r>
              <a:rPr lang="en-GB" sz="2000" spc="30" dirty="0">
                <a:solidFill>
                  <a:srgbClr val="FFFFFF"/>
                </a:solidFill>
                <a:cs typeface="Tahoma" pitchFamily="34" charset="0"/>
              </a:rPr>
              <a:t>L.O.</a:t>
            </a:r>
          </a:p>
        </p:txBody>
      </p:sp>
      <p:sp>
        <p:nvSpPr>
          <p:cNvPr id="5" name="Title 3"/>
          <p:cNvSpPr txBox="1">
            <a:spLocks/>
          </p:cNvSpPr>
          <p:nvPr/>
        </p:nvSpPr>
        <p:spPr>
          <a:xfrm>
            <a:off x="685800" y="476672"/>
            <a:ext cx="7772400" cy="1470025"/>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r>
              <a:rPr lang="en-GB" u="sng" dirty="0" smtClean="0"/>
              <a:t>Compare the Problems caused by urbanisation in an LEDC and an MEDC</a:t>
            </a:r>
            <a:endParaRPr lang="en-GB" u="sng" dirty="0"/>
          </a:p>
        </p:txBody>
      </p:sp>
    </p:spTree>
    <p:extLst>
      <p:ext uri="{BB962C8B-B14F-4D97-AF65-F5344CB8AC3E}">
        <p14:creationId xmlns:p14="http://schemas.microsoft.com/office/powerpoint/2010/main" val="28888009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9548" y="260648"/>
            <a:ext cx="8229600" cy="582612"/>
          </a:xfrm>
        </p:spPr>
        <p:txBody>
          <a:bodyPr>
            <a:normAutofit/>
          </a:bodyPr>
          <a:lstStyle/>
          <a:p>
            <a:r>
              <a:rPr lang="en-GB" dirty="0" smtClean="0"/>
              <a:t>What do you see?</a:t>
            </a:r>
            <a:endParaRPr lang="en-GB" dirty="0"/>
          </a:p>
        </p:txBody>
      </p:sp>
      <p:sp>
        <p:nvSpPr>
          <p:cNvPr id="3" name="Content Placeholder 2"/>
          <p:cNvSpPr>
            <a:spLocks noGrp="1"/>
          </p:cNvSpPr>
          <p:nvPr>
            <p:ph sz="half" idx="4294967295"/>
          </p:nvPr>
        </p:nvSpPr>
        <p:spPr>
          <a:xfrm>
            <a:off x="0" y="5214938"/>
            <a:ext cx="4038600" cy="911225"/>
          </a:xfrm>
          <a:prstGeom prst="rect">
            <a:avLst/>
          </a:prstGeom>
        </p:spPr>
        <p:txBody>
          <a:bodyPr>
            <a:normAutofit/>
          </a:bodyPr>
          <a:lstStyle/>
          <a:p>
            <a:r>
              <a:rPr lang="en-GB" dirty="0" smtClean="0">
                <a:hlinkClick r:id="rId2"/>
              </a:rPr>
              <a:t>http://www.bbc.co.uk/learningzone/clips/511.bb.wmv</a:t>
            </a:r>
            <a:endParaRPr lang="en-GB" dirty="0" smtClean="0"/>
          </a:p>
          <a:p>
            <a:endParaRPr lang="en-GB" dirty="0"/>
          </a:p>
        </p:txBody>
      </p:sp>
      <p:sp>
        <p:nvSpPr>
          <p:cNvPr id="4" name="Content Placeholder 3"/>
          <p:cNvSpPr>
            <a:spLocks noGrp="1"/>
          </p:cNvSpPr>
          <p:nvPr>
            <p:ph sz="half" idx="4294967295"/>
          </p:nvPr>
        </p:nvSpPr>
        <p:spPr>
          <a:xfrm>
            <a:off x="4791075" y="5000625"/>
            <a:ext cx="4352925" cy="1714500"/>
          </a:xfrm>
          <a:prstGeom prst="rect">
            <a:avLst/>
          </a:prstGeom>
        </p:spPr>
        <p:txBody>
          <a:bodyPr>
            <a:normAutofit fontScale="85000" lnSpcReduction="20000"/>
          </a:bodyPr>
          <a:lstStyle/>
          <a:p>
            <a:r>
              <a:rPr lang="en-GB" b="1" dirty="0" smtClean="0"/>
              <a:t>Are the world's cities in crisis? People migrate to cities for many reasons, including entertainment, excitement and employment opportunities. For the first time in history there are more people living in cities than in rural areas. But are cities too crowded to cope? </a:t>
            </a:r>
          </a:p>
          <a:p>
            <a:endParaRPr lang="en-GB" dirty="0"/>
          </a:p>
        </p:txBody>
      </p:sp>
      <p:pic>
        <p:nvPicPr>
          <p:cNvPr id="1026" name="Picture 2" descr="http://ethiovision.com/wp-content/uploads/2010/08/Addis-Ababa-slum.jpg"/>
          <p:cNvPicPr>
            <a:picLocks noChangeAspect="1" noChangeArrowheads="1"/>
          </p:cNvPicPr>
          <p:nvPr/>
        </p:nvPicPr>
        <p:blipFill>
          <a:blip r:embed="rId3"/>
          <a:srcRect/>
          <a:stretch>
            <a:fillRect/>
          </a:stretch>
        </p:blipFill>
        <p:spPr bwMode="auto">
          <a:xfrm>
            <a:off x="714348" y="1071547"/>
            <a:ext cx="7620000" cy="3714776"/>
          </a:xfrm>
          <a:prstGeom prst="rect">
            <a:avLst/>
          </a:prstGeom>
          <a:noFill/>
        </p:spPr>
      </p:pic>
    </p:spTree>
    <p:extLst>
      <p:ext uri="{BB962C8B-B14F-4D97-AF65-F5344CB8AC3E}">
        <p14:creationId xmlns:p14="http://schemas.microsoft.com/office/powerpoint/2010/main" val="27726084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23728" y="620688"/>
            <a:ext cx="4114800" cy="701675"/>
          </a:xfrm>
        </p:spPr>
        <p:txBody>
          <a:bodyPr/>
          <a:lstStyle/>
          <a:p>
            <a:r>
              <a:rPr lang="en-GB" u="sng" dirty="0" smtClean="0"/>
              <a:t>Comparing Cities</a:t>
            </a:r>
            <a:endParaRPr lang="en-GB" u="sng" dirty="0"/>
          </a:p>
        </p:txBody>
      </p:sp>
      <p:sp>
        <p:nvSpPr>
          <p:cNvPr id="3" name="Content Placeholder 2"/>
          <p:cNvSpPr>
            <a:spLocks noGrp="1"/>
          </p:cNvSpPr>
          <p:nvPr>
            <p:ph sz="half" idx="4294967295"/>
          </p:nvPr>
        </p:nvSpPr>
        <p:spPr>
          <a:xfrm>
            <a:off x="0" y="1600200"/>
            <a:ext cx="4038600" cy="4525963"/>
          </a:xfrm>
          <a:prstGeom prst="rect">
            <a:avLst/>
          </a:prstGeom>
        </p:spPr>
        <p:txBody>
          <a:bodyPr>
            <a:normAutofit/>
          </a:bodyPr>
          <a:lstStyle/>
          <a:p>
            <a:r>
              <a:rPr lang="en-GB" sz="4200" u="sng" dirty="0" smtClean="0">
                <a:solidFill>
                  <a:schemeClr val="accent6"/>
                </a:solidFill>
              </a:rPr>
              <a:t>New York</a:t>
            </a:r>
          </a:p>
          <a:p>
            <a:r>
              <a:rPr lang="en-GB" dirty="0" smtClean="0"/>
              <a:t>Brainstorm your impressions of LA, USA and Hollywood.</a:t>
            </a:r>
          </a:p>
          <a:p>
            <a:r>
              <a:rPr lang="en-GB" dirty="0" smtClean="0"/>
              <a:t>Would you like to live in LA?</a:t>
            </a:r>
          </a:p>
          <a:p>
            <a:r>
              <a:rPr lang="en-GB" dirty="0" smtClean="0">
                <a:hlinkClick r:id="rId2"/>
              </a:rPr>
              <a:t>http://www.bbc.co.uk/learningzone/clips/512.bb.wmv</a:t>
            </a:r>
            <a:endParaRPr lang="en-GB" dirty="0" smtClean="0"/>
          </a:p>
          <a:p>
            <a:r>
              <a:rPr lang="en-GB" dirty="0" smtClean="0">
                <a:hlinkClick r:id="rId3"/>
              </a:rPr>
              <a:t>http://www.bbc.co.uk/learningzone/clips/513.bb.wmv</a:t>
            </a:r>
            <a:endParaRPr lang="en-GB" dirty="0" smtClean="0"/>
          </a:p>
          <a:p>
            <a:pPr>
              <a:buNone/>
            </a:pPr>
            <a:endParaRPr lang="en-GB" dirty="0"/>
          </a:p>
        </p:txBody>
      </p:sp>
      <p:sp>
        <p:nvSpPr>
          <p:cNvPr id="4" name="Content Placeholder 3"/>
          <p:cNvSpPr>
            <a:spLocks noGrp="1"/>
          </p:cNvSpPr>
          <p:nvPr>
            <p:ph sz="half" idx="4294967295"/>
          </p:nvPr>
        </p:nvSpPr>
        <p:spPr>
          <a:xfrm>
            <a:off x="5105400" y="1600200"/>
            <a:ext cx="4038600" cy="4525963"/>
          </a:xfrm>
          <a:prstGeom prst="rect">
            <a:avLst/>
          </a:prstGeom>
        </p:spPr>
        <p:txBody>
          <a:bodyPr>
            <a:normAutofit/>
          </a:bodyPr>
          <a:lstStyle/>
          <a:p>
            <a:r>
              <a:rPr lang="en-GB" sz="4200" u="sng" dirty="0" smtClean="0">
                <a:solidFill>
                  <a:schemeClr val="accent6"/>
                </a:solidFill>
              </a:rPr>
              <a:t>Seoul</a:t>
            </a:r>
          </a:p>
          <a:p>
            <a:r>
              <a:rPr lang="en-GB" dirty="0" smtClean="0"/>
              <a:t>Brainstorm your impressions of Seoul, Korea.</a:t>
            </a:r>
          </a:p>
          <a:p>
            <a:r>
              <a:rPr lang="en-GB" dirty="0" smtClean="0"/>
              <a:t>Would you like to live in Seoul?</a:t>
            </a:r>
          </a:p>
          <a:p>
            <a:r>
              <a:rPr lang="en-GB" dirty="0" smtClean="0">
                <a:hlinkClick r:id="rId4"/>
              </a:rPr>
              <a:t>http://www.bbc.co.uk/learningzone/clips/1482.bb.wmv</a:t>
            </a:r>
            <a:endParaRPr lang="en-GB" dirty="0" smtClean="0"/>
          </a:p>
          <a:p>
            <a:r>
              <a:rPr lang="en-GB" dirty="0" smtClean="0">
                <a:hlinkClick r:id="rId5"/>
              </a:rPr>
              <a:t>http://www.bbc.co.uk/learningzone/clips/520.nb.wmv</a:t>
            </a:r>
            <a:endParaRPr lang="en-GB" dirty="0" smtClean="0"/>
          </a:p>
          <a:p>
            <a:endParaRPr lang="en-GB" dirty="0"/>
          </a:p>
        </p:txBody>
      </p:sp>
      <p:sp>
        <p:nvSpPr>
          <p:cNvPr id="5" name="TextBox 4"/>
          <p:cNvSpPr txBox="1"/>
          <p:nvPr/>
        </p:nvSpPr>
        <p:spPr>
          <a:xfrm>
            <a:off x="428596" y="5472041"/>
            <a:ext cx="8429684" cy="1200329"/>
          </a:xfrm>
          <a:prstGeom prst="rect">
            <a:avLst/>
          </a:prstGeom>
          <a:noFill/>
        </p:spPr>
        <p:txBody>
          <a:bodyPr wrap="square" rtlCol="0">
            <a:spAutoFit/>
          </a:bodyPr>
          <a:lstStyle/>
          <a:p>
            <a:r>
              <a:rPr lang="en-GB" sz="2400" dirty="0" smtClean="0"/>
              <a:t>Stick case study sheet comparing New York and Seoul  into your book. Highlight key words.  EXT: Compare the issues both cities are facing due to urbanisation.</a:t>
            </a:r>
            <a:endParaRPr lang="en-GB" sz="2400" dirty="0"/>
          </a:p>
        </p:txBody>
      </p:sp>
    </p:spTree>
    <p:extLst>
      <p:ext uri="{BB962C8B-B14F-4D97-AF65-F5344CB8AC3E}">
        <p14:creationId xmlns:p14="http://schemas.microsoft.com/office/powerpoint/2010/main" val="25680252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483768" y="260648"/>
            <a:ext cx="4114800" cy="701675"/>
          </a:xfrm>
        </p:spPr>
        <p:txBody>
          <a:bodyPr>
            <a:normAutofit fontScale="90000"/>
          </a:bodyPr>
          <a:lstStyle/>
          <a:p>
            <a:r>
              <a:rPr lang="en-GB" dirty="0" smtClean="0">
                <a:solidFill>
                  <a:srgbClr val="00B050"/>
                </a:solidFill>
              </a:rPr>
              <a:t>What problems have urbanisation caused in the city?</a:t>
            </a:r>
            <a:endParaRPr lang="en-GB" dirty="0"/>
          </a:p>
        </p:txBody>
      </p:sp>
      <p:sp>
        <p:nvSpPr>
          <p:cNvPr id="6" name="Rounded Rectangular Callout 5"/>
          <p:cNvSpPr/>
          <p:nvPr/>
        </p:nvSpPr>
        <p:spPr>
          <a:xfrm>
            <a:off x="3714744" y="2428868"/>
            <a:ext cx="1928826" cy="207170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Create </a:t>
            </a:r>
            <a:r>
              <a:rPr lang="en-GB" dirty="0" smtClean="0">
                <a:solidFill>
                  <a:schemeClr val="accent4">
                    <a:lumMod val="50000"/>
                  </a:schemeClr>
                </a:solidFill>
              </a:rPr>
              <a:t>a mind map</a:t>
            </a:r>
            <a:r>
              <a:rPr lang="en-GB" dirty="0" smtClean="0"/>
              <a:t> to show the problems that urbanisation has caused in cities.</a:t>
            </a:r>
            <a:endParaRPr lang="en-GB" dirty="0"/>
          </a:p>
        </p:txBody>
      </p:sp>
      <p:sp>
        <p:nvSpPr>
          <p:cNvPr id="7" name="Line Callout 1 6"/>
          <p:cNvSpPr/>
          <p:nvPr/>
        </p:nvSpPr>
        <p:spPr>
          <a:xfrm>
            <a:off x="6429388" y="1285860"/>
            <a:ext cx="2357454" cy="142876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Colour code the mind map to highlight the differences between LEDCs and MEDCs.</a:t>
            </a:r>
            <a:endParaRPr lang="en-GB" dirty="0"/>
          </a:p>
        </p:txBody>
      </p:sp>
      <p:sp>
        <p:nvSpPr>
          <p:cNvPr id="8" name="Line Callout 1 7"/>
          <p:cNvSpPr/>
          <p:nvPr/>
        </p:nvSpPr>
        <p:spPr>
          <a:xfrm>
            <a:off x="928662" y="1714488"/>
            <a:ext cx="2143140" cy="1643074"/>
          </a:xfrm>
          <a:prstGeom prst="borderCallout1">
            <a:avLst>
              <a:gd name="adj1" fmla="val 155527"/>
              <a:gd name="adj2" fmla="val 130194"/>
              <a:gd name="adj3" fmla="val 103313"/>
              <a:gd name="adj4" fmla="val 46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Use a variety of images with colour to make your mind map stand out and be </a:t>
            </a:r>
            <a:r>
              <a:rPr lang="en-GB" sz="2400" dirty="0" smtClean="0">
                <a:solidFill>
                  <a:srgbClr val="FF0000"/>
                </a:solidFill>
              </a:rPr>
              <a:t>memorable.</a:t>
            </a:r>
            <a:endParaRPr lang="en-GB" sz="2400" dirty="0">
              <a:solidFill>
                <a:srgbClr val="FF0000"/>
              </a:solidFill>
            </a:endParaRPr>
          </a:p>
        </p:txBody>
      </p:sp>
      <p:sp>
        <p:nvSpPr>
          <p:cNvPr id="9" name="Oval Callout 8"/>
          <p:cNvSpPr/>
          <p:nvPr/>
        </p:nvSpPr>
        <p:spPr>
          <a:xfrm>
            <a:off x="5572132" y="4071942"/>
            <a:ext cx="2857520" cy="1857388"/>
          </a:xfrm>
          <a:prstGeom prst="wedgeEllipseCallout">
            <a:avLst>
              <a:gd name="adj1" fmla="val -48469"/>
              <a:gd name="adj2" fmla="val -791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Highlight key words and change the </a:t>
            </a:r>
            <a:r>
              <a:rPr lang="en-GB" sz="2800" dirty="0" smtClean="0"/>
              <a:t>font size </a:t>
            </a:r>
            <a:r>
              <a:rPr lang="en-GB" dirty="0" smtClean="0"/>
              <a:t>to make them </a:t>
            </a:r>
            <a:r>
              <a:rPr lang="en-GB" dirty="0" smtClean="0">
                <a:solidFill>
                  <a:srgbClr val="FFFF00"/>
                </a:solidFill>
              </a:rPr>
              <a:t>stand out.</a:t>
            </a:r>
            <a:endParaRPr lang="en-GB" dirty="0">
              <a:solidFill>
                <a:srgbClr val="FFFF00"/>
              </a:solidFill>
            </a:endParaRPr>
          </a:p>
        </p:txBody>
      </p:sp>
      <p:sp>
        <p:nvSpPr>
          <p:cNvPr id="10" name="Cloud Callout 9"/>
          <p:cNvSpPr/>
          <p:nvPr/>
        </p:nvSpPr>
        <p:spPr>
          <a:xfrm>
            <a:off x="642910" y="4286256"/>
            <a:ext cx="3000396" cy="2571744"/>
          </a:xfrm>
          <a:prstGeom prst="cloudCallout">
            <a:avLst>
              <a:gd name="adj1" fmla="val 52863"/>
              <a:gd name="adj2" fmla="val -70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Where possible give </a:t>
            </a:r>
            <a:r>
              <a:rPr lang="en-GB" sz="2400" dirty="0" smtClean="0">
                <a:solidFill>
                  <a:srgbClr val="00B050"/>
                </a:solidFill>
              </a:rPr>
              <a:t>examples</a:t>
            </a:r>
            <a:r>
              <a:rPr lang="en-GB" dirty="0" smtClean="0"/>
              <a:t> – it could be cities that you have visited seeing family or whilst on holiday.</a:t>
            </a:r>
            <a:endParaRPr lang="en-GB" dirty="0"/>
          </a:p>
        </p:txBody>
      </p:sp>
    </p:spTree>
    <p:extLst>
      <p:ext uri="{BB962C8B-B14F-4D97-AF65-F5344CB8AC3E}">
        <p14:creationId xmlns:p14="http://schemas.microsoft.com/office/powerpoint/2010/main" val="26171703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925513" y="274638"/>
            <a:ext cx="8218487" cy="850900"/>
          </a:xfrm>
        </p:spPr>
        <p:txBody>
          <a:bodyPr>
            <a:normAutofit fontScale="90000"/>
          </a:bodyPr>
          <a:lstStyle/>
          <a:p>
            <a:pPr eaLnBrk="1" hangingPunct="1"/>
            <a:r>
              <a:rPr lang="en-GB" sz="3600" b="1" u="sng" dirty="0" smtClean="0"/>
              <a:t>Urban growth in developing countries (LEDCs)</a:t>
            </a:r>
          </a:p>
        </p:txBody>
      </p:sp>
      <p:sp>
        <p:nvSpPr>
          <p:cNvPr id="22531" name="Content Placeholder 10"/>
          <p:cNvSpPr>
            <a:spLocks noGrp="1"/>
          </p:cNvSpPr>
          <p:nvPr>
            <p:ph idx="4294967295"/>
          </p:nvPr>
        </p:nvSpPr>
        <p:spPr>
          <a:xfrm>
            <a:off x="179512" y="1340768"/>
            <a:ext cx="8856984" cy="5040312"/>
          </a:xfrm>
          <a:prstGeom prst="rect">
            <a:avLst/>
          </a:prstGeom>
        </p:spPr>
        <p:txBody>
          <a:bodyPr>
            <a:normAutofit/>
          </a:bodyPr>
          <a:lstStyle/>
          <a:p>
            <a:pPr marL="514350" indent="-514350">
              <a:buFont typeface="Arial" charset="0"/>
              <a:buAutoNum type="arabicPeriod"/>
            </a:pPr>
            <a:endParaRPr lang="en-GB" dirty="0" smtClean="0"/>
          </a:p>
          <a:p>
            <a:pPr marL="514350" indent="-514350">
              <a:buFont typeface="Arial" charset="0"/>
              <a:buAutoNum type="arabicPeriod"/>
            </a:pPr>
            <a:r>
              <a:rPr lang="en-GB" sz="4800" dirty="0" smtClean="0">
                <a:solidFill>
                  <a:srgbClr val="FF0000"/>
                </a:solidFill>
              </a:rPr>
              <a:t>Compare and contrast </a:t>
            </a:r>
            <a:r>
              <a:rPr lang="en-GB" sz="4800" dirty="0" smtClean="0"/>
              <a:t>New York and Seoul</a:t>
            </a:r>
          </a:p>
          <a:p>
            <a:endParaRPr lang="en-GB" sz="4800" dirty="0" smtClean="0"/>
          </a:p>
          <a:p>
            <a:pPr marL="514350" indent="-514350">
              <a:buFont typeface="Arial" charset="0"/>
              <a:buNone/>
            </a:pPr>
            <a:endParaRPr lang="en-GB" dirty="0" smtClean="0"/>
          </a:p>
        </p:txBody>
      </p:sp>
    </p:spTree>
    <p:extLst>
      <p:ext uri="{BB962C8B-B14F-4D97-AF65-F5344CB8AC3E}">
        <p14:creationId xmlns:p14="http://schemas.microsoft.com/office/powerpoint/2010/main" val="25850361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57476" y="476672"/>
            <a:ext cx="4114800" cy="701675"/>
          </a:xfrm>
        </p:spPr>
        <p:txBody>
          <a:bodyPr/>
          <a:lstStyle/>
          <a:p>
            <a:r>
              <a:rPr lang="en-GB" u="sng" dirty="0" smtClean="0"/>
              <a:t>Plenary </a:t>
            </a:r>
            <a:endParaRPr lang="en-GB" u="sng" dirty="0"/>
          </a:p>
        </p:txBody>
      </p:sp>
      <p:sp>
        <p:nvSpPr>
          <p:cNvPr id="4" name="Right Arrow 3"/>
          <p:cNvSpPr/>
          <p:nvPr/>
        </p:nvSpPr>
        <p:spPr>
          <a:xfrm>
            <a:off x="1428728" y="2143116"/>
            <a:ext cx="6572296" cy="64294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ular Callout 4"/>
          <p:cNvSpPr/>
          <p:nvPr/>
        </p:nvSpPr>
        <p:spPr>
          <a:xfrm>
            <a:off x="3500430" y="3071810"/>
            <a:ext cx="2071702" cy="2071702"/>
          </a:xfrm>
          <a:prstGeom prst="wedgeRoundRectCallout">
            <a:avLst>
              <a:gd name="adj1" fmla="val -50862"/>
              <a:gd name="adj2" fmla="val 73338"/>
              <a:gd name="adj3" fmla="val 16667"/>
            </a:avLst>
          </a:prstGeom>
          <a:solidFill>
            <a:srgbClr val="F11D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Rate your problem caused by urbanisation.</a:t>
            </a:r>
            <a:endParaRPr lang="en-GB" sz="2400" dirty="0"/>
          </a:p>
        </p:txBody>
      </p:sp>
      <p:sp>
        <p:nvSpPr>
          <p:cNvPr id="6" name="TextBox 5"/>
          <p:cNvSpPr txBox="1"/>
          <p:nvPr/>
        </p:nvSpPr>
        <p:spPr>
          <a:xfrm>
            <a:off x="0" y="2786058"/>
            <a:ext cx="2285984" cy="954107"/>
          </a:xfrm>
          <a:prstGeom prst="rect">
            <a:avLst/>
          </a:prstGeom>
          <a:noFill/>
        </p:spPr>
        <p:txBody>
          <a:bodyPr wrap="square" rtlCol="0">
            <a:spAutoFit/>
          </a:bodyPr>
          <a:lstStyle/>
          <a:p>
            <a:r>
              <a:rPr lang="en-GB" sz="2800" dirty="0"/>
              <a:t>I</a:t>
            </a:r>
            <a:r>
              <a:rPr lang="en-GB" sz="2800" dirty="0" smtClean="0"/>
              <a:t>nconvenient for a few. </a:t>
            </a:r>
            <a:endParaRPr lang="en-GB" sz="2800" dirty="0"/>
          </a:p>
        </p:txBody>
      </p:sp>
      <p:sp>
        <p:nvSpPr>
          <p:cNvPr id="7" name="TextBox 6"/>
          <p:cNvSpPr txBox="1"/>
          <p:nvPr/>
        </p:nvSpPr>
        <p:spPr>
          <a:xfrm>
            <a:off x="7072330" y="2857496"/>
            <a:ext cx="1857388" cy="3108543"/>
          </a:xfrm>
          <a:prstGeom prst="rect">
            <a:avLst/>
          </a:prstGeom>
          <a:noFill/>
        </p:spPr>
        <p:txBody>
          <a:bodyPr wrap="square" rtlCol="0">
            <a:spAutoFit/>
          </a:bodyPr>
          <a:lstStyle/>
          <a:p>
            <a:r>
              <a:rPr lang="en-GB" sz="2800" dirty="0"/>
              <a:t>M</a:t>
            </a:r>
            <a:r>
              <a:rPr lang="en-GB" sz="2800" dirty="0" smtClean="0"/>
              <a:t>ajor problem impacting on a large percentage of the population.</a:t>
            </a:r>
            <a:endParaRPr lang="en-GB" sz="2800" dirty="0"/>
          </a:p>
        </p:txBody>
      </p:sp>
    </p:spTree>
    <p:extLst>
      <p:ext uri="{BB962C8B-B14F-4D97-AF65-F5344CB8AC3E}">
        <p14:creationId xmlns:p14="http://schemas.microsoft.com/office/powerpoint/2010/main" val="613674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0032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spcBef>
                <a:spcPts val="0"/>
              </a:spcBef>
              <a:spcAft>
                <a:spcPts val="0"/>
              </a:spcAft>
              <a:defRPr/>
            </a:pPr>
            <a:r>
              <a:rPr lang="en-US" sz="7200" b="1" spc="150" dirty="0">
                <a:ln w="11430"/>
                <a:solidFill>
                  <a:srgbClr val="92D050"/>
                </a:solidFill>
                <a:effectLst>
                  <a:outerShdw blurRad="25400" algn="tl" rotWithShape="0">
                    <a:srgbClr val="000000">
                      <a:alpha val="43000"/>
                    </a:srgbClr>
                  </a:outerShdw>
                </a:effectLst>
                <a:latin typeface="+mn-lt"/>
              </a:rPr>
              <a:t>Urban Environments</a:t>
            </a:r>
          </a:p>
        </p:txBody>
      </p:sp>
      <p:cxnSp>
        <p:nvCxnSpPr>
          <p:cNvPr id="8" name="Straight Connector 7"/>
          <p:cNvCxnSpPr/>
          <p:nvPr/>
        </p:nvCxnSpPr>
        <p:spPr>
          <a:xfrm flipV="1">
            <a:off x="251520" y="1268760"/>
            <a:ext cx="8208912" cy="16546"/>
          </a:xfrm>
          <a:prstGeom prst="line">
            <a:avLst/>
          </a:prstGeom>
          <a:ln>
            <a:solidFill>
              <a:srgbClr val="92D050"/>
            </a:solidFill>
          </a:ln>
          <a:scene3d>
            <a:camera prst="orthographicFront"/>
            <a:lightRig rig="threePt" dir="t"/>
          </a:scene3d>
          <a:sp3d>
            <a:bevelT/>
          </a:sp3d>
        </p:spPr>
        <p:style>
          <a:lnRef idx="2">
            <a:schemeClr val="accent3"/>
          </a:lnRef>
          <a:fillRef idx="0">
            <a:schemeClr val="accent3"/>
          </a:fillRef>
          <a:effectRef idx="1">
            <a:schemeClr val="accent3"/>
          </a:effectRef>
          <a:fontRef idx="minor">
            <a:schemeClr val="tx1"/>
          </a:fontRef>
        </p:style>
      </p:cxnSp>
      <p:sp>
        <p:nvSpPr>
          <p:cNvPr id="14339" name="TextBox 8"/>
          <p:cNvSpPr txBox="1">
            <a:spLocks noChangeArrowheads="1"/>
          </p:cNvSpPr>
          <p:nvPr/>
        </p:nvSpPr>
        <p:spPr bwMode="auto">
          <a:xfrm>
            <a:off x="323850" y="1773238"/>
            <a:ext cx="5903913" cy="1322387"/>
          </a:xfrm>
          <a:prstGeom prst="rect">
            <a:avLst/>
          </a:prstGeom>
          <a:noFill/>
          <a:ln w="9525">
            <a:noFill/>
            <a:miter lim="800000"/>
            <a:headEnd/>
            <a:tailEnd/>
          </a:ln>
        </p:spPr>
        <p:txBody>
          <a:bodyPr>
            <a:spAutoFit/>
          </a:bodyPr>
          <a:lstStyle/>
          <a:p>
            <a:r>
              <a:rPr lang="en-GB" sz="4000" dirty="0" smtClean="0">
                <a:latin typeface="Calibri" pitchFamily="34" charset="0"/>
              </a:rPr>
              <a:t>Squatter settlements</a:t>
            </a:r>
            <a:endParaRPr lang="en-GB" sz="4000" dirty="0">
              <a:latin typeface="Calibri" pitchFamily="34" charset="0"/>
            </a:endParaRPr>
          </a:p>
          <a:p>
            <a:endParaRPr lang="en-GB" sz="4000" dirty="0">
              <a:solidFill>
                <a:schemeClr val="bg1"/>
              </a:solidFill>
              <a:latin typeface="Calibri" pitchFamily="34" charset="0"/>
            </a:endParaRPr>
          </a:p>
        </p:txBody>
      </p:sp>
      <p:sp>
        <p:nvSpPr>
          <p:cNvPr id="14340" name="TextBox 14"/>
          <p:cNvSpPr txBox="1">
            <a:spLocks noChangeArrowheads="1"/>
          </p:cNvSpPr>
          <p:nvPr/>
        </p:nvSpPr>
        <p:spPr bwMode="auto">
          <a:xfrm>
            <a:off x="323850" y="2636838"/>
            <a:ext cx="3816350" cy="3877985"/>
          </a:xfrm>
          <a:prstGeom prst="rect">
            <a:avLst/>
          </a:prstGeom>
          <a:noFill/>
          <a:ln w="9525">
            <a:noFill/>
            <a:miter lim="800000"/>
            <a:headEnd/>
            <a:tailEnd/>
          </a:ln>
        </p:spPr>
        <p:txBody>
          <a:bodyPr>
            <a:spAutoFit/>
          </a:bodyPr>
          <a:lstStyle/>
          <a:p>
            <a:pPr algn="ctr">
              <a:spcAft>
                <a:spcPts val="1200"/>
              </a:spcAft>
            </a:pPr>
            <a:r>
              <a:rPr lang="en-GB" sz="2400" u="sng" dirty="0">
                <a:latin typeface="Calibri" pitchFamily="34" charset="0"/>
              </a:rPr>
              <a:t>Learning Objectives</a:t>
            </a:r>
          </a:p>
          <a:p>
            <a:pPr>
              <a:spcAft>
                <a:spcPts val="1200"/>
              </a:spcAft>
              <a:buFont typeface="Arial" charset="0"/>
              <a:buChar char="•"/>
            </a:pPr>
            <a:r>
              <a:rPr lang="en-GB" sz="2400" dirty="0">
                <a:latin typeface="Calibri" pitchFamily="34" charset="0"/>
              </a:rPr>
              <a:t> ALL –  to know </a:t>
            </a:r>
            <a:r>
              <a:rPr lang="en-GB" sz="2400" dirty="0" smtClean="0">
                <a:latin typeface="Calibri" pitchFamily="34" charset="0"/>
              </a:rPr>
              <a:t>ways to improve squatter settlements</a:t>
            </a:r>
            <a:endParaRPr lang="en-GB" sz="2400" dirty="0">
              <a:latin typeface="Calibri" pitchFamily="34" charset="0"/>
            </a:endParaRPr>
          </a:p>
          <a:p>
            <a:pPr>
              <a:spcAft>
                <a:spcPts val="1200"/>
              </a:spcAft>
              <a:buFont typeface="Arial" charset="0"/>
              <a:buChar char="•"/>
            </a:pPr>
            <a:r>
              <a:rPr lang="en-GB" sz="2400" dirty="0">
                <a:latin typeface="Calibri" pitchFamily="34" charset="0"/>
              </a:rPr>
              <a:t> MOST – to know a case study for each strategy</a:t>
            </a:r>
          </a:p>
          <a:p>
            <a:pPr>
              <a:spcAft>
                <a:spcPts val="1200"/>
              </a:spcAft>
              <a:buFont typeface="Arial" charset="0"/>
              <a:buChar char="•"/>
            </a:pPr>
            <a:r>
              <a:rPr lang="en-GB" sz="2400" dirty="0">
                <a:latin typeface="Calibri" pitchFamily="34" charset="0"/>
              </a:rPr>
              <a:t> SOME – to reflect on the effectiveness of each strategy</a:t>
            </a:r>
          </a:p>
        </p:txBody>
      </p:sp>
      <p:pic>
        <p:nvPicPr>
          <p:cNvPr id="7" name="Picture 2" descr="http://s.glbimg.com/jo/g1/f/original/2011/04/19/300x400_operacao_rocinha2.jpg">
            <a:hlinkClick r:id="rId3"/>
          </p:cNvPr>
          <p:cNvPicPr>
            <a:picLocks noChangeAspect="1" noChangeArrowheads="1"/>
          </p:cNvPicPr>
          <p:nvPr/>
        </p:nvPicPr>
        <p:blipFill>
          <a:blip r:embed="rId4"/>
          <a:srcRect/>
          <a:stretch>
            <a:fillRect/>
          </a:stretch>
        </p:blipFill>
        <p:spPr bwMode="auto">
          <a:xfrm>
            <a:off x="5117094" y="1628800"/>
            <a:ext cx="3744912" cy="4992688"/>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13402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685800" y="476672"/>
            <a:ext cx="7772400" cy="1143000"/>
          </a:xfrm>
        </p:spPr>
        <p:txBody>
          <a:bodyPr/>
          <a:lstStyle/>
          <a:p>
            <a:r>
              <a:rPr lang="en-GB"/>
              <a:t>What adjectives come to mind when you study this photo?</a:t>
            </a:r>
          </a:p>
        </p:txBody>
      </p:sp>
      <p:sp>
        <p:nvSpPr>
          <p:cNvPr id="4099" name="Rectangle 3"/>
          <p:cNvSpPr>
            <a:spLocks noGrp="1" noChangeArrowheads="1"/>
          </p:cNvSpPr>
          <p:nvPr>
            <p:ph type="body" sz="half" idx="4294967295"/>
          </p:nvPr>
        </p:nvSpPr>
        <p:spPr>
          <a:xfrm>
            <a:off x="0" y="1981200"/>
            <a:ext cx="3810000" cy="4114800"/>
          </a:xfrm>
        </p:spPr>
        <p:txBody>
          <a:bodyPr/>
          <a:lstStyle/>
          <a:p>
            <a:r>
              <a:rPr lang="en-GB" sz="2800">
                <a:solidFill>
                  <a:srgbClr val="FFFFFF"/>
                </a:solidFill>
                <a:latin typeface="Arial" charset="0"/>
              </a:rPr>
              <a:t>If you lived here  </a:t>
            </a:r>
          </a:p>
        </p:txBody>
      </p:sp>
      <p:pic>
        <p:nvPicPr>
          <p:cNvPr id="4107" name="Picture 11" descr="http://photos.iofc.org/storage/images/preview/colombia_shan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64904"/>
            <a:ext cx="7620000" cy="409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30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4294967295"/>
          </p:nvPr>
        </p:nvSpPr>
        <p:spPr>
          <a:xfrm>
            <a:off x="395288" y="0"/>
            <a:ext cx="8569325" cy="431800"/>
          </a:xfrm>
          <a:prstGeom prst="rect">
            <a:avLst/>
          </a:prstGeom>
        </p:spPr>
        <p:txBody>
          <a:bodyPr>
            <a:normAutofit fontScale="92500"/>
          </a:bodyPr>
          <a:lstStyle/>
          <a:p>
            <a:pPr eaLnBrk="1" hangingPunct="1">
              <a:buFont typeface="Arial" charset="0"/>
              <a:buNone/>
            </a:pPr>
            <a:r>
              <a:rPr lang="en-GB" sz="1600" b="1" u="sng" smtClean="0"/>
              <a:t>Reasons why people move from rural to urban areas in developing countries can be described as:</a:t>
            </a:r>
          </a:p>
        </p:txBody>
      </p:sp>
      <p:pic>
        <p:nvPicPr>
          <p:cNvPr id="2355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26" y="476251"/>
            <a:ext cx="2592388" cy="18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404813"/>
            <a:ext cx="3095625" cy="198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5"/>
          <p:cNvSpPr txBox="1">
            <a:spLocks noChangeArrowheads="1"/>
          </p:cNvSpPr>
          <p:nvPr/>
        </p:nvSpPr>
        <p:spPr bwMode="auto">
          <a:xfrm>
            <a:off x="395288" y="2349500"/>
            <a:ext cx="2840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u="sng"/>
              <a:t>PUSH FACTORS:</a:t>
            </a:r>
          </a:p>
          <a:p>
            <a:pPr eaLnBrk="1" hangingPunct="1"/>
            <a:r>
              <a:rPr lang="en-GB"/>
              <a:t>Factors which </a:t>
            </a:r>
            <a:r>
              <a:rPr lang="en-GB" b="1" i="1"/>
              <a:t>push</a:t>
            </a:r>
          </a:p>
          <a:p>
            <a:pPr eaLnBrk="1" hangingPunct="1"/>
            <a:r>
              <a:rPr lang="en-GB"/>
              <a:t>People </a:t>
            </a:r>
            <a:r>
              <a:rPr lang="en-GB" b="1" i="1"/>
              <a:t>away</a:t>
            </a:r>
            <a:r>
              <a:rPr lang="en-GB"/>
              <a:t> from a place</a:t>
            </a:r>
          </a:p>
        </p:txBody>
      </p:sp>
      <p:sp>
        <p:nvSpPr>
          <p:cNvPr id="23558" name="TextBox 6"/>
          <p:cNvSpPr txBox="1">
            <a:spLocks noChangeArrowheads="1"/>
          </p:cNvSpPr>
          <p:nvPr/>
        </p:nvSpPr>
        <p:spPr bwMode="auto">
          <a:xfrm>
            <a:off x="6516688" y="2276475"/>
            <a:ext cx="2146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u="sng"/>
              <a:t>PULL FACTORS:</a:t>
            </a:r>
          </a:p>
          <a:p>
            <a:pPr eaLnBrk="1" hangingPunct="1"/>
            <a:r>
              <a:rPr lang="en-GB"/>
              <a:t>Factors which </a:t>
            </a:r>
            <a:r>
              <a:rPr lang="en-GB" b="1" i="1"/>
              <a:t>pull </a:t>
            </a:r>
          </a:p>
          <a:p>
            <a:pPr eaLnBrk="1" hangingPunct="1"/>
            <a:r>
              <a:rPr lang="en-GB"/>
              <a:t>People </a:t>
            </a:r>
            <a:r>
              <a:rPr lang="en-GB" b="1" i="1"/>
              <a:t>to</a:t>
            </a:r>
            <a:r>
              <a:rPr lang="en-GB"/>
              <a:t> a place</a:t>
            </a:r>
          </a:p>
        </p:txBody>
      </p:sp>
      <p:pic>
        <p:nvPicPr>
          <p:cNvPr id="235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763588"/>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620713"/>
            <a:ext cx="180498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Box 8"/>
          <p:cNvSpPr txBox="1">
            <a:spLocks noChangeArrowheads="1"/>
          </p:cNvSpPr>
          <p:nvPr/>
        </p:nvSpPr>
        <p:spPr bwMode="auto">
          <a:xfrm>
            <a:off x="250825" y="3284538"/>
            <a:ext cx="829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Would these be push or pull factors: </a:t>
            </a:r>
            <a:r>
              <a:rPr lang="en-GB" b="1" u="sng"/>
              <a:t>PUT THEM UNDER CORRECT HEADING</a:t>
            </a:r>
          </a:p>
        </p:txBody>
      </p:sp>
      <p:sp>
        <p:nvSpPr>
          <p:cNvPr id="23562" name="Rectangle 11"/>
          <p:cNvSpPr>
            <a:spLocks noChangeArrowheads="1"/>
          </p:cNvSpPr>
          <p:nvPr/>
        </p:nvSpPr>
        <p:spPr bwMode="auto">
          <a:xfrm>
            <a:off x="395288" y="5157788"/>
            <a:ext cx="1595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Higher wages</a:t>
            </a:r>
          </a:p>
        </p:txBody>
      </p:sp>
      <p:sp>
        <p:nvSpPr>
          <p:cNvPr id="23563" name="Rectangle 12"/>
          <p:cNvSpPr>
            <a:spLocks noChangeArrowheads="1"/>
          </p:cNvSpPr>
          <p:nvPr/>
        </p:nvSpPr>
        <p:spPr bwMode="auto">
          <a:xfrm>
            <a:off x="2195513" y="4652963"/>
            <a:ext cx="110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Drought	</a:t>
            </a:r>
          </a:p>
        </p:txBody>
      </p:sp>
      <p:sp>
        <p:nvSpPr>
          <p:cNvPr id="23564" name="Rectangle 13"/>
          <p:cNvSpPr>
            <a:spLocks noChangeArrowheads="1"/>
          </p:cNvSpPr>
          <p:nvPr/>
        </p:nvSpPr>
        <p:spPr bwMode="auto">
          <a:xfrm>
            <a:off x="4572000" y="4581525"/>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Flooding	</a:t>
            </a:r>
          </a:p>
        </p:txBody>
      </p:sp>
      <p:sp>
        <p:nvSpPr>
          <p:cNvPr id="23565" name="Rectangle 14"/>
          <p:cNvSpPr>
            <a:spLocks noChangeArrowheads="1"/>
          </p:cNvSpPr>
          <p:nvPr/>
        </p:nvSpPr>
        <p:spPr bwMode="auto">
          <a:xfrm>
            <a:off x="6875463" y="4797425"/>
            <a:ext cx="198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Better Healthcare</a:t>
            </a:r>
          </a:p>
        </p:txBody>
      </p:sp>
      <p:sp>
        <p:nvSpPr>
          <p:cNvPr id="23566" name="Rectangle 15"/>
          <p:cNvSpPr>
            <a:spLocks noChangeArrowheads="1"/>
          </p:cNvSpPr>
          <p:nvPr/>
        </p:nvSpPr>
        <p:spPr bwMode="auto">
          <a:xfrm>
            <a:off x="6804025" y="38608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Better Education</a:t>
            </a:r>
          </a:p>
        </p:txBody>
      </p:sp>
      <p:sp>
        <p:nvSpPr>
          <p:cNvPr id="23567" name="Rectangle 16"/>
          <p:cNvSpPr>
            <a:spLocks noChangeArrowheads="1"/>
          </p:cNvSpPr>
          <p:nvPr/>
        </p:nvSpPr>
        <p:spPr bwMode="auto">
          <a:xfrm>
            <a:off x="1403350" y="5661025"/>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Famine</a:t>
            </a:r>
          </a:p>
        </p:txBody>
      </p:sp>
      <p:sp>
        <p:nvSpPr>
          <p:cNvPr id="23568" name="Rectangle 17"/>
          <p:cNvSpPr>
            <a:spLocks noChangeArrowheads="1"/>
          </p:cNvSpPr>
          <p:nvPr/>
        </p:nvSpPr>
        <p:spPr bwMode="auto">
          <a:xfrm>
            <a:off x="5435600" y="5229225"/>
            <a:ext cx="122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Protection</a:t>
            </a:r>
          </a:p>
        </p:txBody>
      </p:sp>
      <p:sp>
        <p:nvSpPr>
          <p:cNvPr id="23569" name="Rectangle 18"/>
          <p:cNvSpPr>
            <a:spLocks noChangeArrowheads="1"/>
          </p:cNvSpPr>
          <p:nvPr/>
        </p:nvSpPr>
        <p:spPr bwMode="auto">
          <a:xfrm>
            <a:off x="6804025" y="5732463"/>
            <a:ext cx="209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Good quality of life</a:t>
            </a:r>
          </a:p>
        </p:txBody>
      </p:sp>
      <p:sp>
        <p:nvSpPr>
          <p:cNvPr id="23570" name="TextBox 19"/>
          <p:cNvSpPr txBox="1">
            <a:spLocks noChangeArrowheads="1"/>
          </p:cNvSpPr>
          <p:nvPr/>
        </p:nvSpPr>
        <p:spPr bwMode="auto">
          <a:xfrm>
            <a:off x="5580063" y="6165850"/>
            <a:ext cx="332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Decline of traditional industries</a:t>
            </a:r>
          </a:p>
        </p:txBody>
      </p:sp>
      <p:sp>
        <p:nvSpPr>
          <p:cNvPr id="23571" name="Rectangle 20"/>
          <p:cNvSpPr>
            <a:spLocks noChangeArrowheads="1"/>
          </p:cNvSpPr>
          <p:nvPr/>
        </p:nvSpPr>
        <p:spPr bwMode="auto">
          <a:xfrm>
            <a:off x="179388" y="5805488"/>
            <a:ext cx="954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Conflict</a:t>
            </a:r>
          </a:p>
        </p:txBody>
      </p:sp>
      <p:sp>
        <p:nvSpPr>
          <p:cNvPr id="23572" name="Rectangle 21"/>
          <p:cNvSpPr>
            <a:spLocks noChangeArrowheads="1"/>
          </p:cNvSpPr>
          <p:nvPr/>
        </p:nvSpPr>
        <p:spPr bwMode="auto">
          <a:xfrm>
            <a:off x="2987675" y="5589588"/>
            <a:ext cx="198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Land degradation</a:t>
            </a:r>
          </a:p>
        </p:txBody>
      </p:sp>
      <p:sp>
        <p:nvSpPr>
          <p:cNvPr id="23" name="Rectangle 22"/>
          <p:cNvSpPr/>
          <p:nvPr/>
        </p:nvSpPr>
        <p:spPr>
          <a:xfrm>
            <a:off x="107950" y="3284538"/>
            <a:ext cx="8856663" cy="3457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574" name="TextBox 21"/>
          <p:cNvSpPr txBox="1">
            <a:spLocks noChangeArrowheads="1"/>
          </p:cNvSpPr>
          <p:nvPr/>
        </p:nvSpPr>
        <p:spPr bwMode="auto">
          <a:xfrm>
            <a:off x="3276600" y="5013325"/>
            <a:ext cx="1414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Lack of jobs</a:t>
            </a:r>
          </a:p>
        </p:txBody>
      </p:sp>
      <p:sp>
        <p:nvSpPr>
          <p:cNvPr id="23575" name="TextBox 23"/>
          <p:cNvSpPr txBox="1">
            <a:spLocks noChangeArrowheads="1"/>
          </p:cNvSpPr>
          <p:nvPr/>
        </p:nvSpPr>
        <p:spPr bwMode="auto">
          <a:xfrm>
            <a:off x="3635375" y="4292600"/>
            <a:ext cx="600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War</a:t>
            </a:r>
          </a:p>
        </p:txBody>
      </p:sp>
      <p:sp>
        <p:nvSpPr>
          <p:cNvPr id="23576" name="TextBox 25"/>
          <p:cNvSpPr txBox="1">
            <a:spLocks noChangeArrowheads="1"/>
          </p:cNvSpPr>
          <p:nvPr/>
        </p:nvSpPr>
        <p:spPr bwMode="auto">
          <a:xfrm>
            <a:off x="250825" y="3789363"/>
            <a:ext cx="337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Uneconomic subdivsion of land</a:t>
            </a:r>
          </a:p>
        </p:txBody>
      </p:sp>
      <p:sp>
        <p:nvSpPr>
          <p:cNvPr id="23577" name="TextBox 26"/>
          <p:cNvSpPr txBox="1">
            <a:spLocks noChangeArrowheads="1"/>
          </p:cNvSpPr>
          <p:nvPr/>
        </p:nvSpPr>
        <p:spPr bwMode="auto">
          <a:xfrm>
            <a:off x="4211638" y="3860800"/>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Poor education</a:t>
            </a:r>
          </a:p>
        </p:txBody>
      </p:sp>
      <p:sp>
        <p:nvSpPr>
          <p:cNvPr id="23578" name="TextBox 27"/>
          <p:cNvSpPr txBox="1">
            <a:spLocks noChangeArrowheads="1"/>
          </p:cNvSpPr>
          <p:nvPr/>
        </p:nvSpPr>
        <p:spPr bwMode="auto">
          <a:xfrm>
            <a:off x="5795963" y="4365625"/>
            <a:ext cx="1812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Poor healthcare</a:t>
            </a:r>
          </a:p>
        </p:txBody>
      </p:sp>
      <p:sp>
        <p:nvSpPr>
          <p:cNvPr id="23579" name="TextBox 28"/>
          <p:cNvSpPr txBox="1">
            <a:spLocks noChangeArrowheads="1"/>
          </p:cNvSpPr>
          <p:nvPr/>
        </p:nvSpPr>
        <p:spPr bwMode="auto">
          <a:xfrm>
            <a:off x="323850" y="4437063"/>
            <a:ext cx="154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Poor housing</a:t>
            </a:r>
          </a:p>
        </p:txBody>
      </p:sp>
      <p:sp>
        <p:nvSpPr>
          <p:cNvPr id="23580" name="TextBox 29"/>
          <p:cNvSpPr txBox="1">
            <a:spLocks noChangeArrowheads="1"/>
          </p:cNvSpPr>
          <p:nvPr/>
        </p:nvSpPr>
        <p:spPr bwMode="auto">
          <a:xfrm>
            <a:off x="323850" y="6237288"/>
            <a:ext cx="220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More supply of food</a:t>
            </a:r>
          </a:p>
        </p:txBody>
      </p:sp>
      <p:sp>
        <p:nvSpPr>
          <p:cNvPr id="23581" name="TextBox 31"/>
          <p:cNvSpPr txBox="1">
            <a:spLocks noChangeArrowheads="1"/>
          </p:cNvSpPr>
          <p:nvPr/>
        </p:nvSpPr>
        <p:spPr bwMode="auto">
          <a:xfrm>
            <a:off x="2843213" y="6237288"/>
            <a:ext cx="237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t>Opportunities for jobs</a:t>
            </a:r>
          </a:p>
        </p:txBody>
      </p:sp>
    </p:spTree>
    <p:extLst>
      <p:ext uri="{BB962C8B-B14F-4D97-AF65-F5344CB8AC3E}">
        <p14:creationId xmlns:p14="http://schemas.microsoft.com/office/powerpoint/2010/main" val="6410372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11560" y="404664"/>
            <a:ext cx="7772400" cy="1143000"/>
          </a:xfrm>
        </p:spPr>
        <p:txBody>
          <a:bodyPr/>
          <a:lstStyle/>
          <a:p>
            <a:r>
              <a:rPr lang="en-GB"/>
              <a:t>If you lived here what problems might you experience?</a:t>
            </a:r>
          </a:p>
        </p:txBody>
      </p:sp>
      <p:sp>
        <p:nvSpPr>
          <p:cNvPr id="5124" name="Rectangle 4"/>
          <p:cNvSpPr>
            <a:spLocks noGrp="1" noChangeArrowheads="1"/>
          </p:cNvSpPr>
          <p:nvPr>
            <p:ph type="body" sz="half" idx="4294967295"/>
          </p:nvPr>
        </p:nvSpPr>
        <p:spPr>
          <a:xfrm>
            <a:off x="5334000" y="1981200"/>
            <a:ext cx="3810000" cy="4114800"/>
          </a:xfrm>
        </p:spPr>
        <p:txBody>
          <a:bodyPr/>
          <a:lstStyle/>
          <a:p>
            <a:r>
              <a:rPr lang="en-GB" sz="2800"/>
              <a:t>Health?</a:t>
            </a:r>
          </a:p>
          <a:p>
            <a:r>
              <a:rPr lang="en-GB" sz="2800"/>
              <a:t>Education?</a:t>
            </a:r>
          </a:p>
          <a:p>
            <a:r>
              <a:rPr lang="en-GB" sz="2800"/>
              <a:t>Living conditions?</a:t>
            </a:r>
          </a:p>
          <a:p>
            <a:r>
              <a:rPr lang="en-GB" sz="2800"/>
              <a:t>Transport?</a:t>
            </a:r>
          </a:p>
          <a:p>
            <a:r>
              <a:rPr lang="en-GB" sz="2800"/>
              <a:t>Water?</a:t>
            </a:r>
          </a:p>
          <a:p>
            <a:r>
              <a:rPr lang="en-GB" sz="2800"/>
              <a:t>Employment?</a:t>
            </a:r>
          </a:p>
          <a:p>
            <a:r>
              <a:rPr lang="en-GB" sz="2800"/>
              <a:t>Leisure?</a:t>
            </a:r>
          </a:p>
          <a:p>
            <a:endParaRPr lang="en-GB" sz="2800"/>
          </a:p>
        </p:txBody>
      </p:sp>
      <p:pic>
        <p:nvPicPr>
          <p:cNvPr id="5127" name="Picture 7" descr="Title: living in high tension">
            <a:hlinkClick r:id="rId2"/>
          </p:cNvPr>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539552" y="2204864"/>
            <a:ext cx="3810000" cy="3733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83190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iterate type="wd">
                                    <p:tmPct val="100000"/>
                                  </p:iterate>
                                  <p:childTnLst>
                                    <p:set>
                                      <p:cBhvr>
                                        <p:cTn id="6" dur="1" fill="hold">
                                          <p:stCondLst>
                                            <p:cond delay="0"/>
                                          </p:stCondLst>
                                        </p:cTn>
                                        <p:tgtEl>
                                          <p:spTgt spid="5124">
                                            <p:txEl>
                                              <p:pRg st="0" end="0"/>
                                            </p:txEl>
                                          </p:spTgt>
                                        </p:tgtEl>
                                        <p:attrNameLst>
                                          <p:attrName>style.visibility</p:attrName>
                                        </p:attrNameLst>
                                      </p:cBhvr>
                                      <p:to>
                                        <p:strVal val="visible"/>
                                      </p:to>
                                    </p:set>
                                    <p:anim calcmode="lin" valueType="num">
                                      <p:cBhvr additive="base">
                                        <p:cTn id="7" dur="1000" fill="hold"/>
                                        <p:tgtEl>
                                          <p:spTgt spid="512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iterate type="wd">
                                    <p:tmPct val="100000"/>
                                  </p:iterate>
                                  <p:childTnLst>
                                    <p:set>
                                      <p:cBhvr>
                                        <p:cTn id="12" dur="1" fill="hold">
                                          <p:stCondLst>
                                            <p:cond delay="0"/>
                                          </p:stCondLst>
                                        </p:cTn>
                                        <p:tgtEl>
                                          <p:spTgt spid="5124">
                                            <p:txEl>
                                              <p:pRg st="1" end="1"/>
                                            </p:txEl>
                                          </p:spTgt>
                                        </p:tgtEl>
                                        <p:attrNameLst>
                                          <p:attrName>style.visibility</p:attrName>
                                        </p:attrNameLst>
                                      </p:cBhvr>
                                      <p:to>
                                        <p:strVal val="visible"/>
                                      </p:to>
                                    </p:set>
                                    <p:anim calcmode="lin" valueType="num">
                                      <p:cBhvr additive="base">
                                        <p:cTn id="13" dur="1000" fill="hold"/>
                                        <p:tgtEl>
                                          <p:spTgt spid="5124">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1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iterate type="wd">
                                    <p:tmPct val="100000"/>
                                  </p:iterate>
                                  <p:childTnLst>
                                    <p:set>
                                      <p:cBhvr>
                                        <p:cTn id="18" dur="1" fill="hold">
                                          <p:stCondLst>
                                            <p:cond delay="0"/>
                                          </p:stCondLst>
                                        </p:cTn>
                                        <p:tgtEl>
                                          <p:spTgt spid="5124">
                                            <p:txEl>
                                              <p:pRg st="2" end="2"/>
                                            </p:txEl>
                                          </p:spTgt>
                                        </p:tgtEl>
                                        <p:attrNameLst>
                                          <p:attrName>style.visibility</p:attrName>
                                        </p:attrNameLst>
                                      </p:cBhvr>
                                      <p:to>
                                        <p:strVal val="visible"/>
                                      </p:to>
                                    </p:set>
                                    <p:anim calcmode="lin" valueType="num">
                                      <p:cBhvr additive="base">
                                        <p:cTn id="19" dur="1000" fill="hold"/>
                                        <p:tgtEl>
                                          <p:spTgt spid="5124">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1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iterate type="wd">
                                    <p:tmPct val="100000"/>
                                  </p:iterate>
                                  <p:childTnLst>
                                    <p:set>
                                      <p:cBhvr>
                                        <p:cTn id="24" dur="1" fill="hold">
                                          <p:stCondLst>
                                            <p:cond delay="0"/>
                                          </p:stCondLst>
                                        </p:cTn>
                                        <p:tgtEl>
                                          <p:spTgt spid="5124">
                                            <p:txEl>
                                              <p:pRg st="3" end="3"/>
                                            </p:txEl>
                                          </p:spTgt>
                                        </p:tgtEl>
                                        <p:attrNameLst>
                                          <p:attrName>style.visibility</p:attrName>
                                        </p:attrNameLst>
                                      </p:cBhvr>
                                      <p:to>
                                        <p:strVal val="visible"/>
                                      </p:to>
                                    </p:set>
                                    <p:anim calcmode="lin" valueType="num">
                                      <p:cBhvr additive="base">
                                        <p:cTn id="25" dur="1000" fill="hold"/>
                                        <p:tgtEl>
                                          <p:spTgt spid="5124">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1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iterate type="wd">
                                    <p:tmPct val="100000"/>
                                  </p:iterate>
                                  <p:childTnLst>
                                    <p:set>
                                      <p:cBhvr>
                                        <p:cTn id="30" dur="1" fill="hold">
                                          <p:stCondLst>
                                            <p:cond delay="0"/>
                                          </p:stCondLst>
                                        </p:cTn>
                                        <p:tgtEl>
                                          <p:spTgt spid="5124">
                                            <p:txEl>
                                              <p:pRg st="4" end="4"/>
                                            </p:txEl>
                                          </p:spTgt>
                                        </p:tgtEl>
                                        <p:attrNameLst>
                                          <p:attrName>style.visibility</p:attrName>
                                        </p:attrNameLst>
                                      </p:cBhvr>
                                      <p:to>
                                        <p:strVal val="visible"/>
                                      </p:to>
                                    </p:set>
                                    <p:anim calcmode="lin" valueType="num">
                                      <p:cBhvr additive="base">
                                        <p:cTn id="31" dur="1000" fill="hold"/>
                                        <p:tgtEl>
                                          <p:spTgt spid="5124">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51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grpId="0" nodeType="clickEffect">
                                  <p:stCondLst>
                                    <p:cond delay="0"/>
                                  </p:stCondLst>
                                  <p:iterate type="wd">
                                    <p:tmPct val="100000"/>
                                  </p:iterate>
                                  <p:childTnLst>
                                    <p:set>
                                      <p:cBhvr>
                                        <p:cTn id="36" dur="1" fill="hold">
                                          <p:stCondLst>
                                            <p:cond delay="0"/>
                                          </p:stCondLst>
                                        </p:cTn>
                                        <p:tgtEl>
                                          <p:spTgt spid="5124">
                                            <p:txEl>
                                              <p:pRg st="5" end="5"/>
                                            </p:txEl>
                                          </p:spTgt>
                                        </p:tgtEl>
                                        <p:attrNameLst>
                                          <p:attrName>style.visibility</p:attrName>
                                        </p:attrNameLst>
                                      </p:cBhvr>
                                      <p:to>
                                        <p:strVal val="visible"/>
                                      </p:to>
                                    </p:set>
                                    <p:anim calcmode="lin" valueType="num">
                                      <p:cBhvr additive="base">
                                        <p:cTn id="37" dur="1000" fill="hold"/>
                                        <p:tgtEl>
                                          <p:spTgt spid="5124">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12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4" fill="hold" grpId="0" nodeType="clickEffect">
                                  <p:stCondLst>
                                    <p:cond delay="0"/>
                                  </p:stCondLst>
                                  <p:iterate type="wd">
                                    <p:tmPct val="100000"/>
                                  </p:iterate>
                                  <p:childTnLst>
                                    <p:set>
                                      <p:cBhvr>
                                        <p:cTn id="42" dur="1" fill="hold">
                                          <p:stCondLst>
                                            <p:cond delay="0"/>
                                          </p:stCondLst>
                                        </p:cTn>
                                        <p:tgtEl>
                                          <p:spTgt spid="5124">
                                            <p:txEl>
                                              <p:pRg st="6" end="6"/>
                                            </p:txEl>
                                          </p:spTgt>
                                        </p:tgtEl>
                                        <p:attrNameLst>
                                          <p:attrName>style.visibility</p:attrName>
                                        </p:attrNameLst>
                                      </p:cBhvr>
                                      <p:to>
                                        <p:strVal val="visible"/>
                                      </p:to>
                                    </p:set>
                                    <p:anim calcmode="lin" valueType="num">
                                      <p:cBhvr additive="base">
                                        <p:cTn id="43" dur="1000" fill="hold"/>
                                        <p:tgtEl>
                                          <p:spTgt spid="5124">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512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11560" y="476672"/>
            <a:ext cx="7772400" cy="1143000"/>
          </a:xfrm>
        </p:spPr>
        <p:txBody>
          <a:bodyPr/>
          <a:lstStyle/>
          <a:p>
            <a:r>
              <a:rPr lang="en-GB"/>
              <a:t>Where do you think this is?</a:t>
            </a:r>
          </a:p>
        </p:txBody>
      </p:sp>
      <p:sp>
        <p:nvSpPr>
          <p:cNvPr id="6148" name="Rectangle 4"/>
          <p:cNvSpPr>
            <a:spLocks noGrp="1" noChangeArrowheads="1"/>
          </p:cNvSpPr>
          <p:nvPr>
            <p:ph type="body" sz="half" idx="4294967295"/>
          </p:nvPr>
        </p:nvSpPr>
        <p:spPr>
          <a:xfrm>
            <a:off x="6934200" y="1981200"/>
            <a:ext cx="2209800" cy="4114800"/>
          </a:xfrm>
        </p:spPr>
        <p:txBody>
          <a:bodyPr/>
          <a:lstStyle/>
          <a:p>
            <a:r>
              <a:rPr lang="en-GB" sz="2800"/>
              <a:t>Why do you think people live here?</a:t>
            </a:r>
          </a:p>
          <a:p>
            <a:r>
              <a:rPr lang="en-GB" sz="2800"/>
              <a:t>How might you improve it?</a:t>
            </a:r>
          </a:p>
        </p:txBody>
      </p:sp>
      <p:pic>
        <p:nvPicPr>
          <p:cNvPr id="6159" name="Picture 15" descr="http://www.thebigadventure.org.uk/images/cambodia/cam_pp_shanty.jpg"/>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611560" y="1844824"/>
            <a:ext cx="5715000"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1731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2365375" y="476672"/>
            <a:ext cx="4114800" cy="701675"/>
          </a:xfrm>
        </p:spPr>
        <p:txBody>
          <a:bodyPr/>
          <a:lstStyle/>
          <a:p>
            <a:r>
              <a:rPr lang="en-GB"/>
              <a:t>Where do you think this is?</a:t>
            </a:r>
          </a:p>
        </p:txBody>
      </p:sp>
      <p:sp>
        <p:nvSpPr>
          <p:cNvPr id="7171" name="Rectangle 3"/>
          <p:cNvSpPr>
            <a:spLocks noGrp="1" noChangeArrowheads="1"/>
          </p:cNvSpPr>
          <p:nvPr>
            <p:ph type="body" idx="4294967295"/>
          </p:nvPr>
        </p:nvSpPr>
        <p:spPr>
          <a:xfrm>
            <a:off x="-1188640" y="1916832"/>
            <a:ext cx="7772400" cy="4114800"/>
          </a:xfrm>
          <a:prstGeom prst="rect">
            <a:avLst/>
          </a:prstGeom>
        </p:spPr>
        <p:txBody>
          <a:bodyPr>
            <a:normAutofit/>
          </a:bodyPr>
          <a:lstStyle/>
          <a:p>
            <a:r>
              <a:rPr lang="en-GB" sz="4000" dirty="0">
                <a:solidFill>
                  <a:srgbClr val="00B050"/>
                </a:solidFill>
              </a:rPr>
              <a:t>Why?</a:t>
            </a:r>
          </a:p>
          <a:p>
            <a:r>
              <a:rPr lang="en-GB" sz="4000" dirty="0">
                <a:solidFill>
                  <a:srgbClr val="00B050"/>
                </a:solidFill>
              </a:rPr>
              <a:t> How would you</a:t>
            </a:r>
          </a:p>
          <a:p>
            <a:r>
              <a:rPr lang="en-GB" sz="4000" dirty="0">
                <a:solidFill>
                  <a:srgbClr val="00B050"/>
                </a:solidFill>
              </a:rPr>
              <a:t>prioritise what </a:t>
            </a:r>
          </a:p>
          <a:p>
            <a:r>
              <a:rPr lang="en-GB" sz="4000" dirty="0">
                <a:solidFill>
                  <a:srgbClr val="00B050"/>
                </a:solidFill>
              </a:rPr>
              <a:t>needs to be done?</a:t>
            </a:r>
          </a:p>
        </p:txBody>
      </p:sp>
      <p:pic>
        <p:nvPicPr>
          <p:cNvPr id="7173" name="Picture 5" descr="http://www.savethechildren.org.uk/temp/scuk/cache/cmsattach/165_ltnamericacaribbean_colomb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988840"/>
            <a:ext cx="381635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473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31125" cy="830997"/>
          </a:xfrm>
          <a:prstGeom prst="rect">
            <a:avLst/>
          </a:prstGeom>
          <a:noFill/>
        </p:spPr>
        <p:txBody>
          <a:bodyPr>
            <a:spAutoFit/>
            <a:scene3d>
              <a:camera prst="orthographicFront"/>
              <a:lightRig rig="soft" dir="t">
                <a:rot lat="0" lon="0" rev="10800000"/>
              </a:lightRig>
            </a:scene3d>
            <a:sp3d extrusionH="57150">
              <a:bevelT w="27940" h="12700" prst="angle"/>
              <a:contourClr>
                <a:srgbClr val="DDDDDD"/>
              </a:contourClr>
            </a:sp3d>
          </a:bodyPr>
          <a:lstStyle/>
          <a:p>
            <a:pPr fontAlgn="auto">
              <a:spcBef>
                <a:spcPts val="0"/>
              </a:spcBef>
              <a:spcAft>
                <a:spcPts val="0"/>
              </a:spcAft>
              <a:defRPr/>
            </a:pPr>
            <a:r>
              <a:rPr lang="en-US" sz="4800" b="1" spc="150" dirty="0">
                <a:ln w="11430"/>
                <a:solidFill>
                  <a:srgbClr val="92D050"/>
                </a:solidFill>
                <a:effectLst>
                  <a:outerShdw blurRad="25400" algn="tl" rotWithShape="0">
                    <a:srgbClr val="000000">
                      <a:alpha val="43000"/>
                    </a:srgbClr>
                  </a:outerShdw>
                </a:effectLst>
                <a:latin typeface="Calibri" pitchFamily="34" charset="0"/>
                <a:cs typeface="Calibri" pitchFamily="34" charset="0"/>
              </a:rPr>
              <a:t>Location of squatter settlements</a:t>
            </a:r>
          </a:p>
        </p:txBody>
      </p:sp>
      <p:sp>
        <p:nvSpPr>
          <p:cNvPr id="6" name="Round Diagonal Corner Rectangle 5"/>
          <p:cNvSpPr/>
          <p:nvPr/>
        </p:nvSpPr>
        <p:spPr>
          <a:xfrm>
            <a:off x="179512" y="908720"/>
            <a:ext cx="2376264" cy="4968552"/>
          </a:xfrm>
          <a:prstGeom prst="round2Diag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GB" sz="2400" b="1" dirty="0"/>
              <a:t>Based on this figure how would you describe the location of squatter settlements? Where would you expect to find them in cities of poor countries?</a:t>
            </a:r>
          </a:p>
        </p:txBody>
      </p:sp>
      <p:pic>
        <p:nvPicPr>
          <p:cNvPr id="18438" name="Picture 2"/>
          <p:cNvPicPr>
            <a:picLocks noChangeAspect="1" noChangeArrowheads="1"/>
          </p:cNvPicPr>
          <p:nvPr/>
        </p:nvPicPr>
        <p:blipFill>
          <a:blip r:embed="rId3"/>
          <a:srcRect l="35802" t="30141" r="6989" b="22610"/>
          <a:stretch>
            <a:fillRect/>
          </a:stretch>
        </p:blipFill>
        <p:spPr bwMode="auto">
          <a:xfrm>
            <a:off x="2633663" y="1119320"/>
            <a:ext cx="6402833" cy="3965666"/>
          </a:xfrm>
          <a:prstGeom prst="rect">
            <a:avLst/>
          </a:prstGeom>
          <a:noFill/>
          <a:ln w="9525">
            <a:noFill/>
            <a:miter lim="800000"/>
            <a:headEnd/>
            <a:tailEnd/>
          </a:ln>
        </p:spPr>
      </p:pic>
    </p:spTree>
    <p:extLst>
      <p:ext uri="{BB962C8B-B14F-4D97-AF65-F5344CB8AC3E}">
        <p14:creationId xmlns:p14="http://schemas.microsoft.com/office/powerpoint/2010/main" val="14029752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Geography\key stage 4\powerpoints\Unit 2 Types of Settlement\urban environments\scan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67" y="620688"/>
            <a:ext cx="8428728"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0070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Geography\key stage 4\powerpoints\Unit 2 Types of Settlement\urban environments\scan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83" y="692696"/>
            <a:ext cx="8814462"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5750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Geography\key stage 4\powerpoints\Unit 2 Types of Settlement\urban environments\scan5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773" y="548680"/>
            <a:ext cx="8466454"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0386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Geography\key stage 4\powerpoints\Unit 2 Types of Settlement\urban environments\scan5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56" y="836712"/>
            <a:ext cx="8578190"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6916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411760" y="980728"/>
            <a:ext cx="4114800" cy="701675"/>
          </a:xfrm>
        </p:spPr>
        <p:txBody>
          <a:bodyPr/>
          <a:lstStyle/>
          <a:p>
            <a:r>
              <a:rPr lang="en-GB">
                <a:solidFill>
                  <a:srgbClr val="FF0000"/>
                </a:solidFill>
              </a:rPr>
              <a:t>Casestudy: Rio De Janeiro</a:t>
            </a:r>
          </a:p>
        </p:txBody>
      </p:sp>
      <p:sp>
        <p:nvSpPr>
          <p:cNvPr id="15363" name="Rectangle 3"/>
          <p:cNvSpPr>
            <a:spLocks noGrp="1" noChangeArrowheads="1"/>
          </p:cNvSpPr>
          <p:nvPr>
            <p:ph type="body" idx="4294967295"/>
          </p:nvPr>
        </p:nvSpPr>
        <p:spPr>
          <a:xfrm>
            <a:off x="539552" y="2060848"/>
            <a:ext cx="7772400" cy="4114800"/>
          </a:xfrm>
          <a:prstGeom prst="rect">
            <a:avLst/>
          </a:prstGeom>
        </p:spPr>
        <p:txBody>
          <a:bodyPr>
            <a:normAutofit/>
          </a:bodyPr>
          <a:lstStyle/>
          <a:p>
            <a:r>
              <a:rPr lang="en-GB" sz="3200" dirty="0">
                <a:solidFill>
                  <a:srgbClr val="00B0F0"/>
                </a:solidFill>
              </a:rPr>
              <a:t>Watch the video about Rio De Janeiro. The video explores the key themes of urbanisation, </a:t>
            </a:r>
            <a:r>
              <a:rPr lang="en-GB" sz="3200" dirty="0" err="1">
                <a:solidFill>
                  <a:srgbClr val="00B0F0"/>
                </a:solidFill>
              </a:rPr>
              <a:t>counterurbanisation</a:t>
            </a:r>
            <a:r>
              <a:rPr lang="en-GB" sz="3200" dirty="0">
                <a:solidFill>
                  <a:srgbClr val="00B0F0"/>
                </a:solidFill>
              </a:rPr>
              <a:t> and quality of life through examining different areas of the city.</a:t>
            </a:r>
          </a:p>
          <a:p>
            <a:r>
              <a:rPr lang="en-GB" sz="3200" dirty="0">
                <a:solidFill>
                  <a:srgbClr val="00B0F0"/>
                </a:solidFill>
              </a:rPr>
              <a:t>Take notes while you watch the video then answer the following questions.</a:t>
            </a:r>
          </a:p>
        </p:txBody>
      </p:sp>
    </p:spTree>
    <p:extLst>
      <p:ext uri="{BB962C8B-B14F-4D97-AF65-F5344CB8AC3E}">
        <p14:creationId xmlns:p14="http://schemas.microsoft.com/office/powerpoint/2010/main" val="41303331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2411760" y="620688"/>
            <a:ext cx="4114800" cy="701675"/>
          </a:xfrm>
        </p:spPr>
        <p:txBody>
          <a:bodyPr/>
          <a:lstStyle/>
          <a:p>
            <a:r>
              <a:rPr lang="en-GB"/>
              <a:t>Video questions</a:t>
            </a:r>
          </a:p>
        </p:txBody>
      </p:sp>
      <p:sp>
        <p:nvSpPr>
          <p:cNvPr id="16387" name="Rectangle 3"/>
          <p:cNvSpPr>
            <a:spLocks noGrp="1" noChangeArrowheads="1"/>
          </p:cNvSpPr>
          <p:nvPr>
            <p:ph type="body" idx="4294967295"/>
          </p:nvPr>
        </p:nvSpPr>
        <p:spPr>
          <a:xfrm>
            <a:off x="0" y="1981200"/>
            <a:ext cx="7772400" cy="4114800"/>
          </a:xfrm>
          <a:prstGeom prst="rect">
            <a:avLst/>
          </a:prstGeom>
        </p:spPr>
        <p:txBody>
          <a:bodyPr/>
          <a:lstStyle/>
          <a:p>
            <a:pPr marL="609600" indent="-609600">
              <a:lnSpc>
                <a:spcPct val="90000"/>
              </a:lnSpc>
              <a:buClr>
                <a:srgbClr val="800080"/>
              </a:buClr>
              <a:buFontTx/>
              <a:buAutoNum type="arabicPeriod"/>
            </a:pPr>
            <a:r>
              <a:rPr lang="en-GB" sz="2800" dirty="0">
                <a:solidFill>
                  <a:srgbClr val="FFC000"/>
                </a:solidFill>
              </a:rPr>
              <a:t>What is Rio De Janeiro like?</a:t>
            </a:r>
          </a:p>
          <a:p>
            <a:pPr marL="609600" indent="-609600">
              <a:lnSpc>
                <a:spcPct val="90000"/>
              </a:lnSpc>
              <a:buClr>
                <a:srgbClr val="800080"/>
              </a:buClr>
              <a:buFontTx/>
              <a:buAutoNum type="arabicPeriod"/>
            </a:pPr>
            <a:r>
              <a:rPr lang="en-GB" sz="2800" dirty="0">
                <a:solidFill>
                  <a:srgbClr val="FFC000"/>
                </a:solidFill>
              </a:rPr>
              <a:t>What is a favela like?</a:t>
            </a:r>
          </a:p>
          <a:p>
            <a:pPr marL="609600" indent="-609600">
              <a:lnSpc>
                <a:spcPct val="90000"/>
              </a:lnSpc>
              <a:buClr>
                <a:srgbClr val="800080"/>
              </a:buClr>
              <a:buFontTx/>
              <a:buAutoNum type="arabicPeriod"/>
            </a:pPr>
            <a:r>
              <a:rPr lang="en-GB" sz="2800" dirty="0">
                <a:solidFill>
                  <a:srgbClr val="FFC000"/>
                </a:solidFill>
              </a:rPr>
              <a:t>What are the difficulties facing Rio De Janeiro?</a:t>
            </a:r>
          </a:p>
          <a:p>
            <a:pPr marL="609600" indent="-609600">
              <a:lnSpc>
                <a:spcPct val="90000"/>
              </a:lnSpc>
              <a:buClr>
                <a:srgbClr val="800080"/>
              </a:buClr>
              <a:buFontTx/>
              <a:buAutoNum type="arabicPeriod"/>
            </a:pPr>
            <a:r>
              <a:rPr lang="en-GB" sz="2800" dirty="0">
                <a:solidFill>
                  <a:srgbClr val="FFC000"/>
                </a:solidFill>
              </a:rPr>
              <a:t>What is it like living in new towns on the outskirts? Why do people move there?</a:t>
            </a:r>
          </a:p>
          <a:p>
            <a:pPr marL="609600" indent="-609600">
              <a:lnSpc>
                <a:spcPct val="90000"/>
              </a:lnSpc>
              <a:buClr>
                <a:srgbClr val="800080"/>
              </a:buClr>
              <a:buFontTx/>
              <a:buAutoNum type="arabicPeriod"/>
            </a:pPr>
            <a:r>
              <a:rPr lang="en-GB" sz="2800" dirty="0">
                <a:solidFill>
                  <a:srgbClr val="FFC000"/>
                </a:solidFill>
              </a:rPr>
              <a:t>How is the city changing?</a:t>
            </a:r>
          </a:p>
          <a:p>
            <a:pPr marL="609600" indent="-609600">
              <a:lnSpc>
                <a:spcPct val="90000"/>
              </a:lnSpc>
              <a:buClr>
                <a:srgbClr val="800080"/>
              </a:buClr>
              <a:buFontTx/>
              <a:buAutoNum type="arabicPeriod"/>
            </a:pPr>
            <a:r>
              <a:rPr lang="en-GB" sz="2800" dirty="0">
                <a:solidFill>
                  <a:srgbClr val="FFC000"/>
                </a:solidFill>
              </a:rPr>
              <a:t>Write your own definitions for the following terms: urbanisation, </a:t>
            </a:r>
            <a:r>
              <a:rPr lang="en-GB" sz="2800" dirty="0" err="1">
                <a:solidFill>
                  <a:srgbClr val="FFC000"/>
                </a:solidFill>
              </a:rPr>
              <a:t>counterurbanisation</a:t>
            </a:r>
            <a:r>
              <a:rPr lang="en-GB" sz="2800" dirty="0">
                <a:solidFill>
                  <a:srgbClr val="FFC000"/>
                </a:solidFill>
              </a:rPr>
              <a:t> and shanty town (favela).</a:t>
            </a:r>
          </a:p>
        </p:txBody>
      </p:sp>
    </p:spTree>
    <p:extLst>
      <p:ext uri="{BB962C8B-B14F-4D97-AF65-F5344CB8AC3E}">
        <p14:creationId xmlns:p14="http://schemas.microsoft.com/office/powerpoint/2010/main" val="22123733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1108</TotalTime>
  <Words>6156</Words>
  <Application>Microsoft Office PowerPoint</Application>
  <PresentationFormat>On-screen Show (4:3)</PresentationFormat>
  <Paragraphs>864</Paragraphs>
  <Slides>177</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177</vt:i4>
      </vt:variant>
    </vt:vector>
  </HeadingPairs>
  <TitlesOfParts>
    <vt:vector size="179" baseType="lpstr">
      <vt:lpstr>BlackTie</vt:lpstr>
      <vt:lpstr>CorelPhotoPaint.Image.9</vt:lpstr>
      <vt:lpstr>Settlements</vt:lpstr>
      <vt:lpstr>PowerPoint Presentation</vt:lpstr>
      <vt:lpstr>PowerPoint Presentation</vt:lpstr>
      <vt:lpstr>PowerPoint Presentation</vt:lpstr>
      <vt:lpstr>PowerPoint Presentation</vt:lpstr>
      <vt:lpstr>What causes urbanisation?</vt:lpstr>
      <vt:lpstr>Rural to urban migration</vt:lpstr>
      <vt:lpstr>Rural – urban migration</vt:lpstr>
      <vt:lpstr>PowerPoint Presentation</vt:lpstr>
      <vt:lpstr>Explain how push and pull factors encourage  Rural – urban migration.</vt:lpstr>
      <vt:lpstr>PowerPoint Presentation</vt:lpstr>
      <vt:lpstr>PowerPoint Presentation</vt:lpstr>
      <vt:lpstr>Natural Increase</vt:lpstr>
      <vt:lpstr>PowerPoint Presentation</vt:lpstr>
      <vt:lpstr>Urbanisation is a global phenomenon.</vt:lpstr>
      <vt:lpstr>Starter – match the city to the correct country.  Which cities have a population of over 1 million?</vt:lpstr>
      <vt:lpstr>Cities with over 1 million…</vt:lpstr>
      <vt:lpstr>Urbanisation: why do people move to the city?  </vt:lpstr>
      <vt:lpstr>What are the characteristics and causes of urban environments?</vt:lpstr>
      <vt:lpstr>Plenary – Look at the Graph</vt:lpstr>
      <vt:lpstr>PowerPoint Presentation</vt:lpstr>
      <vt:lpstr>Problems caused by urbanisation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 race across London, which method of transportation was the fastest?</vt:lpstr>
      <vt:lpstr>PowerPoint Presentation</vt:lpstr>
      <vt:lpstr>Copy and complete the following table:</vt:lpstr>
      <vt:lpstr>PowerPoint Presentation</vt:lpstr>
      <vt:lpstr>PowerPoint Presentation</vt:lpstr>
      <vt:lpstr>Environmental problems caused by rapid urbanisation in LEDCs</vt:lpstr>
      <vt:lpstr>Key terms – match the key terms with the correct definition</vt:lpstr>
      <vt:lpstr>Flow diagram Read page 52 Hodder. </vt:lpstr>
      <vt:lpstr>1984: Hundreds die in Bhopal chemical accident</vt:lpstr>
      <vt:lpstr>PowerPoint Presentation</vt:lpstr>
      <vt:lpstr>PowerPoint Presentation</vt:lpstr>
      <vt:lpstr>Breaking down exam questions…..</vt:lpstr>
      <vt:lpstr>PowerPoint Presentation</vt:lpstr>
      <vt:lpstr>  Take a tour through New York… http://video.nationalgeographic.com/video/player/places/cities-places/us_rhythmsofnyc.html     </vt:lpstr>
      <vt:lpstr>Key Terms</vt:lpstr>
      <vt:lpstr>PowerPoint Presentation</vt:lpstr>
      <vt:lpstr>PowerPoint Presentation</vt:lpstr>
      <vt:lpstr>PowerPoint Presentation</vt:lpstr>
      <vt:lpstr>PowerPoint Presentation</vt:lpstr>
      <vt:lpstr>Changing Land Uses</vt:lpstr>
      <vt:lpstr>Patterns of Housing in the City</vt:lpstr>
      <vt:lpstr>Aims </vt:lpstr>
      <vt:lpstr>Flags of the World</vt:lpstr>
      <vt:lpstr>Flags of the World cont.</vt:lpstr>
      <vt:lpstr>Answers</vt:lpstr>
      <vt:lpstr>The Hoyt Model</vt:lpstr>
      <vt:lpstr>Hoyt’s Model</vt:lpstr>
      <vt:lpstr>Changing Land Values and Population</vt:lpstr>
      <vt:lpstr>Urban Planners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objectives</vt:lpstr>
      <vt:lpstr>PowerPoint Presentation</vt:lpstr>
      <vt:lpstr>PowerPoint Presentation</vt:lpstr>
      <vt:lpstr>Lagos, Nigeria</vt:lpstr>
      <vt:lpstr>Lagos - assignment</vt:lpstr>
      <vt:lpstr>Recap</vt:lpstr>
      <vt:lpstr>Lesson objectives</vt:lpstr>
      <vt:lpstr>PowerPoint Presentation</vt:lpstr>
      <vt:lpstr>PowerPoint Presentation</vt:lpstr>
      <vt:lpstr>PowerPoint Presentation</vt:lpstr>
      <vt:lpstr>PowerPoint Presentation</vt:lpstr>
      <vt:lpstr>PowerPoint Presentation</vt:lpstr>
      <vt:lpstr>Urban growth in developing countries (LEDCs)</vt:lpstr>
      <vt:lpstr>Urban growth in developing countries (LEDCs)</vt:lpstr>
      <vt:lpstr>PowerPoint Presentation</vt:lpstr>
      <vt:lpstr>What do you see?</vt:lpstr>
      <vt:lpstr>Comparing Cities</vt:lpstr>
      <vt:lpstr>What problems have urbanisation caused in the city?</vt:lpstr>
      <vt:lpstr>Urban growth in developing countries (LEDCs)</vt:lpstr>
      <vt:lpstr>Plenary </vt:lpstr>
      <vt:lpstr>PowerPoint Presentation</vt:lpstr>
      <vt:lpstr>What adjectives come to mind when you study this photo?</vt:lpstr>
      <vt:lpstr>If you lived here what problems might you experience?</vt:lpstr>
      <vt:lpstr>Where do you think this is?</vt:lpstr>
      <vt:lpstr>Where do you think this is?</vt:lpstr>
      <vt:lpstr>PowerPoint Presentation</vt:lpstr>
      <vt:lpstr>PowerPoint Presentation</vt:lpstr>
      <vt:lpstr>PowerPoint Presentation</vt:lpstr>
      <vt:lpstr>PowerPoint Presentation</vt:lpstr>
      <vt:lpstr>PowerPoint Presentation</vt:lpstr>
      <vt:lpstr>Casestudy: Rio De Janeiro</vt:lpstr>
      <vt:lpstr>Video questions</vt:lpstr>
      <vt:lpstr>These are the answers…. what are the questions?</vt:lpstr>
      <vt:lpstr>Urban growth in developing countries (LEDCs)</vt:lpstr>
      <vt:lpstr>PowerPoint Presentation</vt:lpstr>
      <vt:lpstr>PowerPoint Presentation</vt:lpstr>
      <vt:lpstr>PowerPoint Presentation</vt:lpstr>
      <vt:lpstr>Ghana: Life in a Shanty Town</vt:lpstr>
      <vt:lpstr>PowerPoint Presentation</vt:lpstr>
      <vt:lpstr>Living in the Shanty town of Ariba at the edge of Kumasi, Ghana.</vt:lpstr>
      <vt:lpstr>Prioritising the Improvements in the Shanty Town</vt:lpstr>
      <vt:lpstr>Debriefing: How did you decide your priorities?</vt:lpstr>
      <vt:lpstr>Geography Homework</vt:lpstr>
      <vt:lpstr>Lesson objectives</vt:lpstr>
      <vt:lpstr>PowerPoint Presentation</vt:lpstr>
      <vt:lpstr>PowerPoint Presentation</vt:lpstr>
      <vt:lpstr>PowerPoint Presentation</vt:lpstr>
      <vt:lpstr>PowerPoint Presentation</vt:lpstr>
      <vt:lpstr>Explain how urban growth benefits the local economy in a less developed country.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Plenary</vt:lpstr>
      <vt:lpstr>PowerPoint Presentation</vt:lpstr>
      <vt:lpstr>What is the rural-urban fringe?</vt:lpstr>
      <vt:lpstr>PowerPoint Presentation</vt:lpstr>
      <vt:lpstr>PowerPoint Presentation</vt:lpstr>
      <vt:lpstr>PowerPoint Presentation</vt:lpstr>
      <vt:lpstr>PowerPoint Presentation</vt:lpstr>
      <vt:lpstr>PowerPoint Presentation</vt:lpstr>
      <vt:lpstr>To summarise Recently there has been increasing demand for land here because:</vt:lpstr>
      <vt:lpstr>What do developers want the land for?</vt:lpstr>
      <vt:lpstr>PowerPoint Presentation</vt:lpstr>
      <vt:lpstr>Housing</vt:lpstr>
      <vt:lpstr>Shopping Centres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problems caused by developing the RUF?</vt:lpstr>
      <vt:lpstr>How can change at the RUF be managed?</vt:lpstr>
      <vt:lpstr>How can development at the RUF be managed?</vt:lpstr>
      <vt:lpstr>Other Policies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PBSchool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Wood</dc:creator>
  <cp:lastModifiedBy>Jennifer Wood</cp:lastModifiedBy>
  <cp:revision>61</cp:revision>
  <cp:lastPrinted>2012-10-29T10:55:00Z</cp:lastPrinted>
  <dcterms:created xsi:type="dcterms:W3CDTF">2012-09-17T07:32:26Z</dcterms:created>
  <dcterms:modified xsi:type="dcterms:W3CDTF">2012-11-01T08:31:40Z</dcterms:modified>
</cp:coreProperties>
</file>