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290" r:id="rId3"/>
    <p:sldId id="281" r:id="rId4"/>
    <p:sldId id="282" r:id="rId5"/>
    <p:sldId id="291" r:id="rId6"/>
    <p:sldId id="263" r:id="rId7"/>
    <p:sldId id="292" r:id="rId8"/>
    <p:sldId id="293" r:id="rId9"/>
    <p:sldId id="289" r:id="rId10"/>
    <p:sldId id="294" r:id="rId11"/>
    <p:sldId id="297" r:id="rId12"/>
    <p:sldId id="295" r:id="rId13"/>
    <p:sldId id="296" r:id="rId14"/>
    <p:sldId id="298" r:id="rId15"/>
    <p:sldId id="299" r:id="rId16"/>
    <p:sldId id="307" r:id="rId17"/>
    <p:sldId id="302" r:id="rId18"/>
    <p:sldId id="303" r:id="rId19"/>
    <p:sldId id="304" r:id="rId20"/>
    <p:sldId id="305" r:id="rId21"/>
    <p:sldId id="306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BD39-9686-42CC-9D4D-B233AFDE203D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1222-FF17-432B-9B4E-8DA92C3832E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79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17C5D-7F18-4273-BC31-7183A13E44F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17C5D-7F18-4273-BC31-7183A13E44F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97B3B-8C9E-4568-8521-94A12BEF484F}" type="datetimeFigureOut">
              <a:rPr lang="en-GB" smtClean="0"/>
              <a:pPr/>
              <a:t>18/02/2014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276475"/>
            <a:ext cx="4284663" cy="45815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700" b="1" dirty="0" smtClean="0"/>
              <a:t>Steps to success</a:t>
            </a:r>
            <a:r>
              <a:rPr lang="en-GB" sz="2700" b="1" dirty="0" smtClean="0"/>
              <a:t>:</a:t>
            </a:r>
            <a:br>
              <a:rPr lang="en-GB" sz="2700" b="1" dirty="0" smtClean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>
                <a:solidFill>
                  <a:srgbClr val="002060"/>
                </a:solidFill>
              </a:rPr>
              <a:t>Step </a:t>
            </a:r>
            <a:r>
              <a:rPr lang="en-GB" sz="2700" b="1" dirty="0" smtClean="0">
                <a:solidFill>
                  <a:srgbClr val="002060"/>
                </a:solidFill>
              </a:rPr>
              <a:t>1: </a:t>
            </a:r>
            <a:r>
              <a:rPr lang="en-GB" sz="2700" b="1" dirty="0">
                <a:solidFill>
                  <a:srgbClr val="002060"/>
                </a:solidFill>
              </a:rPr>
              <a:t>To explain the importance of the water cycle in the formation of </a:t>
            </a:r>
            <a:r>
              <a:rPr lang="en-GB" sz="2700" b="1" dirty="0" smtClean="0">
                <a:solidFill>
                  <a:srgbClr val="002060"/>
                </a:solidFill>
              </a:rPr>
              <a:t>rivers</a:t>
            </a:r>
            <a:r>
              <a:rPr lang="en-GB" sz="2700" b="1" dirty="0" smtClean="0">
                <a:solidFill>
                  <a:srgbClr val="002060"/>
                </a:solidFill>
              </a:rPr>
              <a:t/>
            </a:r>
            <a:br>
              <a:rPr lang="en-GB" sz="2700" b="1" dirty="0" smtClean="0">
                <a:solidFill>
                  <a:srgbClr val="002060"/>
                </a:solidFill>
              </a:rPr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 smtClean="0">
                <a:solidFill>
                  <a:srgbClr val="FF0000"/>
                </a:solidFill>
              </a:rPr>
              <a:t>Step </a:t>
            </a:r>
            <a:r>
              <a:rPr lang="en-GB" sz="2700" b="1" dirty="0" smtClean="0">
                <a:solidFill>
                  <a:srgbClr val="FF0000"/>
                </a:solidFill>
              </a:rPr>
              <a:t>2: </a:t>
            </a:r>
            <a:r>
              <a:rPr lang="en-GB" sz="2700" b="1" dirty="0" smtClean="0">
                <a:solidFill>
                  <a:srgbClr val="FF0000"/>
                </a:solidFill>
              </a:rPr>
              <a:t>To identify rivers and their features</a:t>
            </a:r>
            <a:r>
              <a:rPr lang="en-GB" sz="2700" b="1" dirty="0" smtClean="0">
                <a:solidFill>
                  <a:srgbClr val="FFC000"/>
                </a:solidFill>
              </a:rPr>
              <a:t/>
            </a:r>
            <a:br>
              <a:rPr lang="en-GB" sz="2700" b="1" dirty="0" smtClean="0">
                <a:solidFill>
                  <a:srgbClr val="FFC000"/>
                </a:solidFill>
              </a:rPr>
            </a:br>
            <a:r>
              <a:rPr lang="en-GB" sz="2700" b="1" dirty="0" smtClean="0">
                <a:solidFill>
                  <a:srgbClr val="FFC000"/>
                </a:solidFill>
              </a:rPr>
              <a:t/>
            </a:r>
            <a:br>
              <a:rPr lang="en-GB" sz="2700" b="1" dirty="0" smtClean="0">
                <a:solidFill>
                  <a:srgbClr val="FFC000"/>
                </a:solidFill>
              </a:rPr>
            </a:br>
            <a:r>
              <a:rPr lang="en-GB" sz="2700" b="1" dirty="0" smtClean="0">
                <a:solidFill>
                  <a:srgbClr val="00B050"/>
                </a:solidFill>
              </a:rPr>
              <a:t>Step 3: To evaluate the importance of Rivers</a:t>
            </a:r>
            <a:endParaRPr lang="en-GB" dirty="0"/>
          </a:p>
        </p:txBody>
      </p:sp>
      <p:sp>
        <p:nvSpPr>
          <p:cNvPr id="152579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2580" name="Picture 4" descr="http://www.virtualtahoe.com/Golf/CoursePhotos/Pluma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536825"/>
            <a:ext cx="4848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ea typeface="MS Gothic" pitchFamily="49" charset="-128"/>
              </a:rPr>
              <a:t>L/O: To examine the formation and importance of rivers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76672"/>
            <a:ext cx="921453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rgbClr val="7E848D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E848D">
                    <a:tint val="1000"/>
                  </a:srgbClr>
                </a:solidFill>
                <a:effectLst>
                  <a:glow rad="53100">
                    <a:srgbClr val="7E848D">
                      <a:satMod val="180000"/>
                      <a:alpha val="30000"/>
                    </a:srgbClr>
                  </a:glow>
                </a:effectLst>
                <a:ea typeface="MS Gothic" pitchFamily="49" charset="-128"/>
              </a:rPr>
              <a:t>The formation and importance of Rivers</a:t>
            </a:r>
          </a:p>
        </p:txBody>
      </p:sp>
    </p:spTree>
    <p:extLst>
      <p:ext uri="{BB962C8B-B14F-4D97-AF65-F5344CB8AC3E}">
        <p14:creationId xmlns:p14="http://schemas.microsoft.com/office/powerpoint/2010/main" val="34059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9600" b="1" u="sng" dirty="0" smtClean="0">
                <a:solidFill>
                  <a:schemeClr val="bg2"/>
                </a:solidFill>
              </a:rPr>
              <a:t>TASK</a:t>
            </a:r>
            <a:endParaRPr lang="en-GB" sz="96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539552" y="1844824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Add the links between the hydrosphere, atmosphere, biosphere and lithosphere by matching them to the correct part of the diagram.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u="sng" dirty="0" smtClean="0">
                <a:solidFill>
                  <a:schemeClr val="tx1"/>
                </a:solidFill>
              </a:rPr>
              <a:t>Exam practice – Bullet point the answers to these questions.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Describe the fastest route that rain falling over land can take to reach the ocean. (4)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Explain why tree planting slows water movement through the hydrological cycle. (4)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c/cd/Atmosphere-Biosphere-Hydrosphere-Lithosph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c/cd/Atmosphere-Biosphere-Hydrosphere-Lithosph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302433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Ten days of rain is stored in the clouds above the each.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59832" y="0"/>
            <a:ext cx="266429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Precipitation falls onto unvegetated ground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300192" y="0"/>
            <a:ext cx="2843808" cy="6926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Evaporation off water surfaces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3356992"/>
            <a:ext cx="24837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evaporates off leaves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2348880"/>
            <a:ext cx="24837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Rain and snow falls off leaves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119664" y="2276872"/>
            <a:ext cx="302433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is caught and held on leaves when it rains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119664" y="3284984"/>
            <a:ext cx="302433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drops off leaves to reach ground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55776" y="2348880"/>
            <a:ext cx="2160240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Plant root uptake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5921896"/>
            <a:ext cx="190770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evaporates off ground surface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051720" y="5921896"/>
            <a:ext cx="3024336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is stored underground in aquifers and on land as ice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96336" y="5589240"/>
            <a:ext cx="1547664" cy="93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Rivers, streams, lakes and oceans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563888" y="4941168"/>
            <a:ext cx="237626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flows off land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2433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Ten days of rain is stored in the clouds above the each.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59832" y="0"/>
            <a:ext cx="266429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Precipitation falls onto unvegetated ground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68144" y="0"/>
            <a:ext cx="2843808" cy="9087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Evaporation off water surfaces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276872"/>
            <a:ext cx="24837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evaporates off leaves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24837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Rain and snow falls off leaves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860032" y="1124744"/>
            <a:ext cx="302433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is caught and held on leaves when it rains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48064" y="2276872"/>
            <a:ext cx="302433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drops off leaves to reach ground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55776" y="1124744"/>
            <a:ext cx="2160240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Plant root uptake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19672" y="3356992"/>
            <a:ext cx="190770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evaporates off ground surface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635896" y="3356992"/>
            <a:ext cx="3024336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is stored underground in aquifers and on land as ice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3356992"/>
            <a:ext cx="1547664" cy="93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Rivers, streams, lakes and oceans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627784" y="2276872"/>
            <a:ext cx="237626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flows off land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31853" r="33430" b="6824"/>
          <a:stretch/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284984"/>
            <a:ext cx="9144000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9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31853" r="33430" b="6824"/>
          <a:stretch/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523"/>
            <a:ext cx="9144000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49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Mini-Plenary - </a:t>
            </a:r>
            <a:r>
              <a:rPr lang="en-GB" i="1" dirty="0" smtClean="0">
                <a:solidFill>
                  <a:srgbClr val="FFFF00"/>
                </a:solidFill>
              </a:rPr>
              <a:t>Be a forward thinker!</a:t>
            </a:r>
            <a:endParaRPr lang="en-GB" i="1" dirty="0">
              <a:solidFill>
                <a:srgbClr val="FFFF00"/>
              </a:solidFill>
            </a:endParaRPr>
          </a:p>
        </p:txBody>
      </p:sp>
      <p:sp>
        <p:nvSpPr>
          <p:cNvPr id="165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Imagine if the water cycle stopped! What would happen to the rivers? Try and use some Water Cycle key terms.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165892" name="Picture 2" descr="http://upload.wikimedia.org/wikipedia/commons/thumb/9/94/Water_cycle.png/320px-Water_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57563"/>
            <a:ext cx="463073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1835150" y="3141663"/>
            <a:ext cx="5113338" cy="3311525"/>
          </a:xfrm>
          <a:prstGeom prst="line">
            <a:avLst/>
          </a:prstGeom>
          <a:ln w="457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24075" y="3284538"/>
            <a:ext cx="4824413" cy="3313112"/>
          </a:xfrm>
          <a:prstGeom prst="line">
            <a:avLst/>
          </a:prstGeom>
          <a:ln w="457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ea typeface="MS Gothic" pitchFamily="49" charset="-128"/>
              </a:rPr>
              <a:t>L/O: To examine the formation and importance of rivers</a:t>
            </a:r>
          </a:p>
        </p:txBody>
      </p:sp>
    </p:spTree>
    <p:extLst>
      <p:ext uri="{BB962C8B-B14F-4D97-AF65-F5344CB8AC3E}">
        <p14:creationId xmlns:p14="http://schemas.microsoft.com/office/powerpoint/2010/main" val="6007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1052513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b="1" dirty="0" smtClean="0">
                <a:solidFill>
                  <a:srgbClr val="FF0000"/>
                </a:solidFill>
              </a:rPr>
              <a:t>Step </a:t>
            </a:r>
            <a:r>
              <a:rPr lang="en-US" sz="3100" b="1" dirty="0">
                <a:solidFill>
                  <a:srgbClr val="FF0000"/>
                </a:solidFill>
              </a:rPr>
              <a:t>2</a:t>
            </a:r>
            <a:r>
              <a:rPr lang="en-GB" sz="3100" b="1" dirty="0" smtClean="0">
                <a:solidFill>
                  <a:srgbClr val="FF0000"/>
                </a:solidFill>
              </a:rPr>
              <a:t>: </a:t>
            </a:r>
            <a:r>
              <a:rPr lang="en-GB" sz="3100" b="1" dirty="0" smtClean="0">
                <a:solidFill>
                  <a:srgbClr val="FF0000"/>
                </a:solidFill>
              </a:rPr>
              <a:t>To identify rivers and their features</a:t>
            </a:r>
            <a:r>
              <a:rPr lang="en-GB" sz="4800" b="1" dirty="0" smtClean="0">
                <a:solidFill>
                  <a:srgbClr val="FFC000"/>
                </a:solidFill>
              </a:rPr>
              <a:t/>
            </a:r>
            <a:br>
              <a:rPr lang="en-GB" sz="4800" b="1" dirty="0" smtClean="0">
                <a:solidFill>
                  <a:srgbClr val="FFC000"/>
                </a:solidFill>
              </a:rPr>
            </a:br>
            <a:endParaRPr lang="en-GB" dirty="0"/>
          </a:p>
        </p:txBody>
      </p:sp>
      <p:sp>
        <p:nvSpPr>
          <p:cNvPr id="153603" name="Content Placeholder 5"/>
          <p:cNvSpPr>
            <a:spLocks noGrp="1"/>
          </p:cNvSpPr>
          <p:nvPr>
            <p:ph idx="1"/>
          </p:nvPr>
        </p:nvSpPr>
        <p:spPr>
          <a:xfrm>
            <a:off x="539750" y="2332038"/>
            <a:ext cx="7467600" cy="4525962"/>
          </a:xfrm>
        </p:spPr>
        <p:txBody>
          <a:bodyPr/>
          <a:lstStyle/>
          <a:p>
            <a:pPr eaLnBrk="1" hangingPunct="1"/>
            <a:r>
              <a:rPr lang="en-GB" dirty="0" smtClean="0"/>
              <a:t>On the two pictures of rivers, describe the features using the </a:t>
            </a:r>
            <a:r>
              <a:rPr lang="en-GB" b="1" u="sng" dirty="0" smtClean="0"/>
              <a:t>correct</a:t>
            </a:r>
            <a:r>
              <a:rPr lang="en-GB" dirty="0" smtClean="0"/>
              <a:t> adjectives? </a:t>
            </a:r>
          </a:p>
          <a:p>
            <a:pPr lvl="1" eaLnBrk="1" hangingPunct="1"/>
            <a:r>
              <a:rPr lang="en-GB" b="1" dirty="0" smtClean="0">
                <a:solidFill>
                  <a:srgbClr val="002060"/>
                </a:solidFill>
              </a:rPr>
              <a:t>Extra: Can you explain how the rivers got their shape?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What is the difference between the two pictures?</a:t>
            </a:r>
          </a:p>
          <a:p>
            <a:pPr eaLnBrk="1" hangingPunct="1">
              <a:buFont typeface="Wingdings 2" pitchFamily="18" charset="2"/>
              <a:buNone/>
            </a:pP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ea typeface="MS Gothic" pitchFamily="49" charset="-128"/>
              </a:rPr>
              <a:t>L/O: To examine the formation and importance of rivers</a:t>
            </a:r>
          </a:p>
        </p:txBody>
      </p:sp>
    </p:spTree>
    <p:extLst>
      <p:ext uri="{BB962C8B-B14F-4D97-AF65-F5344CB8AC3E}">
        <p14:creationId xmlns:p14="http://schemas.microsoft.com/office/powerpoint/2010/main" val="6284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4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535113"/>
            <a:ext cx="3743325" cy="4786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429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9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5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205038"/>
            <a:ext cx="5151438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429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4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What is the definition of water?</a:t>
            </a:r>
            <a:endParaRPr lang="en-GB" sz="66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A colourless, tasteless, transparent, odourless liquid that forms the seas, rivers and rain.</a:t>
            </a:r>
          </a:p>
          <a:p>
            <a:endParaRPr lang="en-GB" sz="3200" dirty="0" smtClean="0"/>
          </a:p>
          <a:p>
            <a:endParaRPr lang="en-GB" sz="2400" dirty="0" smtClean="0"/>
          </a:p>
        </p:txBody>
      </p:sp>
      <p:pic>
        <p:nvPicPr>
          <p:cNvPr id="14338" name="Picture 2" descr="http://static.water.org/public/01_water_2012.jpg"/>
          <p:cNvPicPr>
            <a:picLocks noChangeAspect="1" noChangeArrowheads="1"/>
          </p:cNvPicPr>
          <p:nvPr/>
        </p:nvPicPr>
        <p:blipFill>
          <a:blip r:embed="rId3" cstate="print"/>
          <a:srcRect b="65401"/>
          <a:stretch>
            <a:fillRect/>
          </a:stretch>
        </p:blipFill>
        <p:spPr bwMode="auto">
          <a:xfrm>
            <a:off x="251520" y="3501008"/>
            <a:ext cx="4857750" cy="288032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8" t="26824" r="1949" b="44059"/>
          <a:stretch/>
        </p:blipFill>
        <p:spPr bwMode="auto">
          <a:xfrm>
            <a:off x="5278251" y="2060848"/>
            <a:ext cx="3658441" cy="415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Key Terms – What is a River?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In your own words describe what a river is?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I think a river is...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A river is fresh water flowing across the surface of the land, usually to the sea.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Why is the Water Cycle important in forming rivers?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ea typeface="MS Gothic" pitchFamily="49" charset="-128"/>
              </a:rPr>
              <a:t>L/O: To examine the formation and importance of rivers</a:t>
            </a:r>
          </a:p>
        </p:txBody>
      </p:sp>
    </p:spTree>
    <p:extLst>
      <p:ext uri="{BB962C8B-B14F-4D97-AF65-F5344CB8AC3E}">
        <p14:creationId xmlns:p14="http://schemas.microsoft.com/office/powerpoint/2010/main" val="28396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 descr="http://t3.gstatic.com/images?q=tbn:ANd9GcTn4JZgmt9aqBGfpqcn70dbqxtB4axZI2dF5noIEY0-RvPaAMis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36004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2" descr="http://upload.wikimedia.org/wikipedia/commons/4/41/Farming-on-Indone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49725"/>
            <a:ext cx="38163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6624637" cy="503238"/>
          </a:xfrm>
        </p:spPr>
        <p:txBody>
          <a:bodyPr/>
          <a:lstStyle/>
          <a:p>
            <a:pPr eaLnBrk="1" hangingPunct="1"/>
            <a:r>
              <a:rPr lang="en-GB" sz="2400" b="1" smtClean="0">
                <a:solidFill>
                  <a:srgbClr val="00B050"/>
                </a:solidFill>
              </a:rPr>
              <a:t>Step 3: To evaluate the importance of Rivers</a:t>
            </a:r>
            <a:endParaRPr lang="en-GB" sz="2400" smtClean="0"/>
          </a:p>
        </p:txBody>
      </p:sp>
      <p:sp>
        <p:nvSpPr>
          <p:cNvPr id="16486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2050" name="AutoShape 2" descr="data:image/jpeg;base64,/9j/4AAQSkZJRgABAQAAAQABAAD/2wCEAAkGBhQSERUUExQWFRUVGBgaFxgYGBgYGhgaFxgYFxoXGhgbHSYfHx0jGhgcHy8gIycpLCwsGB4xNTAqNSYrLCoBCQoKDgwOGg8PGiwkHyQsLCwsLCwsLCwsLCwsLCwsLCwsLCwsKSwsLCwsLCwsLCwsLCwsLCwsLCwsLCwsLCwsLP/AABEIAMIBAwMBIgACEQEDEQH/xAAbAAABBQEBAAAAAAAAAAAAAAAEAAIDBQYBB//EAD8QAAECBAMFBgQGAQQABwEAAAECEQADITEEEkEFUWFxgQYikaGx8BMywdEUFUJS4fFyI2KCkgcWM0OistJT/8QAGQEBAQEBAQEAAAAAAAAAAAAAAQACAwQF/8QAKBEAAgIBBAICAgEFAAAAAAAAAAECERIDITFRE0EiYYGhMiNScZGx/9oADAMBAAIRAxEAPwBSdnKB7yhwevlbSJDiglgkqWeFfE2/qCpiApsyCRWj7t4fXjEiGA+UgDS3oeHnHw3NPc5WgaTNWarYVowr10eJQkkd4ODvp76ROANEngSHiNUkfrUTwNq8IzmVjJaxZFT4BuG+CJOFJ+Yuxrp5feOomIDAHxpyhk3EaBQtqWaLZlS9sJmKShLqYDkPHfAs3bKAaAq5CK9OziteaZMCq0SHIbygvD4RCbPUvVz4R0a00ubZp4IjnbbKQ/wSwuWt1jkjbCVpcymSLnSJl4QK+atNTprTzq8O+EkBgktelRQcvpDlCuN/8mbXQpM6UsOEnqK+EOMuUz90W/qBPwwValru2/5XFecI4VrkueFG9W1aJxiVBkvDyTby4UFeRiVOz0GgEVStnoT3u/xDlvBNfOAp2FJWkArAIN1caD6xpaUX7NYXuy/OzkVcnx90+8dGCSBR2HhFPJwKswUVMWYBLk0vfpEspMySpSgokGwzVPAg0N98Y8SusjOCurLFeGejs/OEjBEfqMVcvbc5ZYIDUJUGO+1x6xZjElqEE9B6MLRmWi48mXCiVMnif73wz4LAgZjzP3gDEbbUC2XS5oPvrDZOOnFJsDxe31i8E+QwYeUmt+TPDhJ3jjYQFh9rqtMDdGHPe0TyNqJUHAfVwL7rmB6Mojg0dnYcKBSyS41DCOokN+kPwgbFbfQijK40tziSTttBv/Db4149Sr9Fgxv4KrlCGb9o93gkScqaAPuAaHox0ssxHn4vDZ20pSR86QTatf5vGXGbHxSIV4WlUoPBnG/WHfhwQXSG5Ctvt5RDitqoS1QDXXStRxh8rHJUAMwicZ0GDIlbPS47gHEFq9LUjqsGAzguP96udoMQolmt73xJ8M39vDlMakClAFABWjP6PEBwYzE96rP3rtZxakET5qE/Nl8Y4MSgasNX05+9Ik5hvYOnAtbO3Ej7Qo7+ZSj+tPlHY1eoVz7GzJcyjKCQOAL8ObQ1RXvB/aQOW7f/ADBSZwf5m5seWsLPxIHQGOFiBELYEpBO6vu8PTNUn9HE94+HOChMY6eVrvC+Co6l9xDe6RWwIkYgkGpG40L66h4jGItR2epFr2p7eCQhb6fXjeJW5Fr2fjpBbRAX4hx3kHWwr1Y+6RGoyxUoWNL76WBiyCm1elstOUNKxoAejGG2G4HIxIIHdUKtVzbV/CJBiWZ08rw6YsjQNxBPOFU1YciD79mMsiP80YAAEZvO/GJEziASbDnDgoEsRWjU9BExTxPu0P4Jg5nsS763dm8IcjF1pfqY4Vu5Cn6ezHAVhybNS9ejQkd/FFncMd/1c+6QlTEkMWO4Uh6VOajiHbwhzMKh7bvekFkRiWDupQUFBuhEJAYkAchc8tYdMxqszCWSL0sD79YapTaJ1oWBbg/usLbsmc7rda/2/COIpZv6ESKykfL6MTrDJikvSWLUL62e8NsdzpIIZhpy4aR0yUgDupJGjW0tyiKWAzfDSBzo99OESpnJFkio5W4eUVvslfYxeEQe6yDmFqh/ZhfhEUoLNQbmPhHAoXCQ4DihsY4uaCxcXpu5eUTlLi/2G4kyZWjOL6QyZs+UaMm3G0cSZYzFg9XuX9/SHSgggKozFixsXEKcl7ZW+xGRK4F6VL6Q9UlDaC3lSGgy2fKl+Ru39xFMxKSam7M4uCIbk/bHdkq0y2Ylntce7RyXhEqYAqA0YnSsQy5pBzOdwBF/4iOVjAohiXLgUbeDwEaWRKyedhEk6qANybw04JFsnzBjuHLd/MRqUQc2VRIoRv8AvEadp1+RbXBFQaxpOfpjv6Jxs9IoEKHU/QQok/MlftV6eTwos59/sLYK6S5cHQkj7Q4Es4NG3aWv18zAKcCsOConcw3X0jq9mTGFSRQMKePKPS9PTPRhELJYD/VJO5gGPWJys3K2Pv7aRVIwKySkVOtTrwD6aRP+AmGn1L8PfGLx6Y4xQaMWDXPcb2POGGalx3m31B5xXr2Wt3BbeCL03XhyNmLVqq3+NfTz0i8en9FjEPOKq4WTwJIHg3mYUzHDeaUuOR/T9Yr0bGmpcUPOpPUl7esPl7JmU0Pj0cUiw010FRDVYtL1WQX38uESjFpH/uK46+TUvFcrZCye8L2I4jQ3h52Qv93R2Jhx0voqgFLxqf3kb3v6Xjkucl3ExVOf2gROxi75q1oT5u9ocNlkfrH/AGEFaX0VQCTMSS+dXj9LPHZM9IPzl23h+bUgVGwi3zJc65n1t4R0bFIL5xlHAmnO2kOOn0g+IXNnJJuR/wAvCI0BDUWpn3kPwiNexw9FGx47m05w0bMYvmIGgYvfzi/p9fovj0FnEpAo9OMdGIDOTXm58YBTskuHmeIOusSq2eLZi/JXjY+2irT6L4BUzGoBbMx5mj9eHnHPxqCbpOl9D5xWHZoBIK6lmZyW3N9t8SJ2Masqmo4almpElp9foli/QcrEoZwp/wDlQcLRB8aWVXtrn11Ir0hh2TmNFs2+lN4EPGygH746AOaw1Dr9DUeiQYtANzd3cnfbSkdM2WS7kc/UQOrZCbhZJe1LcwfprDJeyQbrPRz0eJRh0OK6CFT0Dn1qOn1js2bLVc+BUG4X3aRCNjf7i2jdb7n6w+bsxNycvhr0pDjHosV0TIxSAOA0MdGJQ+YM7MHBoDA42SjUuwoX66Bnhi8DKeqiH6+NOkVR6Kl0EJxssVAALO7H0hTNopB9XD8Q0CytnSi47zW7xPG1SbxMJMtJDtS1TrwhpdF+Dpx4JtU6sH8Whp2oPpZm9tHXkuXTRNXBp7rDGkmrOPt15QquhHjHHRPmPvCjmeUKAkcG/iFGd+i/AvzBhmy8aHhvhqMa9svGIZ+FSB81Aa3NekEy9hHKCMzHQAF/Ab41ia2GjaNCGdrHlzIgYbUGbTkR41g6ZsFgHzAEO5BoH4j1hithJY1NqmwHj9IsS2GnaYZsjHTWIZW1mshjR91rj+Y6NkJSHNRvD8Rrr4746rZYSctHNWFTUBhDREZ2qrMzAcn9/wBx1W0VD9IG6hbrWCTsR2AvqGLjT19YYnBynYlZLsQCKb/6gohiNsAJDgPv5w07SSEksks5N+cGYns8aFCQ4D99JNGvweFs7YBm/pcDUJBBJL0Ohr5iHEgUbWB/SK63BF47KxjvRIBZgwtpRouj2OzUZRYWLtyoWgLF7CEuhSyqOl81+LxNVuwtFcrHGwJG8kOzGw/iHHaDFizvrbgwrBuE2WgpcIUwFwoAbvfWOy9mBRAIcHfMFKmM5RT5LJAczHE2Na9HiJW0VMxJ61i3PZ8BLkhItRQNeheF+XJAd0k3LEb2vwgc4rkHJFN+KVofQ/R46Marm96Ui1Xh5QYqIAIs7dd8MRLkkuFJIZvdXg8kA8kSlGIUolQzO7a7tzcjDRjQRVyAQXCSCNNRF4fhIJCWc7tTu40h8laFBTAP/ucDxA99Ylqq6DyKyn/E90HvbqvXif4iGperta4IeNdK2GgoBVMSklswAzNwCnDiJ0dnkPWYhXFmLdXjoOS7MZKxFNQfCnCHLmKamYm4qeVBGpXsNCHPxElmNBWpbf7rAk2VJdwSqjasOI6exGHNLknNIzxnLH7nZr0ralIQWuxfrp73ReJKCHCVGrM3m8MWoColK40tyg8nSLMpUSlKDC73Bo3SFNmFJsTF2iatu5KJc8Bo7n3rHEz5wvJA3WNekC1Jf2hm74KiUpZdkrDeH8wT+GmLByu4GtB7aLL4c4kMEp4any4xydh8SSGSkDdupyrC5Sfom5dFWcKpg4U2lL1u8c/L1qo2XS7G8WiMPPSO9k3RKlE3PXK2njvgTlxQJy6Kc7MX+4eYhReKw0x6FPgYUbyfRrcOM2QspV8FBADUJT5B25P4xaI23JHebKo0zGtt5F23mMpLx0kg9zgWb6whtOUCMsq/G/lCpai9r/RYs22L21LCHBSt6NZ30L28IE2bjMKlSlJGVSqKupmemrCpjmwuzqsRL+IoCWk/K4zEga5dB1iDtJshWEl/EAStAIBIBSUk0Dpc0+pjo3qXewY/Y7HTsKtWZQUcvdCSCEcwm2vlHcTt6UEgAA1FwA7M1t1ukZxPalJFEp97oFX2sJLJSkPcM+5vfCMOU+/0OL7NQntVQlMsvyLlukCzNoFaS+HAJeoYKq7lzV6xnFdol3cZzcAWD/aEvtFNIIfybxpGfk+W/wBFh9l6NozUkFMrvszgvS3eIN+cPxE7EKbKJabuQd/Th70zA2jMJYqd9/0hTsYcpCbtqaPvbXpxjON+y8aNNIn4lNDNQEm+pDCgGnjDPgqWADNej3T6g6Pe0ZbD4hw0xQUpzq9uGlnbzh6sQxoTfX+33wqK4FQiaA4ZFUldSNFMOlfdYYdnSw2VSbsXU+tdYo04wgO41qb0JF/tCTjzUgONKmvIO0OK6HFF4vBSyQFTHG5y29/e6I5OFkElmubgmnU/blFGvGrOW960A4Q6ZjVKISdK8tL+PhDil6LFF9NwOGN1g2p1fSJkHCoDC2rC/lGXXOIYFTAkbzSI/wAaEh3PevVizW466RbFsX69oYdJcZuTJYWFA8PO3ZDnuqLb2bpdozUxaiK5iCxArTprYRL8Es5SXazCg8L/AGhHY0EvtBKNMtDSiiaNYlmiZe1ZaflS46U18BGWRLaqhlA3jdodeNntBEoLaqWFKfKaa+vjEGxfDb6MzfDBTvYNXgYStuoBJYU5UbfFAMMs243qedIadmTQKglzuYAddYqEu07flqJIQM1nN/docrbKklgEtRxpxink7KykEJL+u9+kMl4JYfKobmuQ/p5w0Rbnbq6gBLAUp/MBq2lMYuscgf5gRGFnWbM2r3/mO/gZz92UW5jyf67tYyAcnbM0pFRu42oeMRo22tu8pRragG5rCAvwE39aQgvSr06V6RKNjTDoK7kkv0cQ7DYSNrFqXPC0Qo2xMIPeUOW6Oydgrcd4g3IykP5w9OxlMSS29yz+VIrQWCfjif1L845BJ2PK1KFEUcqU9KfpIHlCgt9Gcn0AoSqwFeREPMmYK0GpDEHn7aNGJSsveSkPYOx/iIzs6aVhMpA3AOSSaPfT0aOUZt+hyZq5PbXDSJUpC5+VkJACkLfupANEpI8DHB/4h4KY6CpU0KFUiUsghrHMAIz/AGi7IK+AnvAzEjvfsc6JNw1A5u2kU3ZvYhlqzzKkp+RN9Q5cN4c49bzStoouLXO/Qts4YTp8wyZXwZZ+UFjuvUs5csHaB5Wy1Jo1Rx9aRpJoWPlDV1IZqtYBjxgmRLcHOgHkqo6sI82UrHezMHY6yLAHnbyhK2LNP7baGtHeL/F4ZakkJCRuAJp/yr6RFh5KkgHMTqHp6jzaMNzu6D5WUI2KxYlt/cJL3d/pHT2dOq1cgKt40jQmQ5pdO5VS3IBo73SpnNBxHn/Maym/RfIoEdm0oOZ1FhV63BFvGJjIkqPeOUkm3Emo9HeLOZgsySCSxq78bVDxCvYstg6X3WjElJyTsy4ybAZnZuW+UqFeKtdWdocNky6MSbC6m06W1i0C5YHdIa7qVTRtb9NIcmagAOtIB3EDhzMLzb5FpsFGy0BgvK51ZyXuALbqMPOGztlJLihAp3Uu3lBU7GISpsw36kkfXm8cO1pP7lB9AWFfHTdDUhpoB/J5YSxom9t1GLnp6w9GClgPkNBwoK1pFrgiJxJlleVJpRknlSD5eyQq6iDXu0I6lqQ+OT9hTM13CyQkgtQh2FeHM+EPXgwlnQpTfqA4WcnhGqRsMNUtwCvq0Pk7LQxvm3Zi/qHprG1pS7JJoy0qVLzUlKpqWJ9vE1P2K3Co+8aJGxwr50htxKn6spv6h42fLS1BSzC3UvF4n2VPsz+GmO4ZItRy4fpzidSUi5TlbeWpejN0i1mqSP0+TxXz1ING8hF4X2VARQahJAGhYqOn7iAwrEH4Y3yoJ0Vly11sH3b4LnSg9ACDv9+cVqsWoqYrCaszfc+hEXjkRybjcvzhQaxCFEXZzlLM0TYPayV0EyWs7k90ltGU1eECqxUxIUcrgFnSQUpuxFa2PBtYrsXtEKAdCVLUwT3WetKA15QLTfv/AKVWX/4gJWzJzM+X9Tb2J8478RVwoJoxch+HOrRWz9jzJKEzJuUKU/8Ap1JA+YubAsH6wNhscQHSnKC7AqfwH9QPSsXD7L1WGJr8QkbioC9g7MzjSO/AL3UeBAY86M0Ui9qrSGSl20oDbcR5CHzNrLURmpS1QM1rv7cw+OuSSo0CcPT/ANNB/wCKfqHhRm042lZhSdxckdXjsWJEk/apJFA4bWzM/LWLfs/tLMtRBcgAdSQLRk5iCok2OYlqVrUVtF92VQUGYo0Yo9VGO2mk2U3SNVOx5UoJXUFx5OIplYP4a6hxnXalFTCqm6iossfh3SSLj+wfH1jPbXxS5iZeR6PoC5Fr8DHolKlTPOk29h2OExHfCitBPzDn8pFn42OkV6doqBdKn3311bwpC/NMQlxkEwN3hQ04prR9w0gJOLQsNmSkmmRRI6ubDSp0jzuK9HpjfsPOMW3zACthl9GhDGNUVIiCXsuawDoGveUK10sTBMjZE1iBlJ52NOHCBpCRHFqO8Ncb/D3WHTNpE0fvXYm3Hj1jithz0ipQKfuN/CFhtgrarqJ1ob8dReDYhhnO5cktcERyZNIFXJ6eHutYPkdmJgfvJrpVukTTOzSiKqDX1d98HxIq5KN9Dz+lohmhQLAAjiTF0js6urzBe+W43CvvdEE7YrknOo9AB0LQ2gspMRNQhNWB3X6WrGg2BstBKgv/AFCGcfpSTZN3LEsdL3isGyxLXmVmdJcAh3oVOGoLXIjWbBQhEhA/UoBazqVrD+QOUco2qZWX3wgkMGAgKfPy6gtEE7aAZnisxO10pSa8zGgLtWMoFGzP14RDJ2slVmHg/gKxmJm0kqSyiBxelm9IAlYtKFA58zH9Ie3J4iNrM2oz1eIFbS1ijGLKvlTpc0+5gedPUA6lMP8AaH8z9oSLGdtZTlSmSgO7l7QBi9tIylSHVxFmdi56RRT8dlUSFZqn5q6wD+aDMQQO8GLBm8IBNAjayioJJyvdr2pX+Ih2gpKCFFGaofMVH6iKczjmYObVAfrBGKxwyMtQe1w5fe1o0DDpW1UlCj8E5ApzlWLubUDBzbwjkrtoJax8GQhKiwCi5I03+3jLHElLsaHjrZ4apWVIUKqBp7+kDRWX+2dozZqkqmzCVEswokAVYDUPHDtdKdKtu3GKjAYPEYpYCQXLsagUu3jBi+y2JC8pTVwHqXvWulPOJbIuQodqAkMQVVBqKeP8QdhdoKnBKErSQXJRkCqf5uGblBuxv/D5KT8ScfiNUJNtLh6+kWOE2HJlklEspJoW04VenKMSlXCApRhj+uWc2rKEKNRL7PEhxmbgf5hRxrUMlVidnqZ0nRnZgGrT+/CCsDJypVmWC4GhFeLndwhiJE+cHyrVuNDrQOS7ct/COYrAHDocoqo1NWBJ1LB46K7s291QRs7bQCilWlCN/v6QFi5afjhL5Ja6ombjqmxY3/qsZzF40/ELJqH305UoIYO0RcS1gFJIKiA5Yen0jd2ZSN+NjygCFKlk0IBZzqHo1b03iKvaPZuUo51JzUByOkJUQAxYVdg99IrNl7WkqmIBSFcVuwvcO4+0azGqnZ5fcSQp2UhsrXcqL8wIatWbexjJOxcQAtZzJRLBJBqBQghNTYF24covey2MVODKIISwcO5DXPF4s8ZhJRPemZrOKNZtSwpwjI7DxSpU9ctIZiU925YsLvwjm2m6svRrl43CpLT0OoPZzvoBrEq9oyfhuiWpAFjUtwaw3dYBl4adNdXw1IYMVKor+tYEXgF1CkrmZmIodXqNW40gy2AsZ+3UpSClBJA7wJZy12FekRy9q/FATk72rE6cY7L7PyJYzTFy5ZaoUpL+Lt5RHs/bEiS4m4lBBsJQJp/k0C05NhYR+EWslgXJDJAYBuJG69TAONmGU+c/D1UzciQ+/eXg+d22loUPgyioHVS8j8GUDS1Xil2ptYYlS0q+GhhmWAVrKcmh7oFCzB2KiKGOnjIG232nR+HJEs98KCVOxLMCWy2ryoRoYjl7QWmWhiB3E0YuO6L1vGe7YbRS6ZaUkFIR3WYJBSFBIF2AVU6lzrEOE2xMmLSkJK1LLBKASeiRujeJIvJm0ph/W3QQBMUsqcrJG63pHMVKWklJBSpJIL0YjnSA5yS3emAeJ8recBo5OGYOAAz1ep3NBWBxxAPe3U5H7RWqxEpIZyrlT0r5xAdsZfklpHE1PiXhI2v5ylqOdKAn+IixO2JYFVAHduPSMNidqLX8xpuEQia/GEC6nYyWCak+X3gU7QFkoArr3utaRXmcd0SFYo0NBZPOxq1UUotuFvAQRLCSit7xBJl+j9Gf0jvwqXgISyDGk7M9jJ8wKmFDJIGUKarF3IPB/dIsOxvYiXiAJipyFU70tJqj/IX31tzj0dGz0yZYSFBh+6nnEBQdk8N8NKkTJiAUqzMUhwCXLmjvvjTJ2jIWcuZJOgNH5PGO2hgZhKiiYkpXRkqSsunwO5wQYbslahNyTGGW2Ubm4AA63jOVEblWDlq/Sk8v4gWbhZb5TLHA/wAwyTjpabVURff4UhxxyFIciu67HdUco22gsqJ05IUQFzGfRbDoHhRSzcNIzH/TIqWFLPTfpCjj5odlkuzTY7HLlHJJlFRCenCr1gVGEm4vDzEYhCUE/IAVgOKuoKGh5wMmbMKB31AjjbqYavFzmy51Nvca8hGnM1R5tMwv+qtBQy0khidQWZosMbsHuOjL8QOoi70AFnrQ/W0aGdhAD30iprcqUSTc/T6w2bNAWWd7XFhQWFqPXfHmlOTewUynHZxSUpmFQSSR3alTEO78KUMaTAzEmUAuYo5BQBhmGgdR3QHJ2cpanLGoZy26x93icbFyizcr8XN4m5hUiwwuPwqSAxJL5avoPA19Yy+L2epc2aszEuVHKQMlAwB4HL5xajYSFnMEsRucU0oPrHZuxwpw5atLtwvSMfNFUiDB7UnpQEfFUwrlFw7knM1SDx3RHMxZUM5nFSQ1HVS53tuvYRxOw7gLLv3raWB8o6dkFFmIUCGL2PDpBKOpLewxkRIw+FmAiY4qQ4N71DgnWCcXgsNIKf8ASzOKZypYIFLHugPw6Q1OwkFTkDilLjwNzX7uYNTgqUWoJ3BI8KgmOmm5w92bUa5CML2mlhC0y5MtJbui6iQzuAnRwWNS4gAbWZZySULKCXyoAGcG6mLrIqxJqTmqyYPlyQkslJ8BXmSx4ddIYqQsnMVHgC1twHvlG3qyvZFXRmMTs04jELmzJScylqzlSjRgmoDgEMWFDasTTsAlEqjjICFZEoQ5KjdhmUlgaPTyi9Vs8sHKhXS9Ut40ERJ2YWUxVe3d66GlH4Rzc9SwakZHFy0KQjICJindL1JG7dA57PKmKlBqLIKsocpSSRbf3TSNuNklSW+G3VL6G4FjlFBS0dXs2axyp7pSwKVVBfV7+9Y1nqekXyBNoY6QysN8FAkywEo7iSWDsvORmzGpNiHPOMrj+zksgGUlQcKLv3XDgBjUVIJrbo+1TsqYEuvIogMCTlowpS9hQwOvZOYd0gGzMQA9wC1aboXq6jXG4fLowo7MTTLcJett4apG+w/7AaxJs7ssqYSxPdd+4WpertHoCdlqQA9m0bK51rYaQkSpifkSip3N1ar6dNYFqTXKL5GVxfYyWJdM/wARSiE2yJSXIJDO7MLj5usQ4fskkk51d0AChY6Odz/NzpbXVYjBzVAFSUEuzMx03qHsRxGxlEZSA9H716aHlTeOMZc9RvYsZGd/8vpo5qxBYXLFL8nLt7AuO7OLRVHfGVOUNUKJCSGHBzbdGmHZ5Kklytwd9C2gdswgqTg8jd5VhQhKfB1P0aL+onZJSMdsrZM9Kye9LKa5i4A6/byjW4ra0wJdSwsihUSAX0FTx36x34GamcmtyL++EQTNipXerEFnZiAUi4aGblPYZRZINtkCvDqG4HlHDtAmhAbi3ectYVP8Q2RsID5kBharnxdze0RTtjJWSz1Bo/DeRHPB1VmFBko27lVlIKRV2ADMlnqTa7cNIEndoVKIy1avcqQNS27i+sG/k4UcwB0pyYOxd6e3iSVs8ovkF2a9P7g8fbFaTfLKROJmcfTyMKLtOFDUUf8ArL+ohQ+FF4kEL2qEtdmqTU+/esRJ266e6H42roA9TrujPLxpy95iSGp4u0RHEEVctpw37tI9Lvg7FziNoFdAcu8ijV1JPEl2h0maEuVMQKmlT6xklYhcxFaAMSwNeDa6GLRGJqMpILFyUu55eGu+JRRGjw+MBINiXpWw41HSCBj3BZh19KXjLoxiiQFKCi9RYeBqekEz9olLh/e4bqEwsi1xG0in/dwoeDXFYajaLEOkiwsNa8Yz83H52YVGho+hf7RJ+NBNgWtSnvwgojT/AIxKR8tb7uOhji8YhTbvf2jNrxQUQbs3yhg/JxaGz8d+mhoSz1fe58GbdBiRolYpIBykOLKZ2ru1HWODaxCqkkPca0NjbwjPSkliRQswYvuN+kTkZaqD0qkUPN6gV+sFUJoEYoLdlno/AtWkRo2ikbjUHUlrX+gjOlUw1C236ODWtLMwicrAeiiwe7DTQ/xGq2At/wA5UC1hpv5O7w8Y8Fgp20YsfDWM8rFrTTQCoZxXgaERB+KKizc3cDnzgoTZo2wGYFuYZvCEvbCtRyatPGMgkrIqWYUZj9KA+zD1TCRUlyA78+u73WHfhAaUOoOF3qA2/iYYJiwTVLcm46198YosFi1Oau7u5fd4eEOmz1JYge6N5xYkaUY9+D3Ir5CGqxSU1CjuYm/rvjL/AB1FWgZ6AtdrQ5S16kGGmRo5u1UNU5Wo5FOTnSOTdpAPlUMp3G9OUZ444gMb7tG5b+sI4mjC9LUYH11tBRFrO2ipTgKy8WuG0NaMDHfxOdIAUWZyrcx3mtqaxUTJwUAGpyOl6boetYAUKkHc7h6E1pFRFkcWkFzZXLpffEadoJB/VVvmAfdQh6UinRgUEhVQQxBowI5UfSJwkFwf1B3Ci53g0o++trRURcSdpN/ifJqMx5wvzBI+VQBLX9f5jPTQWYJWaC3iX/j+ImlJCXK8z6EVZvf8wYgXi1qZgSo8KHqW5wBN2kxykqBAdgVA6NudxWIFznLAuKONCWcuOsDzZTJLsdw5M3BxElYplgMes/KpJTo6mPhlMKKsSQbk/wDy+8KNYlZz8unWSGHHXzhs3ATqvLB/xpo3XrHoczYgCXz+TiOL2MkD5qtqGgthaPPhhlhNQsHcz8/bROmUvVNN4T9PtG3OxyAe8HGnD7x38kUCHygn6ViyfRWjAzJEwmiCoDUgivUPu8ISkTMoZKv8Skiu/dG/GxySwKevHhDzsBe8ecPy6G12ebKK0s4OtACNWq1vtBMk0rLCRxOp6cY26tiqCrB7O/vdHVbJJoUBXT0eM5fRWjCCS6lGia2Pg766tHZuznYZSBrWpPsRvhstVO6G6QpmyVAVQPLS8WVegtGMw4y9xwQDcl/X7awpymVQUUfPlG0l7GUTVAB4tE8vs4XcJSOLRpN9CedT5xTcX/S1mZyN1ognTCoMHcC6RUkaUtyO+PSV9nlFzlS+8tDJOwFCoQH6RW+iPPZWImJAzINGBpcU87x1AzM5IrqG97v7j0VezVi6X6Awz8sV/wDz8ozk+how5msS1W1a9KD+bRxOLDB25UoOPrG6/L1H9B8IerYxAcpHlDl9Eeemd+pKgNA9QacHY08ojmTphoErLM5SHfoR6R6ArZhJ+SoLOBWz/WHKwBFctbO3lBntdAedGbNzBpRVZ2Fn/TwI3Q+XMmm8tRD2KTTW4Bj0ZEilE/MxFL0+0OGGV+0+EGb6I81mfE/VLI8fMxIMbLrlSuoqWsd1adY9AVKNlDxBhkjCJLgISWvQG8Xk3oLXB5+ieHLOCN58da/xaJpeKpoa8uWkbhWzJdXlJ3nux38BKH/tpf8AxGtWrCtRFaMKZpBBoM2gZ61cvp94lQG+tnbcK626xtEYFBUwlpH/ABGm77QWnZQdglL3LN6fSHL6K0edGaomy08k08d0KYk1IC3/AHMTT14R6Wdns3cAflXpDU4M6JAYOdIs/VDsec/hVKshQ6EEkaPDxsZamAQeNGI6/aPR04JX7YmTsw+7xZPovyec/kE/R+qQ8KPQ5chLDM6TqKUhQ/LotjIbL20rUfOHAJDk/wBN7MTp7QsnKS2UXIpFbM2eFGiiDfr4W+5iKbsO7KIBv520rHkqT4ZwwZayNvVS5txd2ZiTwY0iwX2gNVapem/TwsOr8Yz0nYgCWzKId60vckD04QTh8EEFw79NLi+vKNVJLZkoss5HaJiO6dGu9qA00izm9pEBJAIzFnd2D3ryEUKMMqtQQDoR4ODEeNlnLUD/AIh1dHevGOsM0qs2kWW0O0aSk5CMwOau8MKHUFvOB0drO6zsRTxvTgH8RAk7DuSUDIksAFd4swuWFSXOjEwMjZIdy5LGgoK6m9YzJO3TMuJc4jtYAkAmpUAGGhp6xz85WQRlUKFyddRQ8n6xXy9nMoKYq5khqvup0iadhDlYEJSakU3vrxjLjJ8kodsusL2jSD3lUYghrF6eTRLP7SJTUd4HVrECovwNhFF+ET3aP9QNHhKwqbDc2WtN5jp8kaov5XaVJSTZrncwf3yglPaSQzZqsKC8ZObg+6QlJLju1GhFAWa3rxiGRhi5cKY6MMo3PqaN4aC9lJey4NDM7UlLslahVnDU1L+QpA83tgySU5SqwDsHHXjFLLkJUlTguFb2HTM514AaQ2bNCsgSEKoADlPddnYtajOa/SqVrcS9ldr1hKXDqA71ASo0Zgk084b/AOZZynKkJRWlSHAY2PHXjGdEgpUKKKfRtN5o14PGFP6i9m1fk5vVo1J3s2TLI9qx3tMxuxpQs9Gt6QydtxZdQtxBZ+Bs8AYhAQHSAtTMkNmD7qhmGpY24xAMKpRBU569fCObg5cMw1YX+fqKFAMSkPlOgJURdgzPuseETbO2jNSlYzVVZnUQeSju1HhAyJGXrephiUZbA/5MLX1ZzxvQVgUJJ7MlEKXttRJCSAQGLlzUlnFmfcfGIcJiZoVmPdST3iXsASwY3o9B9YhRLQSCtIWQR+pY4lilVCeL+sFqTcJ7ruwS/dBIcZtKPuNt0EtJvezWJKnaK1EhKct6qHdBCrKaocE7zUQ5G1VgmmYAguA2UUd3DsaV5wEjDhIsavvNDRy/ukTyQyQlfdYnUDNRgWH9cIMaM1RJiO0xBSQkBRGYuSEgWvcWOmkTTNuzQCsDKGuGdw1gTUVu4tyECJkAXWcupZzQ71AakWaph4KHvl4EinB+bknV9I6RVmqQMvtOpSiDnJNUpSG1vmIGinIbe0RTnK86ytywIcEt0tZrFnO6k8ySCSkam7ku/EHfStYSZNFKroKeTsLUPtoXGnZosdn9p1oSApBISABVzTnegZ3aO4vtJOWDkISm1BXnq0Ay5ebQNqNx1vCWkIAFANQ9Gtv3R0VgBTMyi6lKJNznVWFD1Y0fuA5mvpChsbYsMfT6GCVLINDp9TChRxj/ACYHEFwl95+kD4stMYWYwoUbQoIwCrDStPGDUJBTUaq9BChQoCuUaDmPWDEi/OFCiX8y9kivl6RyemiuX0hQo2yOz1EJoWt6QFKrLL158zChReiIpiiFgAtVPmawW/8Apk65xXX5xChRyn6Jg2Ko3Fa/WISkZUU0SermsKFGoi+B+AU/xP8AIen8xPPogtT2n7x2FGdTgy+CBSbHVhXwiXBH/wC31hQo3HgUETUhre6wMo1MchRpcEiKSP8A1P8AE/WLHDoADAADKaDgRChRylya9DcGO6DqWc/9YcDRJ1yCv/WOwo5z5RiQKpIzANSvkQIaUgnl/wDqFCjtp/xJEpS5ANmETSPm/wCJ9UmOwo0yYBjVFplfdYiwanRWrpq9YUKNr2RGmFChRk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  <a:ea typeface="MS Gothic" pitchFamily="49" charset="-128"/>
            </a:endParaRPr>
          </a:p>
        </p:txBody>
      </p:sp>
      <p:sp>
        <p:nvSpPr>
          <p:cNvPr id="2052" name="AutoShape 4" descr="data:image/jpeg;base64,/9j/4AAQSkZJRgABAQAAAQABAAD/2wCEAAkGBhQSERUUExQWFRUVGBgaFxgYGBgYGhgaFxgYFxoXGhgbHSYfHx0jGhgcHy8gIycpLCwsGB4xNTAqNSYrLCoBCQoKDgwOGg8PGiwkHyQsLCwsLCwsLCwsLCwsLCwsLCwsLCwsKSwsLCwsLCwsLCwsLCwsLCwsLCwsLCwsLCwsLP/AABEIAMIBAwMBIgACEQEDEQH/xAAbAAABBQEBAAAAAAAAAAAAAAAEAAIDBQYBB//EAD8QAAECBAMFBgQGAQQABwEAAAECEQADITEEEkEFUWFxgQYikaGx8BMywdEUFUJS4fFyI2KCkgcWM0OistJT/8QAGQEBAQEBAQEAAAAAAAAAAAAAAQACAwQF/8QAKBEAAgIBBAICAgEFAAAAAAAAAAECERIDITFRE0EiYYGhMiNScZGx/9oADAMBAAIRAxEAPwBSdnKB7yhwevlbSJDiglgkqWeFfE2/qCpiApsyCRWj7t4fXjEiGA+UgDS3oeHnHw3NPc5WgaTNWarYVowr10eJQkkd4ODvp76ROANEngSHiNUkfrUTwNq8IzmVjJaxZFT4BuG+CJOFJ+Yuxrp5feOomIDAHxpyhk3EaBQtqWaLZlS9sJmKShLqYDkPHfAs3bKAaAq5CK9OziteaZMCq0SHIbygvD4RCbPUvVz4R0a00ubZp4IjnbbKQ/wSwuWt1jkjbCVpcymSLnSJl4QK+atNTprTzq8O+EkBgktelRQcvpDlCuN/8mbXQpM6UsOEnqK+EOMuUz90W/qBPwwValru2/5XFecI4VrkueFG9W1aJxiVBkvDyTby4UFeRiVOz0GgEVStnoT3u/xDlvBNfOAp2FJWkArAIN1caD6xpaUX7NYXuy/OzkVcnx90+8dGCSBR2HhFPJwKswUVMWYBLk0vfpEspMySpSgokGwzVPAg0N98Y8SusjOCurLFeGejs/OEjBEfqMVcvbc5ZYIDUJUGO+1x6xZjElqEE9B6MLRmWi48mXCiVMnif73wz4LAgZjzP3gDEbbUC2XS5oPvrDZOOnFJsDxe31i8E+QwYeUmt+TPDhJ3jjYQFh9rqtMDdGHPe0TyNqJUHAfVwL7rmB6Mojg0dnYcKBSyS41DCOokN+kPwgbFbfQijK40tziSTttBv/Db4149Sr9Fgxv4KrlCGb9o93gkScqaAPuAaHox0ssxHn4vDZ20pSR86QTatf5vGXGbHxSIV4WlUoPBnG/WHfhwQXSG5Ctvt5RDitqoS1QDXXStRxh8rHJUAMwicZ0GDIlbPS47gHEFq9LUjqsGAzguP96udoMQolmt73xJ8M39vDlMakClAFABWjP6PEBwYzE96rP3rtZxakET5qE/Nl8Y4MSgasNX05+9Ik5hvYOnAtbO3Ej7Qo7+ZSj+tPlHY1eoVz7GzJcyjKCQOAL8ObQ1RXvB/aQOW7f/ADBSZwf5m5seWsLPxIHQGOFiBELYEpBO6vu8PTNUn9HE94+HOChMY6eVrvC+Co6l9xDe6RWwIkYgkGpG40L66h4jGItR2epFr2p7eCQhb6fXjeJW5Fr2fjpBbRAX4hx3kHWwr1Y+6RGoyxUoWNL76WBiyCm1elstOUNKxoAejGG2G4HIxIIHdUKtVzbV/CJBiWZ08rw6YsjQNxBPOFU1YciD79mMsiP80YAAEZvO/GJEziASbDnDgoEsRWjU9BExTxPu0P4Jg5nsS763dm8IcjF1pfqY4Vu5Cn6ezHAVhybNS9ejQkd/FFncMd/1c+6QlTEkMWO4Uh6VOajiHbwhzMKh7bvekFkRiWDupQUFBuhEJAYkAchc8tYdMxqszCWSL0sD79YapTaJ1oWBbg/usLbsmc7rda/2/COIpZv6ESKykfL6MTrDJikvSWLUL62e8NsdzpIIZhpy4aR0yUgDupJGjW0tyiKWAzfDSBzo99OESpnJFkio5W4eUVvslfYxeEQe6yDmFqh/ZhfhEUoLNQbmPhHAoXCQ4DihsY4uaCxcXpu5eUTlLi/2G4kyZWjOL6QyZs+UaMm3G0cSZYzFg9XuX9/SHSgggKozFixsXEKcl7ZW+xGRK4F6VL6Q9UlDaC3lSGgy2fKl+Ru39xFMxKSam7M4uCIbk/bHdkq0y2Ylntce7RyXhEqYAqA0YnSsQy5pBzOdwBF/4iOVjAohiXLgUbeDwEaWRKyedhEk6qANybw04JFsnzBjuHLd/MRqUQc2VRIoRv8AvEadp1+RbXBFQaxpOfpjv6Jxs9IoEKHU/QQok/MlftV6eTwos59/sLYK6S5cHQkj7Q4Es4NG3aWv18zAKcCsOConcw3X0jq9mTGFSRQMKePKPS9PTPRhELJYD/VJO5gGPWJys3K2Pv7aRVIwKySkVOtTrwD6aRP+AmGn1L8PfGLx6Y4xQaMWDXPcb2POGGalx3m31B5xXr2Wt3BbeCL03XhyNmLVqq3+NfTz0i8en9FjEPOKq4WTwJIHg3mYUzHDeaUuOR/T9Yr0bGmpcUPOpPUl7esPl7JmU0Pj0cUiw010FRDVYtL1WQX38uESjFpH/uK46+TUvFcrZCye8L2I4jQ3h52Qv93R2Jhx0voqgFLxqf3kb3v6Xjkucl3ExVOf2gROxi75q1oT5u9ocNlkfrH/AGEFaX0VQCTMSS+dXj9LPHZM9IPzl23h+bUgVGwi3zJc65n1t4R0bFIL5xlHAmnO2kOOn0g+IXNnJJuR/wAvCI0BDUWpn3kPwiNexw9FGx47m05w0bMYvmIGgYvfzi/p9fovj0FnEpAo9OMdGIDOTXm58YBTskuHmeIOusSq2eLZi/JXjY+2irT6L4BUzGoBbMx5mj9eHnHPxqCbpOl9D5xWHZoBIK6lmZyW3N9t8SJ2Masqmo4almpElp9foli/QcrEoZwp/wDlQcLRB8aWVXtrn11Ir0hh2TmNFs2+lN4EPGygH746AOaw1Dr9DUeiQYtANzd3cnfbSkdM2WS7kc/UQOrZCbhZJe1LcwfprDJeyQbrPRz0eJRh0OK6CFT0Dn1qOn1js2bLVc+BUG4X3aRCNjf7i2jdb7n6w+bsxNycvhr0pDjHosV0TIxSAOA0MdGJQ+YM7MHBoDA42SjUuwoX66Bnhi8DKeqiH6+NOkVR6Kl0EJxssVAALO7H0hTNopB9XD8Q0CytnSi47zW7xPG1SbxMJMtJDtS1TrwhpdF+Dpx4JtU6sH8Whp2oPpZm9tHXkuXTRNXBp7rDGkmrOPt15QquhHjHHRPmPvCjmeUKAkcG/iFGd+i/AvzBhmy8aHhvhqMa9svGIZ+FSB81Aa3NekEy9hHKCMzHQAF/Ab41ia2GjaNCGdrHlzIgYbUGbTkR41g6ZsFgHzAEO5BoH4j1hithJY1NqmwHj9IsS2GnaYZsjHTWIZW1mshjR91rj+Y6NkJSHNRvD8Rrr4746rZYSctHNWFTUBhDREZ2qrMzAcn9/wBx1W0VD9IG6hbrWCTsR2AvqGLjT19YYnBynYlZLsQCKb/6gohiNsAJDgPv5w07SSEksks5N+cGYns8aFCQ4D99JNGvweFs7YBm/pcDUJBBJL0Ohr5iHEgUbWB/SK63BF47KxjvRIBZgwtpRouj2OzUZRYWLtyoWgLF7CEuhSyqOl81+LxNVuwtFcrHGwJG8kOzGw/iHHaDFizvrbgwrBuE2WgpcIUwFwoAbvfWOy9mBRAIcHfMFKmM5RT5LJAczHE2Na9HiJW0VMxJ61i3PZ8BLkhItRQNeheF+XJAd0k3LEb2vwgc4rkHJFN+KVofQ/R46Marm96Ui1Xh5QYqIAIs7dd8MRLkkuFJIZvdXg8kA8kSlGIUolQzO7a7tzcjDRjQRVyAQXCSCNNRF4fhIJCWc7tTu40h8laFBTAP/ucDxA99Ylqq6DyKyn/E90HvbqvXif4iGperta4IeNdK2GgoBVMSklswAzNwCnDiJ0dnkPWYhXFmLdXjoOS7MZKxFNQfCnCHLmKamYm4qeVBGpXsNCHPxElmNBWpbf7rAk2VJdwSqjasOI6exGHNLknNIzxnLH7nZr0ralIQWuxfrp73ReJKCHCVGrM3m8MWoColK40tyg8nSLMpUSlKDC73Bo3SFNmFJsTF2iatu5KJc8Bo7n3rHEz5wvJA3WNekC1Jf2hm74KiUpZdkrDeH8wT+GmLByu4GtB7aLL4c4kMEp4any4xydh8SSGSkDdupyrC5Sfom5dFWcKpg4U2lL1u8c/L1qo2XS7G8WiMPPSO9k3RKlE3PXK2njvgTlxQJy6Kc7MX+4eYhReKw0x6FPgYUbyfRrcOM2QspV8FBADUJT5B25P4xaI23JHebKo0zGtt5F23mMpLx0kg9zgWb6whtOUCMsq/G/lCpai9r/RYs22L21LCHBSt6NZ30L28IE2bjMKlSlJGVSqKupmemrCpjmwuzqsRL+IoCWk/K4zEga5dB1iDtJshWEl/EAStAIBIBSUk0Dpc0+pjo3qXewY/Y7HTsKtWZQUcvdCSCEcwm2vlHcTt6UEgAA1FwA7M1t1ukZxPalJFEp97oFX2sJLJSkPcM+5vfCMOU+/0OL7NQntVQlMsvyLlukCzNoFaS+HAJeoYKq7lzV6xnFdol3cZzcAWD/aEvtFNIIfybxpGfk+W/wBFh9l6NozUkFMrvszgvS3eIN+cPxE7EKbKJabuQd/Th70zA2jMJYqd9/0hTsYcpCbtqaPvbXpxjON+y8aNNIn4lNDNQEm+pDCgGnjDPgqWADNej3T6g6Pe0ZbD4hw0xQUpzq9uGlnbzh6sQxoTfX+33wqK4FQiaA4ZFUldSNFMOlfdYYdnSw2VSbsXU+tdYo04wgO41qb0JF/tCTjzUgONKmvIO0OK6HFF4vBSyQFTHG5y29/e6I5OFkElmubgmnU/blFGvGrOW960A4Q6ZjVKISdK8tL+PhDil6LFF9NwOGN1g2p1fSJkHCoDC2rC/lGXXOIYFTAkbzSI/wAaEh3PevVizW466RbFsX69oYdJcZuTJYWFA8PO3ZDnuqLb2bpdozUxaiK5iCxArTprYRL8Es5SXazCg8L/AGhHY0EvtBKNMtDSiiaNYlmiZe1ZaflS46U18BGWRLaqhlA3jdodeNntBEoLaqWFKfKaa+vjEGxfDb6MzfDBTvYNXgYStuoBJYU5UbfFAMMs243qedIadmTQKglzuYAddYqEu07flqJIQM1nN/docrbKklgEtRxpxink7KykEJL+u9+kMl4JYfKobmuQ/p5w0Rbnbq6gBLAUp/MBq2lMYuscgf5gRGFnWbM2r3/mO/gZz92UW5jyf67tYyAcnbM0pFRu42oeMRo22tu8pRragG5rCAvwE39aQgvSr06V6RKNjTDoK7kkv0cQ7DYSNrFqXPC0Qo2xMIPeUOW6Oydgrcd4g3IykP5w9OxlMSS29yz+VIrQWCfjif1L845BJ2PK1KFEUcqU9KfpIHlCgt9Gcn0AoSqwFeREPMmYK0GpDEHn7aNGJSsveSkPYOx/iIzs6aVhMpA3AOSSaPfT0aOUZt+hyZq5PbXDSJUpC5+VkJACkLfupANEpI8DHB/4h4KY6CpU0KFUiUsghrHMAIz/AGi7IK+AnvAzEjvfsc6JNw1A5u2kU3ZvYhlqzzKkp+RN9Q5cN4c49bzStoouLXO/Qts4YTp8wyZXwZZ+UFjuvUs5csHaB5Wy1Jo1Rx9aRpJoWPlDV1IZqtYBjxgmRLcHOgHkqo6sI82UrHezMHY6yLAHnbyhK2LNP7baGtHeL/F4ZakkJCRuAJp/yr6RFh5KkgHMTqHp6jzaMNzu6D5WUI2KxYlt/cJL3d/pHT2dOq1cgKt40jQmQ5pdO5VS3IBo73SpnNBxHn/Maym/RfIoEdm0oOZ1FhV63BFvGJjIkqPeOUkm3Emo9HeLOZgsySCSxq78bVDxCvYstg6X3WjElJyTsy4ybAZnZuW+UqFeKtdWdocNky6MSbC6m06W1i0C5YHdIa7qVTRtb9NIcmagAOtIB3EDhzMLzb5FpsFGy0BgvK51ZyXuALbqMPOGztlJLihAp3Uu3lBU7GISpsw36kkfXm8cO1pP7lB9AWFfHTdDUhpoB/J5YSxom9t1GLnp6w9GClgPkNBwoK1pFrgiJxJlleVJpRknlSD5eyQq6iDXu0I6lqQ+OT9hTM13CyQkgtQh2FeHM+EPXgwlnQpTfqA4WcnhGqRsMNUtwCvq0Pk7LQxvm3Zi/qHprG1pS7JJoy0qVLzUlKpqWJ9vE1P2K3Co+8aJGxwr50htxKn6spv6h42fLS1BSzC3UvF4n2VPsz+GmO4ZItRy4fpzidSUi5TlbeWpejN0i1mqSP0+TxXz1ING8hF4X2VARQahJAGhYqOn7iAwrEH4Y3yoJ0Vly11sH3b4LnSg9ACDv9+cVqsWoqYrCaszfc+hEXjkRybjcvzhQaxCFEXZzlLM0TYPayV0EyWs7k90ltGU1eECqxUxIUcrgFnSQUpuxFa2PBtYrsXtEKAdCVLUwT3WetKA15QLTfv/AKVWX/4gJWzJzM+X9Tb2J8478RVwoJoxch+HOrRWz9jzJKEzJuUKU/8Ap1JA+YubAsH6wNhscQHSnKC7AqfwH9QPSsXD7L1WGJr8QkbioC9g7MzjSO/AL3UeBAY86M0Ui9qrSGSl20oDbcR5CHzNrLURmpS1QM1rv7cw+OuSSo0CcPT/ANNB/wCKfqHhRm042lZhSdxckdXjsWJEk/apJFA4bWzM/LWLfs/tLMtRBcgAdSQLRk5iCok2OYlqVrUVtF92VQUGYo0Yo9VGO2mk2U3SNVOx5UoJXUFx5OIplYP4a6hxnXalFTCqm6iossfh3SSLj+wfH1jPbXxS5iZeR6PoC5Fr8DHolKlTPOk29h2OExHfCitBPzDn8pFn42OkV6doqBdKn3311bwpC/NMQlxkEwN3hQ04prR9w0gJOLQsNmSkmmRRI6ubDSp0jzuK9HpjfsPOMW3zACthl9GhDGNUVIiCXsuawDoGveUK10sTBMjZE1iBlJ52NOHCBpCRHFqO8Ncb/D3WHTNpE0fvXYm3Hj1jithz0ipQKfuN/CFhtgrarqJ1ob8dReDYhhnO5cktcERyZNIFXJ6eHutYPkdmJgfvJrpVukTTOzSiKqDX1d98HxIq5KN9Dz+lohmhQLAAjiTF0js6urzBe+W43CvvdEE7YrknOo9AB0LQ2gspMRNQhNWB3X6WrGg2BstBKgv/AFCGcfpSTZN3LEsdL3isGyxLXmVmdJcAh3oVOGoLXIjWbBQhEhA/UoBazqVrD+QOUco2qZWX3wgkMGAgKfPy6gtEE7aAZnisxO10pSa8zGgLtWMoFGzP14RDJ2slVmHg/gKxmJm0kqSyiBxelm9IAlYtKFA58zH9Ie3J4iNrM2oz1eIFbS1ijGLKvlTpc0+5gedPUA6lMP8AaH8z9oSLGdtZTlSmSgO7l7QBi9tIylSHVxFmdi56RRT8dlUSFZqn5q6wD+aDMQQO8GLBm8IBNAjayioJJyvdr2pX+Ih2gpKCFFGaofMVH6iKczjmYObVAfrBGKxwyMtQe1w5fe1o0DDpW1UlCj8E5ApzlWLubUDBzbwjkrtoJax8GQhKiwCi5I03+3jLHElLsaHjrZ4apWVIUKqBp7+kDRWX+2dozZqkqmzCVEswokAVYDUPHDtdKdKtu3GKjAYPEYpYCQXLsagUu3jBi+y2JC8pTVwHqXvWulPOJbIuQodqAkMQVVBqKeP8QdhdoKnBKErSQXJRkCqf5uGblBuxv/D5KT8ScfiNUJNtLh6+kWOE2HJlklEspJoW04VenKMSlXCApRhj+uWc2rKEKNRL7PEhxmbgf5hRxrUMlVidnqZ0nRnZgGrT+/CCsDJypVmWC4GhFeLndwhiJE+cHyrVuNDrQOS7ct/COYrAHDocoqo1NWBJ1LB46K7s291QRs7bQCilWlCN/v6QFi5afjhL5Ja6ombjqmxY3/qsZzF40/ELJqH305UoIYO0RcS1gFJIKiA5Yen0jd2ZSN+NjygCFKlk0IBZzqHo1b03iKvaPZuUo51JzUByOkJUQAxYVdg99IrNl7WkqmIBSFcVuwvcO4+0azGqnZ5fcSQp2UhsrXcqL8wIatWbexjJOxcQAtZzJRLBJBqBQghNTYF24covey2MVODKIISwcO5DXPF4s8ZhJRPemZrOKNZtSwpwjI7DxSpU9ctIZiU925YsLvwjm2m6svRrl43CpLT0OoPZzvoBrEq9oyfhuiWpAFjUtwaw3dYBl4adNdXw1IYMVKor+tYEXgF1CkrmZmIodXqNW40gy2AsZ+3UpSClBJA7wJZy12FekRy9q/FATk72rE6cY7L7PyJYzTFy5ZaoUpL+Lt5RHs/bEiS4m4lBBsJQJp/k0C05NhYR+EWslgXJDJAYBuJG69TAONmGU+c/D1UzciQ+/eXg+d22loUPgyioHVS8j8GUDS1Xil2ptYYlS0q+GhhmWAVrKcmh7oFCzB2KiKGOnjIG232nR+HJEs98KCVOxLMCWy2ryoRoYjl7QWmWhiB3E0YuO6L1vGe7YbRS6ZaUkFIR3WYJBSFBIF2AVU6lzrEOE2xMmLSkJK1LLBKASeiRujeJIvJm0ph/W3QQBMUsqcrJG63pHMVKWklJBSpJIL0YjnSA5yS3emAeJ8recBo5OGYOAAz1ep3NBWBxxAPe3U5H7RWqxEpIZyrlT0r5xAdsZfklpHE1PiXhI2v5ylqOdKAn+IixO2JYFVAHduPSMNidqLX8xpuEQia/GEC6nYyWCak+X3gU7QFkoArr3utaRXmcd0SFYo0NBZPOxq1UUotuFvAQRLCSit7xBJl+j9Gf0jvwqXgISyDGk7M9jJ8wKmFDJIGUKarF3IPB/dIsOxvYiXiAJipyFU70tJqj/IX31tzj0dGz0yZYSFBh+6nnEBQdk8N8NKkTJiAUqzMUhwCXLmjvvjTJ2jIWcuZJOgNH5PGO2hgZhKiiYkpXRkqSsunwO5wQYbslahNyTGGW2Ubm4AA63jOVEblWDlq/Sk8v4gWbhZb5TLHA/wAwyTjpabVURff4UhxxyFIciu67HdUco22gsqJ05IUQFzGfRbDoHhRSzcNIzH/TIqWFLPTfpCjj5odlkuzTY7HLlHJJlFRCenCr1gVGEm4vDzEYhCUE/IAVgOKuoKGh5wMmbMKB31AjjbqYavFzmy51Nvca8hGnM1R5tMwv+qtBQy0khidQWZosMbsHuOjL8QOoi70AFnrQ/W0aGdhAD30iprcqUSTc/T6w2bNAWWd7XFhQWFqPXfHmlOTewUynHZxSUpmFQSSR3alTEO78KUMaTAzEmUAuYo5BQBhmGgdR3QHJ2cpanLGoZy26x93icbFyizcr8XN4m5hUiwwuPwqSAxJL5avoPA19Yy+L2epc2aszEuVHKQMlAwB4HL5xajYSFnMEsRucU0oPrHZuxwpw5atLtwvSMfNFUiDB7UnpQEfFUwrlFw7knM1SDx3RHMxZUM5nFSQ1HVS53tuvYRxOw7gLLv3raWB8o6dkFFmIUCGL2PDpBKOpLewxkRIw+FmAiY4qQ4N71DgnWCcXgsNIKf8ASzOKZypYIFLHugPw6Q1OwkFTkDilLjwNzX7uYNTgqUWoJ3BI8KgmOmm5w92bUa5CML2mlhC0y5MtJbui6iQzuAnRwWNS4gAbWZZySULKCXyoAGcG6mLrIqxJqTmqyYPlyQkslJ8BXmSx4ddIYqQsnMVHgC1twHvlG3qyvZFXRmMTs04jELmzJScylqzlSjRgmoDgEMWFDasTTsAlEqjjICFZEoQ5KjdhmUlgaPTyi9Vs8sHKhXS9Ut40ERJ2YWUxVe3d66GlH4Rzc9SwakZHFy0KQjICJindL1JG7dA57PKmKlBqLIKsocpSSRbf3TSNuNklSW+G3VL6G4FjlFBS0dXs2axyp7pSwKVVBfV7+9Y1nqekXyBNoY6QysN8FAkywEo7iSWDsvORmzGpNiHPOMrj+zksgGUlQcKLv3XDgBjUVIJrbo+1TsqYEuvIogMCTlowpS9hQwOvZOYd0gGzMQA9wC1aboXq6jXG4fLowo7MTTLcJett4apG+w/7AaxJs7ssqYSxPdd+4WpertHoCdlqQA9m0bK51rYaQkSpifkSip3N1ar6dNYFqTXKL5GVxfYyWJdM/wARSiE2yJSXIJDO7MLj5usQ4fskkk51d0AChY6Odz/NzpbXVYjBzVAFSUEuzMx03qHsRxGxlEZSA9H716aHlTeOMZc9RvYsZGd/8vpo5qxBYXLFL8nLt7AuO7OLRVHfGVOUNUKJCSGHBzbdGmHZ5Kklytwd9C2gdswgqTg8jd5VhQhKfB1P0aL+onZJSMdsrZM9Kye9LKa5i4A6/byjW4ra0wJdSwsihUSAX0FTx36x34GamcmtyL++EQTNipXerEFnZiAUi4aGblPYZRZINtkCvDqG4HlHDtAmhAbi3ectYVP8Q2RsID5kBharnxdze0RTtjJWSz1Bo/DeRHPB1VmFBko27lVlIKRV2ADMlnqTa7cNIEndoVKIy1avcqQNS27i+sG/k4UcwB0pyYOxd6e3iSVs8ovkF2a9P7g8fbFaTfLKROJmcfTyMKLtOFDUUf8ArL+ohQ+FF4kEL2qEtdmqTU+/esRJ266e6H42roA9TrujPLxpy95iSGp4u0RHEEVctpw37tI9Lvg7FziNoFdAcu8ijV1JPEl2h0maEuVMQKmlT6xklYhcxFaAMSwNeDa6GLRGJqMpILFyUu55eGu+JRRGjw+MBINiXpWw41HSCBj3BZh19KXjLoxiiQFKCi9RYeBqekEz9olLh/e4bqEwsi1xG0in/dwoeDXFYajaLEOkiwsNa8Yz83H52YVGho+hf7RJ+NBNgWtSnvwgojT/AIxKR8tb7uOhji8YhTbvf2jNrxQUQbs3yhg/JxaGz8d+mhoSz1fe58GbdBiRolYpIBykOLKZ2ru1HWODaxCqkkPca0NjbwjPSkliRQswYvuN+kTkZaqD0qkUPN6gV+sFUJoEYoLdlno/AtWkRo2ikbjUHUlrX+gjOlUw1C236ODWtLMwicrAeiiwe7DTQ/xGq2At/wA5UC1hpv5O7w8Y8Fgp20YsfDWM8rFrTTQCoZxXgaERB+KKizc3cDnzgoTZo2wGYFuYZvCEvbCtRyatPGMgkrIqWYUZj9KA+zD1TCRUlyA78+u73WHfhAaUOoOF3qA2/iYYJiwTVLcm46198YosFi1Oau7u5fd4eEOmz1JYge6N5xYkaUY9+D3Ir5CGqxSU1CjuYm/rvjL/AB1FWgZ6AtdrQ5S16kGGmRo5u1UNU5Wo5FOTnSOTdpAPlUMp3G9OUZ444gMb7tG5b+sI4mjC9LUYH11tBRFrO2ipTgKy8WuG0NaMDHfxOdIAUWZyrcx3mtqaxUTJwUAGpyOl6boetYAUKkHc7h6E1pFRFkcWkFzZXLpffEadoJB/VVvmAfdQh6UinRgUEhVQQxBowI5UfSJwkFwf1B3Ci53g0o++trRURcSdpN/ifJqMx5wvzBI+VQBLX9f5jPTQWYJWaC3iX/j+ImlJCXK8z6EVZvf8wYgXi1qZgSo8KHqW5wBN2kxykqBAdgVA6NudxWIFznLAuKONCWcuOsDzZTJLsdw5M3BxElYplgMes/KpJTo6mPhlMKKsSQbk/wDy+8KNYlZz8unWSGHHXzhs3ATqvLB/xpo3XrHoczYgCXz+TiOL2MkD5qtqGgthaPPhhlhNQsHcz8/bROmUvVNN4T9PtG3OxyAe8HGnD7x38kUCHygn6ViyfRWjAzJEwmiCoDUgivUPu8ISkTMoZKv8Skiu/dG/GxySwKevHhDzsBe8ecPy6G12ebKK0s4OtACNWq1vtBMk0rLCRxOp6cY26tiqCrB7O/vdHVbJJoUBXT0eM5fRWjCCS6lGia2Pg766tHZuznYZSBrWpPsRvhstVO6G6QpmyVAVQPLS8WVegtGMw4y9xwQDcl/X7awpymVQUUfPlG0l7GUTVAB4tE8vs4XcJSOLRpN9CedT5xTcX/S1mZyN1ognTCoMHcC6RUkaUtyO+PSV9nlFzlS+8tDJOwFCoQH6RW+iPPZWImJAzINGBpcU87x1AzM5IrqG97v7j0VezVi6X6Awz8sV/wDz8ozk+how5msS1W1a9KD+bRxOLDB25UoOPrG6/L1H9B8IerYxAcpHlDl9Eeemd+pKgNA9QacHY08ojmTphoErLM5SHfoR6R6ArZhJ+SoLOBWz/WHKwBFctbO3lBntdAedGbNzBpRVZ2Fn/TwI3Q+XMmm8tRD2KTTW4Bj0ZEilE/MxFL0+0OGGV+0+EGb6I81mfE/VLI8fMxIMbLrlSuoqWsd1adY9AVKNlDxBhkjCJLgISWvQG8Xk3oLXB5+ieHLOCN58da/xaJpeKpoa8uWkbhWzJdXlJ3nux38BKH/tpf8AxGtWrCtRFaMKZpBBoM2gZ61cvp94lQG+tnbcK626xtEYFBUwlpH/ABGm77QWnZQdglL3LN6fSHL6K0edGaomy08k08d0KYk1IC3/AHMTT14R6Wdns3cAflXpDU4M6JAYOdIs/VDsec/hVKshQ6EEkaPDxsZamAQeNGI6/aPR04JX7YmTsw+7xZPovyec/kE/R+qQ8KPQ5chLDM6TqKUhQ/LotjIbL20rUfOHAJDk/wBN7MTp7QsnKS2UXIpFbM2eFGiiDfr4W+5iKbsO7KIBv520rHkqT4ZwwZayNvVS5txd2ZiTwY0iwX2gNVapem/TwsOr8Yz0nYgCWzKId60vckD04QTh8EEFw79NLi+vKNVJLZkoss5HaJiO6dGu9qA00izm9pEBJAIzFnd2D3ryEUKMMqtQQDoR4ODEeNlnLUD/AIh1dHevGOsM0qs2kWW0O0aSk5CMwOau8MKHUFvOB0drO6zsRTxvTgH8RAk7DuSUDIksAFd4swuWFSXOjEwMjZIdy5LGgoK6m9YzJO3TMuJc4jtYAkAmpUAGGhp6xz85WQRlUKFyddRQ8n6xXy9nMoKYq5khqvup0iadhDlYEJSakU3vrxjLjJ8kodsusL2jSD3lUYghrF6eTRLP7SJTUd4HVrECovwNhFF+ET3aP9QNHhKwqbDc2WtN5jp8kaov5XaVJSTZrncwf3yglPaSQzZqsKC8ZObg+6QlJLju1GhFAWa3rxiGRhi5cKY6MMo3PqaN4aC9lJey4NDM7UlLslahVnDU1L+QpA83tgySU5SqwDsHHXjFLLkJUlTguFb2HTM514AaQ2bNCsgSEKoADlPddnYtajOa/SqVrcS9ldr1hKXDqA71ASo0Zgk084b/AOZZynKkJRWlSHAY2PHXjGdEgpUKKKfRtN5o14PGFP6i9m1fk5vVo1J3s2TLI9qx3tMxuxpQs9Gt6QydtxZdQtxBZ+Bs8AYhAQHSAtTMkNmD7qhmGpY24xAMKpRBU569fCObg5cMw1YX+fqKFAMSkPlOgJURdgzPuseETbO2jNSlYzVVZnUQeSju1HhAyJGXrephiUZbA/5MLX1ZzxvQVgUJJ7MlEKXttRJCSAQGLlzUlnFmfcfGIcJiZoVmPdST3iXsASwY3o9B9YhRLQSCtIWQR+pY4lilVCeL+sFqTcJ7ruwS/dBIcZtKPuNt0EtJvezWJKnaK1EhKct6qHdBCrKaocE7zUQ5G1VgmmYAguA2UUd3DsaV5wEjDhIsavvNDRy/ukTyQyQlfdYnUDNRgWH9cIMaM1RJiO0xBSQkBRGYuSEgWvcWOmkTTNuzQCsDKGuGdw1gTUVu4tyECJkAXWcupZzQ71AakWaph4KHvl4EinB+bknV9I6RVmqQMvtOpSiDnJNUpSG1vmIGinIbe0RTnK86ytywIcEt0tZrFnO6k8ySCSkam7ku/EHfStYSZNFKroKeTsLUPtoXGnZosdn9p1oSApBISABVzTnegZ3aO4vtJOWDkISm1BXnq0Ay5ebQNqNx1vCWkIAFANQ9Gtv3R0VgBTMyi6lKJNznVWFD1Y0fuA5mvpChsbYsMfT6GCVLINDp9TChRxj/ACYHEFwl95+kD4stMYWYwoUbQoIwCrDStPGDUJBTUaq9BChQoCuUaDmPWDEi/OFCiX8y9kivl6RyemiuX0hQo2yOz1EJoWt6QFKrLL158zChReiIpiiFgAtVPmawW/8Apk65xXX5xChRyn6Jg2Ko3Fa/WISkZUU0SermsKFGoi+B+AU/xP8AIen8xPPogtT2n7x2FGdTgy+CBSbHVhXwiXBH/wC31hQo3HgUETUhre6wMo1MchRpcEiKSP8A1P8AE/WLHDoADAADKaDgRChRylya9DcGO6DqWc/9YcDRJ1yCv/WOwo5z5RiQKpIzANSvkQIaUgnl/wDqFCjtp/xJEpS5ANmETSPm/wCJ9UmOwo0yYBjVFplfdYiwanRWrpq9YUKNr2RGmFChRk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  <a:ea typeface="MS Gothic" pitchFamily="49" charset="-128"/>
            </a:endParaRPr>
          </a:p>
        </p:txBody>
      </p:sp>
      <p:pic>
        <p:nvPicPr>
          <p:cNvPr id="164872" name="Picture 8" descr="http://voiceofcommunities.files.wordpress.com/2011/04/northern-cameroon-washing-in-ri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3" name="Picture 10" descr="http://t1.gstatic.com/images?q=tbn:ANd9GcT3rTwteTvbb6hj2OZZHqE1ZQ3UOanZg6DOuFec7M7fe9JIluKL5ncMykNI_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6004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0825" y="765175"/>
            <a:ext cx="84248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prstClr val="white"/>
                </a:solidFill>
                <a:ea typeface="MS Gothic" pitchFamily="49" charset="-128"/>
              </a:rPr>
              <a:t>Rivers: Why are rivers so important in Geography? </a:t>
            </a:r>
            <a:r>
              <a:rPr lang="en-GB" b="1">
                <a:solidFill>
                  <a:prstClr val="white"/>
                </a:solidFill>
                <a:ea typeface="MS Gothic" pitchFamily="49" charset="-128"/>
              </a:rPr>
              <a:t>Choose a picture </a:t>
            </a:r>
            <a:r>
              <a:rPr lang="en-GB" b="1" dirty="0">
                <a:solidFill>
                  <a:prstClr val="white"/>
                </a:solidFill>
                <a:ea typeface="MS Gothic" pitchFamily="49" charset="-128"/>
              </a:rPr>
              <a:t>and say how the picture highlights the importance of Rivers.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500" y="3141663"/>
            <a:ext cx="6477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ea typeface="MS Gothic" pitchFamily="49" charset="-128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5113" y="3068638"/>
            <a:ext cx="647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ea typeface="MS Gothic" pitchFamily="49" charset="-128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5375" y="5732463"/>
            <a:ext cx="6492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ea typeface="MS Gothic" pitchFamily="49" charset="-128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01013" y="5805488"/>
            <a:ext cx="6477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800" dirty="0">
                <a:solidFill>
                  <a:srgbClr val="FFFF00"/>
                </a:solidFill>
                <a:ea typeface="MS Gothic" pitchFamily="49" charset="-128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ea typeface="MS Gothic" pitchFamily="49" charset="-128"/>
              </a:rPr>
              <a:t>L/O: To examine the formation and importance of rivers</a:t>
            </a:r>
          </a:p>
        </p:txBody>
      </p:sp>
    </p:spTree>
    <p:extLst>
      <p:ext uri="{BB962C8B-B14F-4D97-AF65-F5344CB8AC3E}">
        <p14:creationId xmlns:p14="http://schemas.microsoft.com/office/powerpoint/2010/main" val="1387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Where is water found?</a:t>
            </a:r>
            <a:endParaRPr lang="en-GB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26768" r="20964" b="24714"/>
          <a:stretch/>
        </p:blipFill>
        <p:spPr bwMode="auto">
          <a:xfrm>
            <a:off x="683568" y="1844824"/>
            <a:ext cx="77724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need to draw 3 bar graphs showing the compounds of water – similar to the one we have just been looking at.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Task</a:t>
            </a:r>
            <a:endParaRPr lang="en-GB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53461"/>
              </p:ext>
            </p:extLst>
          </p:nvPr>
        </p:nvGraphicFramePr>
        <p:xfrm>
          <a:off x="701051" y="3356992"/>
          <a:ext cx="7754916" cy="346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972"/>
                <a:gridCol w="2584972"/>
                <a:gridCol w="2584972"/>
              </a:tblGrid>
              <a:tr h="6761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Bar 1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Bar 2 (of fresh water)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Bar</a:t>
                      </a:r>
                      <a:r>
                        <a:rPr lang="en-GB" sz="2400" baseline="0" dirty="0" smtClean="0"/>
                        <a:t> 3 (of surface water)</a:t>
                      </a:r>
                      <a:endParaRPr lang="en-GB" sz="2400" dirty="0"/>
                    </a:p>
                  </a:txBody>
                  <a:tcPr anchor="ctr"/>
                </a:tc>
              </a:tr>
              <a:tr h="6761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Fresh Water –</a:t>
                      </a:r>
                      <a:r>
                        <a:rPr lang="en-GB" sz="2400" baseline="0" dirty="0" smtClean="0"/>
                        <a:t> 3%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Ice</a:t>
                      </a:r>
                      <a:r>
                        <a:rPr lang="en-GB" sz="2400" baseline="0" dirty="0" smtClean="0"/>
                        <a:t> – 79%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Lakes – 52%</a:t>
                      </a:r>
                      <a:endParaRPr lang="en-GB" sz="2400" dirty="0"/>
                    </a:p>
                  </a:txBody>
                  <a:tcPr anchor="ctr"/>
                </a:tc>
              </a:tr>
              <a:tr h="6761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Salt Water – 97%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Underground – 20%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Soil –</a:t>
                      </a:r>
                      <a:r>
                        <a:rPr lang="en-GB" sz="2400" baseline="0" dirty="0" smtClean="0"/>
                        <a:t> 38%</a:t>
                      </a:r>
                      <a:endParaRPr lang="en-GB" sz="2400" dirty="0"/>
                    </a:p>
                  </a:txBody>
                  <a:tcPr anchor="ctr"/>
                </a:tc>
              </a:tr>
              <a:tr h="67614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Surface</a:t>
                      </a:r>
                      <a:r>
                        <a:rPr lang="en-GB" sz="2400" baseline="0" dirty="0" smtClean="0"/>
                        <a:t> 1%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Atmosphere</a:t>
                      </a:r>
                      <a:r>
                        <a:rPr lang="en-GB" sz="2400" baseline="0" dirty="0" smtClean="0"/>
                        <a:t> – 8%</a:t>
                      </a:r>
                      <a:endParaRPr lang="en-GB" sz="2400" dirty="0"/>
                    </a:p>
                  </a:txBody>
                  <a:tcPr anchor="ctr"/>
                </a:tc>
              </a:tr>
              <a:tr h="46375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Rivers – 1%</a:t>
                      </a:r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5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The Water Cycle</a:t>
            </a:r>
            <a:endParaRPr lang="en-GB" sz="66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1746250"/>
            <a:ext cx="691356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5202237"/>
            <a:ext cx="40671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4770437"/>
            <a:ext cx="360045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1889125"/>
            <a:ext cx="3384550" cy="8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49" y="1962150"/>
            <a:ext cx="3241675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3670300"/>
            <a:ext cx="316865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ea typeface="+mj-ea"/>
                <a:cs typeface="+mj-cs"/>
              </a:rPr>
              <a:t>Step </a:t>
            </a:r>
            <a:r>
              <a:rPr lang="en-GB" b="1" dirty="0" smtClean="0">
                <a:solidFill>
                  <a:srgbClr val="002060"/>
                </a:solidFill>
                <a:ea typeface="+mj-ea"/>
                <a:cs typeface="+mj-cs"/>
              </a:rPr>
              <a:t>1: </a:t>
            </a:r>
            <a:r>
              <a:rPr lang="en-GB" b="1" dirty="0">
                <a:solidFill>
                  <a:srgbClr val="002060"/>
                </a:solidFill>
                <a:ea typeface="+mj-ea"/>
                <a:cs typeface="+mj-cs"/>
              </a:rPr>
              <a:t>To explain the importance of the water cycle in the formation of rivers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8000" b="1" u="sng" dirty="0" smtClean="0">
                <a:solidFill>
                  <a:schemeClr val="bg2"/>
                </a:solidFill>
              </a:rPr>
              <a:t>TASK</a:t>
            </a:r>
            <a:endParaRPr lang="en-GB" sz="80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539552" y="1844824"/>
            <a:ext cx="554461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Each of you has half of a more difficult diagram showing the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hydrological cycle. Sit back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 back with a partner (DO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NOT LET THEM SEE YOUR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DIAGRAM). Try and explain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your diagram to them –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they must draw it and label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it from your explanation on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their whiteboards.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Swap and try to draw your other half. 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www.best-norman-rockwell-art.com/images/1920-10-09-Saturday-Evening-Post-Norman-Rockwell-cover-Man-and-Woman-Seated-Back-to-Back-no-logo-400-Digima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48" y="2364283"/>
            <a:ext cx="3810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8000" b="1" u="sng" dirty="0" smtClean="0">
                <a:solidFill>
                  <a:schemeClr val="bg2"/>
                </a:solidFill>
              </a:rPr>
              <a:t>The Water Cycle</a:t>
            </a:r>
            <a:endParaRPr lang="en-GB" sz="80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17470" r="4485" b="6824"/>
          <a:stretch/>
        </p:blipFill>
        <p:spPr bwMode="auto">
          <a:xfrm>
            <a:off x="-2799" y="1772816"/>
            <a:ext cx="9122621" cy="510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TASK</a:t>
            </a:r>
            <a:endParaRPr lang="en-GB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179387" y="1844824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Condensation</a:t>
            </a: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79387" y="2349649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Evaporation</a:t>
            </a: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79387" y="2852886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Surface runoff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179387" y="3357711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Precipitation</a:t>
            </a: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179387" y="3860949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Groundwater</a:t>
            </a: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179387" y="4365774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Transpiration</a:t>
            </a: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2843212" y="1844824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When water changes from a liquid to vapour.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2843212" y="2349649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When cooling vapour turns into a liquid.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2843212" y="2852886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Water that falls on the earth’s surface (rain, snow).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2843212" y="3357711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Movement of water over the land (river).</a:t>
            </a: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2843212" y="3860949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Plants giving off water vapour from their leaves.</a:t>
            </a:r>
          </a:p>
        </p:txBody>
      </p:sp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2843212" y="4365774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Water that has sunk through the ground to the rocks below.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" y="4941168"/>
            <a:ext cx="8820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Match up the definitions with the statements – write them neatly into your book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FFC000"/>
                </a:solidFill>
              </a:rPr>
              <a:t>Draw the water cycle diagram and add the labels above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Peer mark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b="1" u="sng" dirty="0" smtClean="0">
                <a:solidFill>
                  <a:schemeClr val="bg2"/>
                </a:solidFill>
              </a:rPr>
              <a:t>Hydrosphere relationships</a:t>
            </a:r>
            <a:endParaRPr lang="en-GB" sz="54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539552" y="1844824"/>
            <a:ext cx="4824536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The Earth’s biosphere captures and stores water. Vegetation leaves store water until the water evaporates – therefore it is a regulated flow. As a result forests are an excellent flood defence as it intercepts water which might get to the river too quickly in a flash flood.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lithosphere also acts as a water store. Soils and rocks hold water for a period of time – this is dependant on how permeable the surface is.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www.sos.noaa.gov/Education/images/seacurrent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299520" cy="329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812</Words>
  <Application>Microsoft Office PowerPoint</Application>
  <PresentationFormat>Экран (4:3)</PresentationFormat>
  <Paragraphs>127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Steps to success:  Step 1: To explain the importance of the water cycle in the formation of rivers  Step 2: To identify rivers and their features  Step 3: To evaluate the importance of Rivers</vt:lpstr>
      <vt:lpstr>Презентация PowerPoint</vt:lpstr>
      <vt:lpstr>Презентация PowerPoint</vt:lpstr>
      <vt:lpstr>Презентация PowerPoint</vt:lpstr>
      <vt:lpstr>Презентация PowerPoint</vt:lpstr>
      <vt:lpstr>TASK</vt:lpstr>
      <vt:lpstr>The Water Cycle</vt:lpstr>
      <vt:lpstr>Презентация PowerPoint</vt:lpstr>
      <vt:lpstr>Hydrosphere relationships</vt:lpstr>
      <vt:lpstr>TASK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Mini-Plenary - Be a forward thinker!</vt:lpstr>
      <vt:lpstr> Step 2: To identify rivers and their features </vt:lpstr>
      <vt:lpstr>Презентация PowerPoint</vt:lpstr>
      <vt:lpstr>Презентация PowerPoint</vt:lpstr>
      <vt:lpstr>Key Terms – What is a River? </vt:lpstr>
      <vt:lpstr>Step 3: To evaluate the importance of Rivers</vt:lpstr>
    </vt:vector>
  </TitlesOfParts>
  <Company>The Ravensbourne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alucas</dc:creator>
  <cp:lastModifiedBy>Jennifer Wood</cp:lastModifiedBy>
  <cp:revision>33</cp:revision>
  <cp:lastPrinted>2012-12-03T07:41:31Z</cp:lastPrinted>
  <dcterms:created xsi:type="dcterms:W3CDTF">2012-07-11T10:25:23Z</dcterms:created>
  <dcterms:modified xsi:type="dcterms:W3CDTF">2014-02-18T05:48:56Z</dcterms:modified>
</cp:coreProperties>
</file>