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6" r:id="rId2"/>
    <p:sldId id="258" r:id="rId3"/>
    <p:sldId id="260" r:id="rId4"/>
    <p:sldId id="259" r:id="rId5"/>
    <p:sldId id="261" r:id="rId6"/>
    <p:sldId id="262" r:id="rId7"/>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DA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93D75A30-E460-4AF6-8FB7-43D92028BA0D}" type="datetimeFigureOut">
              <a:rPr lang="en-US" smtClean="0"/>
              <a:pPr/>
              <a:t>11/14/2013</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94ED3EC1-6B56-45D4-A28F-31EEADBA5938}"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1B850B-0589-4DEA-9D39-EE0072FBA7F7}" type="datetimeFigureOut">
              <a:rPr lang="en-US" smtClean="0"/>
              <a:pPr/>
              <a:t>11/14/2013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90BB6-FD53-4AF0-B3C6-D25CDF0F93B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1B850B-0589-4DEA-9D39-EE0072FBA7F7}" type="datetimeFigureOut">
              <a:rPr lang="en-US" smtClean="0"/>
              <a:pPr/>
              <a:t>11/14/2013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90BB6-FD53-4AF0-B3C6-D25CDF0F93B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1B850B-0589-4DEA-9D39-EE0072FBA7F7}" type="datetimeFigureOut">
              <a:rPr lang="en-US" smtClean="0"/>
              <a:pPr/>
              <a:t>11/14/2013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90BB6-FD53-4AF0-B3C6-D25CDF0F93B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1B850B-0589-4DEA-9D39-EE0072FBA7F7}" type="datetimeFigureOut">
              <a:rPr lang="en-US" smtClean="0"/>
              <a:pPr/>
              <a:t>11/14/2013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90BB6-FD53-4AF0-B3C6-D25CDF0F93B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1B850B-0589-4DEA-9D39-EE0072FBA7F7}" type="datetimeFigureOut">
              <a:rPr lang="en-US" smtClean="0"/>
              <a:pPr/>
              <a:t>11/14/2013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90BB6-FD53-4AF0-B3C6-D25CDF0F93B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E1B850B-0589-4DEA-9D39-EE0072FBA7F7}" type="datetimeFigureOut">
              <a:rPr lang="en-US" smtClean="0"/>
              <a:pPr/>
              <a:t>11/14/2013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290BB6-FD53-4AF0-B3C6-D25CDF0F93B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E1B850B-0589-4DEA-9D39-EE0072FBA7F7}" type="datetimeFigureOut">
              <a:rPr lang="en-US" smtClean="0"/>
              <a:pPr/>
              <a:t>11/14/2013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290BB6-FD53-4AF0-B3C6-D25CDF0F93B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E1B850B-0589-4DEA-9D39-EE0072FBA7F7}" type="datetimeFigureOut">
              <a:rPr lang="en-US" smtClean="0"/>
              <a:pPr/>
              <a:t>11/14/2013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290BB6-FD53-4AF0-B3C6-D25CDF0F93B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B850B-0589-4DEA-9D39-EE0072FBA7F7}" type="datetimeFigureOut">
              <a:rPr lang="en-US" smtClean="0"/>
              <a:pPr/>
              <a:t>11/14/2013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290BB6-FD53-4AF0-B3C6-D25CDF0F93B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1B850B-0589-4DEA-9D39-EE0072FBA7F7}" type="datetimeFigureOut">
              <a:rPr lang="en-US" smtClean="0"/>
              <a:pPr/>
              <a:t>11/14/2013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290BB6-FD53-4AF0-B3C6-D25CDF0F93B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1B850B-0589-4DEA-9D39-EE0072FBA7F7}" type="datetimeFigureOut">
              <a:rPr lang="en-US" smtClean="0"/>
              <a:pPr/>
              <a:t>11/14/2013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290BB6-FD53-4AF0-B3C6-D25CDF0F93B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B850B-0589-4DEA-9D39-EE0072FBA7F7}" type="datetimeFigureOut">
              <a:rPr lang="en-US" smtClean="0"/>
              <a:pPr/>
              <a:t>11/14/2013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90BB6-FD53-4AF0-B3C6-D25CDF0F93B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bc.co.uk/learningzone/clips/511.bb.wmv"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bbc.co.uk/learningzone/clips/513.bb.wmv" TargetMode="External"/><Relationship Id="rId2" Type="http://schemas.openxmlformats.org/officeDocument/2006/relationships/hyperlink" Target="http://www.bbc.co.uk/learningzone/clips/512.bb.wmv" TargetMode="External"/><Relationship Id="rId1" Type="http://schemas.openxmlformats.org/officeDocument/2006/relationships/slideLayout" Target="../slideLayouts/slideLayout4.xml"/><Relationship Id="rId5" Type="http://schemas.openxmlformats.org/officeDocument/2006/relationships/hyperlink" Target="http://www.bbc.co.uk/learningzone/clips/520.nb.wmv" TargetMode="External"/><Relationship Id="rId4" Type="http://schemas.openxmlformats.org/officeDocument/2006/relationships/hyperlink" Target="http://www.bbc.co.uk/learningzone/clips/1482.bb.wm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a:xfrm>
            <a:off x="1371600" y="5072074"/>
            <a:ext cx="6400800" cy="1785926"/>
          </a:xfrm>
        </p:spPr>
        <p:txBody>
          <a:bodyPr>
            <a:normAutofit/>
          </a:bodyPr>
          <a:lstStyle/>
          <a:p>
            <a:r>
              <a:rPr lang="en-GB" sz="4400" b="1" dirty="0" smtClean="0">
                <a:solidFill>
                  <a:schemeClr val="tx2">
                    <a:lumMod val="60000"/>
                    <a:lumOff val="40000"/>
                  </a:schemeClr>
                </a:solidFill>
              </a:rPr>
              <a:t>What impression do you get of this city?</a:t>
            </a:r>
            <a:endParaRPr lang="en-GB" sz="4400" b="1" dirty="0">
              <a:solidFill>
                <a:schemeClr val="tx2">
                  <a:lumMod val="60000"/>
                  <a:lumOff val="40000"/>
                </a:schemeClr>
              </a:solidFill>
            </a:endParaRPr>
          </a:p>
        </p:txBody>
      </p:sp>
      <p:pic>
        <p:nvPicPr>
          <p:cNvPr id="14338" name="Picture 2" descr="http://oceanworld.tamu.edu/resources/environment-book/Images/LA-smog-2.jpg"/>
          <p:cNvPicPr>
            <a:picLocks noChangeAspect="1" noChangeArrowheads="1"/>
          </p:cNvPicPr>
          <p:nvPr/>
        </p:nvPicPr>
        <p:blipFill>
          <a:blip r:embed="rId2"/>
          <a:srcRect/>
          <a:stretch>
            <a:fillRect/>
          </a:stretch>
        </p:blipFill>
        <p:spPr bwMode="auto">
          <a:xfrm>
            <a:off x="0" y="0"/>
            <a:ext cx="9045934" cy="506572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GB" dirty="0" smtClean="0"/>
              <a:t>What do you see?</a:t>
            </a:r>
            <a:endParaRPr lang="en-GB" dirty="0"/>
          </a:p>
        </p:txBody>
      </p:sp>
      <p:sp>
        <p:nvSpPr>
          <p:cNvPr id="3" name="Content Placeholder 2"/>
          <p:cNvSpPr>
            <a:spLocks noGrp="1"/>
          </p:cNvSpPr>
          <p:nvPr>
            <p:ph sz="half" idx="1"/>
          </p:nvPr>
        </p:nvSpPr>
        <p:spPr>
          <a:xfrm>
            <a:off x="642910" y="5946787"/>
            <a:ext cx="4038600" cy="911213"/>
          </a:xfrm>
        </p:spPr>
        <p:txBody>
          <a:bodyPr>
            <a:normAutofit fontScale="62500" lnSpcReduction="20000"/>
          </a:bodyPr>
          <a:lstStyle/>
          <a:p>
            <a:r>
              <a:rPr lang="en-GB" dirty="0" smtClean="0">
                <a:hlinkClick r:id="rId2"/>
              </a:rPr>
              <a:t>http://www.bbc.co.uk/learningzone/clips/511.bb.wmv</a:t>
            </a:r>
            <a:endParaRPr lang="en-GB" dirty="0" smtClean="0"/>
          </a:p>
          <a:p>
            <a:endParaRPr lang="en-GB" dirty="0"/>
          </a:p>
        </p:txBody>
      </p:sp>
      <p:sp>
        <p:nvSpPr>
          <p:cNvPr id="4" name="Content Placeholder 3"/>
          <p:cNvSpPr>
            <a:spLocks noGrp="1"/>
          </p:cNvSpPr>
          <p:nvPr>
            <p:ph sz="half" idx="2"/>
          </p:nvPr>
        </p:nvSpPr>
        <p:spPr>
          <a:xfrm>
            <a:off x="4791044" y="6858000"/>
            <a:ext cx="4352956" cy="1714512"/>
          </a:xfrm>
        </p:spPr>
        <p:txBody>
          <a:bodyPr>
            <a:normAutofit fontScale="62500" lnSpcReduction="20000"/>
          </a:bodyPr>
          <a:lstStyle/>
          <a:p>
            <a:r>
              <a:rPr lang="en-GB" b="1" dirty="0" smtClean="0"/>
              <a:t>Are the world's cities in crisis? People migrate to cities for many reasons, including entertainment, excitement and employment opportunities. For the first time in history there are more people living in cities than in rural areas. But are cities too crowded to cope? </a:t>
            </a:r>
          </a:p>
          <a:p>
            <a:endParaRPr lang="en-GB" dirty="0"/>
          </a:p>
        </p:txBody>
      </p:sp>
      <p:pic>
        <p:nvPicPr>
          <p:cNvPr id="1026" name="Picture 2" descr="http://ethiovision.com/wp-content/uploads/2010/08/Addis-Ababa-slum.jpg"/>
          <p:cNvPicPr>
            <a:picLocks noChangeAspect="1" noChangeArrowheads="1"/>
          </p:cNvPicPr>
          <p:nvPr/>
        </p:nvPicPr>
        <p:blipFill>
          <a:blip r:embed="rId3"/>
          <a:srcRect/>
          <a:stretch>
            <a:fillRect/>
          </a:stretch>
        </p:blipFill>
        <p:spPr bwMode="auto">
          <a:xfrm>
            <a:off x="285720" y="1357298"/>
            <a:ext cx="8215370" cy="400502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42910" y="571480"/>
            <a:ext cx="7772400" cy="1470025"/>
          </a:xfrm>
        </p:spPr>
        <p:txBody>
          <a:bodyPr/>
          <a:lstStyle/>
          <a:p>
            <a:r>
              <a:rPr lang="en-GB" u="sng" dirty="0" smtClean="0"/>
              <a:t>Problems caused by urbanisation</a:t>
            </a:r>
            <a:endParaRPr lang="en-GB" u="sng" dirty="0"/>
          </a:p>
        </p:txBody>
      </p:sp>
      <p:sp>
        <p:nvSpPr>
          <p:cNvPr id="5" name="Subtitle 4"/>
          <p:cNvSpPr>
            <a:spLocks noGrp="1"/>
          </p:cNvSpPr>
          <p:nvPr>
            <p:ph type="subTitle" idx="1"/>
          </p:nvPr>
        </p:nvSpPr>
        <p:spPr>
          <a:xfrm>
            <a:off x="1371600" y="2285992"/>
            <a:ext cx="6400800" cy="3352808"/>
          </a:xfrm>
        </p:spPr>
        <p:txBody>
          <a:bodyPr>
            <a:normAutofit fontScale="55000" lnSpcReduction="20000"/>
          </a:bodyPr>
          <a:lstStyle/>
          <a:p>
            <a:r>
              <a:rPr lang="en-GB" dirty="0" smtClean="0"/>
              <a:t>L.O.</a:t>
            </a:r>
          </a:p>
          <a:p>
            <a:r>
              <a:rPr lang="en-GB" sz="4500" dirty="0" smtClean="0">
                <a:solidFill>
                  <a:srgbClr val="FF0000"/>
                </a:solidFill>
              </a:rPr>
              <a:t>To list some of the problems caused by urbanisation.</a:t>
            </a:r>
          </a:p>
          <a:p>
            <a:r>
              <a:rPr lang="en-GB" sz="4500" dirty="0" smtClean="0">
                <a:solidFill>
                  <a:srgbClr val="7030A0"/>
                </a:solidFill>
              </a:rPr>
              <a:t>To describe the problems caused by urbanisation linking in examples.</a:t>
            </a:r>
          </a:p>
          <a:p>
            <a:r>
              <a:rPr lang="en-GB" sz="4500" dirty="0" smtClean="0">
                <a:solidFill>
                  <a:srgbClr val="00B050"/>
                </a:solidFill>
              </a:rPr>
              <a:t>Compare the problems caused by urbanisation in poorer and richer parts of the world.</a:t>
            </a:r>
          </a:p>
          <a:p>
            <a:r>
              <a:rPr lang="en-GB" sz="4500" dirty="0" smtClean="0">
                <a:solidFill>
                  <a:schemeClr val="tx1"/>
                </a:solidFill>
              </a:rPr>
              <a:t>C.0. – Present work in an effective format.</a:t>
            </a:r>
            <a:endParaRPr lang="en-GB" sz="45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Comparing Cities</a:t>
            </a:r>
            <a:endParaRPr lang="en-GB" u="sng" dirty="0"/>
          </a:p>
        </p:txBody>
      </p:sp>
      <p:sp>
        <p:nvSpPr>
          <p:cNvPr id="3" name="Content Placeholder 2"/>
          <p:cNvSpPr>
            <a:spLocks noGrp="1"/>
          </p:cNvSpPr>
          <p:nvPr>
            <p:ph sz="half" idx="1"/>
          </p:nvPr>
        </p:nvSpPr>
        <p:spPr/>
        <p:txBody>
          <a:bodyPr>
            <a:normAutofit fontScale="92500" lnSpcReduction="20000"/>
          </a:bodyPr>
          <a:lstStyle/>
          <a:p>
            <a:r>
              <a:rPr lang="en-GB" sz="4200" u="sng" dirty="0" smtClean="0">
                <a:solidFill>
                  <a:schemeClr val="accent6"/>
                </a:solidFill>
              </a:rPr>
              <a:t>Los Angeles</a:t>
            </a:r>
          </a:p>
          <a:p>
            <a:r>
              <a:rPr lang="en-GB" dirty="0" smtClean="0"/>
              <a:t>Brainstorm your impressions of LA, USA and Hollywood.</a:t>
            </a:r>
          </a:p>
          <a:p>
            <a:r>
              <a:rPr lang="en-GB" dirty="0" smtClean="0"/>
              <a:t>Would you like to live in LA?</a:t>
            </a:r>
          </a:p>
          <a:p>
            <a:r>
              <a:rPr lang="en-GB" dirty="0" smtClean="0">
                <a:hlinkClick r:id="rId2"/>
              </a:rPr>
              <a:t>http://www.bbc.co.uk/learningzone/clips/512.bb.wmv</a:t>
            </a:r>
            <a:endParaRPr lang="en-GB" dirty="0" smtClean="0"/>
          </a:p>
          <a:p>
            <a:r>
              <a:rPr lang="en-GB" dirty="0" smtClean="0">
                <a:hlinkClick r:id="rId3"/>
              </a:rPr>
              <a:t>http://www.bbc.co.uk/learningzone/clips/513.bb.wmv</a:t>
            </a:r>
            <a:endParaRPr lang="en-GB" dirty="0" smtClean="0"/>
          </a:p>
          <a:p>
            <a:pPr>
              <a:buNone/>
            </a:pPr>
            <a:endParaRPr lang="en-GB" dirty="0"/>
          </a:p>
        </p:txBody>
      </p:sp>
      <p:sp>
        <p:nvSpPr>
          <p:cNvPr id="4" name="Content Placeholder 3"/>
          <p:cNvSpPr>
            <a:spLocks noGrp="1"/>
          </p:cNvSpPr>
          <p:nvPr>
            <p:ph sz="half" idx="2"/>
          </p:nvPr>
        </p:nvSpPr>
        <p:spPr/>
        <p:txBody>
          <a:bodyPr>
            <a:normAutofit fontScale="92500" lnSpcReduction="20000"/>
          </a:bodyPr>
          <a:lstStyle/>
          <a:p>
            <a:r>
              <a:rPr lang="en-GB" sz="4200" u="sng" dirty="0" smtClean="0">
                <a:solidFill>
                  <a:schemeClr val="accent6"/>
                </a:solidFill>
              </a:rPr>
              <a:t>Cape Town</a:t>
            </a:r>
          </a:p>
          <a:p>
            <a:r>
              <a:rPr lang="en-GB" dirty="0" smtClean="0"/>
              <a:t>Brainstorm your impressions of Cape Town, South Africa.</a:t>
            </a:r>
          </a:p>
          <a:p>
            <a:r>
              <a:rPr lang="en-GB" dirty="0" smtClean="0"/>
              <a:t>Would you like to live in Cape Town?</a:t>
            </a:r>
          </a:p>
          <a:p>
            <a:r>
              <a:rPr lang="en-GB" dirty="0" smtClean="0">
                <a:hlinkClick r:id="rId4"/>
              </a:rPr>
              <a:t>http://www.bbc.co.uk/learningzone/clips/1482.bb.wmv</a:t>
            </a:r>
            <a:endParaRPr lang="en-GB" dirty="0" smtClean="0"/>
          </a:p>
          <a:p>
            <a:r>
              <a:rPr lang="en-GB" dirty="0" smtClean="0">
                <a:hlinkClick r:id="rId5"/>
              </a:rPr>
              <a:t>http://www.bbc.co.uk/learningzone/clips/520.nb.wmv</a:t>
            </a:r>
            <a:endParaRPr lang="en-GB" dirty="0" smtClean="0"/>
          </a:p>
          <a:p>
            <a:endParaRPr lang="en-GB" dirty="0"/>
          </a:p>
        </p:txBody>
      </p:sp>
      <p:sp>
        <p:nvSpPr>
          <p:cNvPr id="5" name="TextBox 4"/>
          <p:cNvSpPr txBox="1"/>
          <p:nvPr/>
        </p:nvSpPr>
        <p:spPr>
          <a:xfrm>
            <a:off x="428596" y="6072206"/>
            <a:ext cx="8429684" cy="646331"/>
          </a:xfrm>
          <a:prstGeom prst="rect">
            <a:avLst/>
          </a:prstGeom>
          <a:noFill/>
        </p:spPr>
        <p:txBody>
          <a:bodyPr wrap="square" rtlCol="0">
            <a:spAutoFit/>
          </a:bodyPr>
          <a:lstStyle/>
          <a:p>
            <a:r>
              <a:rPr lang="en-GB" dirty="0" smtClean="0"/>
              <a:t>Stick </a:t>
            </a:r>
            <a:r>
              <a:rPr lang="en-GB" dirty="0" err="1" smtClean="0"/>
              <a:t>casestudy</a:t>
            </a:r>
            <a:r>
              <a:rPr lang="en-GB" dirty="0" smtClean="0"/>
              <a:t> sheet comparing Los Angeles and Cape Town into your book. Highlight key words.  EXT: Compare the issues both cities are facing due to urbanisation.</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smtClean="0">
                <a:solidFill>
                  <a:srgbClr val="00B050"/>
                </a:solidFill>
              </a:rPr>
              <a:t>What problems have urbanisation caused in the city?</a:t>
            </a:r>
            <a:endParaRPr lang="en-GB" dirty="0"/>
          </a:p>
        </p:txBody>
      </p:sp>
      <p:sp>
        <p:nvSpPr>
          <p:cNvPr id="6" name="Rounded Rectangular Callout 5"/>
          <p:cNvSpPr/>
          <p:nvPr/>
        </p:nvSpPr>
        <p:spPr>
          <a:xfrm>
            <a:off x="3714744" y="2428868"/>
            <a:ext cx="1928826" cy="207170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Create </a:t>
            </a:r>
            <a:r>
              <a:rPr lang="en-GB" dirty="0" smtClean="0">
                <a:solidFill>
                  <a:schemeClr val="accent4">
                    <a:lumMod val="50000"/>
                  </a:schemeClr>
                </a:solidFill>
              </a:rPr>
              <a:t>a mind map</a:t>
            </a:r>
            <a:r>
              <a:rPr lang="en-GB" dirty="0" smtClean="0"/>
              <a:t> to show the problems that urbanisation has caused in cities.</a:t>
            </a:r>
            <a:endParaRPr lang="en-GB" dirty="0"/>
          </a:p>
        </p:txBody>
      </p:sp>
      <p:sp>
        <p:nvSpPr>
          <p:cNvPr id="7" name="Line Callout 1 6"/>
          <p:cNvSpPr/>
          <p:nvPr/>
        </p:nvSpPr>
        <p:spPr>
          <a:xfrm>
            <a:off x="6429388" y="1285860"/>
            <a:ext cx="2357454" cy="1428760"/>
          </a:xfrm>
          <a:prstGeom prst="borderCallout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Colour code the mind map to highlight the differences between LEDCs and MEDCs.</a:t>
            </a:r>
            <a:endParaRPr lang="en-GB" dirty="0"/>
          </a:p>
        </p:txBody>
      </p:sp>
      <p:sp>
        <p:nvSpPr>
          <p:cNvPr id="8" name="Line Callout 1 7"/>
          <p:cNvSpPr/>
          <p:nvPr/>
        </p:nvSpPr>
        <p:spPr>
          <a:xfrm>
            <a:off x="928662" y="1714488"/>
            <a:ext cx="2143140" cy="1643074"/>
          </a:xfrm>
          <a:prstGeom prst="borderCallout1">
            <a:avLst>
              <a:gd name="adj1" fmla="val 155527"/>
              <a:gd name="adj2" fmla="val 130194"/>
              <a:gd name="adj3" fmla="val 103313"/>
              <a:gd name="adj4" fmla="val 468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Use a variety of images with colour to make your mind map stand out and be </a:t>
            </a:r>
            <a:r>
              <a:rPr lang="en-GB" sz="2400" dirty="0" smtClean="0">
                <a:solidFill>
                  <a:srgbClr val="FF0000"/>
                </a:solidFill>
              </a:rPr>
              <a:t>memorable.</a:t>
            </a:r>
            <a:endParaRPr lang="en-GB" sz="2400" dirty="0">
              <a:solidFill>
                <a:srgbClr val="FF0000"/>
              </a:solidFill>
            </a:endParaRPr>
          </a:p>
        </p:txBody>
      </p:sp>
      <p:sp>
        <p:nvSpPr>
          <p:cNvPr id="9" name="Oval Callout 8"/>
          <p:cNvSpPr/>
          <p:nvPr/>
        </p:nvSpPr>
        <p:spPr>
          <a:xfrm>
            <a:off x="5572132" y="4071942"/>
            <a:ext cx="2857520" cy="1857388"/>
          </a:xfrm>
          <a:prstGeom prst="wedgeEllipseCallout">
            <a:avLst>
              <a:gd name="adj1" fmla="val -48469"/>
              <a:gd name="adj2" fmla="val -791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Highlight key words and change the </a:t>
            </a:r>
            <a:r>
              <a:rPr lang="en-GB" sz="2800" dirty="0" smtClean="0"/>
              <a:t>font size </a:t>
            </a:r>
            <a:r>
              <a:rPr lang="en-GB" dirty="0" smtClean="0"/>
              <a:t>to make them </a:t>
            </a:r>
            <a:r>
              <a:rPr lang="en-GB" dirty="0" smtClean="0">
                <a:solidFill>
                  <a:srgbClr val="FFFF00"/>
                </a:solidFill>
              </a:rPr>
              <a:t>stand out.</a:t>
            </a:r>
            <a:endParaRPr lang="en-GB" dirty="0">
              <a:solidFill>
                <a:srgbClr val="FFFF00"/>
              </a:solidFill>
            </a:endParaRPr>
          </a:p>
        </p:txBody>
      </p:sp>
      <p:sp>
        <p:nvSpPr>
          <p:cNvPr id="10" name="Cloud Callout 9"/>
          <p:cNvSpPr/>
          <p:nvPr/>
        </p:nvSpPr>
        <p:spPr>
          <a:xfrm>
            <a:off x="642910" y="4286256"/>
            <a:ext cx="3000396" cy="2571744"/>
          </a:xfrm>
          <a:prstGeom prst="cloudCallout">
            <a:avLst>
              <a:gd name="adj1" fmla="val 52863"/>
              <a:gd name="adj2" fmla="val -704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Where possible give </a:t>
            </a:r>
            <a:r>
              <a:rPr lang="en-GB" sz="2400" dirty="0" smtClean="0">
                <a:solidFill>
                  <a:srgbClr val="00B050"/>
                </a:solidFill>
              </a:rPr>
              <a:t>examples</a:t>
            </a:r>
            <a:r>
              <a:rPr lang="en-GB" dirty="0" smtClean="0"/>
              <a:t> – it could be cities that you have visited seeing family or whilst on holiday.</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Plenary </a:t>
            </a:r>
            <a:endParaRPr lang="en-GB" u="sng" dirty="0"/>
          </a:p>
        </p:txBody>
      </p:sp>
      <p:sp>
        <p:nvSpPr>
          <p:cNvPr id="4" name="Right Arrow 3"/>
          <p:cNvSpPr/>
          <p:nvPr/>
        </p:nvSpPr>
        <p:spPr>
          <a:xfrm>
            <a:off x="1428728" y="2143116"/>
            <a:ext cx="6572296" cy="642942"/>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ular Callout 4"/>
          <p:cNvSpPr/>
          <p:nvPr/>
        </p:nvSpPr>
        <p:spPr>
          <a:xfrm>
            <a:off x="3500430" y="3071810"/>
            <a:ext cx="2071702" cy="2071702"/>
          </a:xfrm>
          <a:prstGeom prst="wedgeRoundRectCallout">
            <a:avLst>
              <a:gd name="adj1" fmla="val -50862"/>
              <a:gd name="adj2" fmla="val 73338"/>
              <a:gd name="adj3" fmla="val 16667"/>
            </a:avLst>
          </a:prstGeom>
          <a:solidFill>
            <a:srgbClr val="F11D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Rate your problem caused by urbanisation.</a:t>
            </a:r>
            <a:endParaRPr lang="en-GB" sz="2400" dirty="0"/>
          </a:p>
        </p:txBody>
      </p:sp>
      <p:sp>
        <p:nvSpPr>
          <p:cNvPr id="6" name="TextBox 5"/>
          <p:cNvSpPr txBox="1"/>
          <p:nvPr/>
        </p:nvSpPr>
        <p:spPr>
          <a:xfrm>
            <a:off x="0" y="2786058"/>
            <a:ext cx="2285984" cy="954107"/>
          </a:xfrm>
          <a:prstGeom prst="rect">
            <a:avLst/>
          </a:prstGeom>
          <a:noFill/>
        </p:spPr>
        <p:txBody>
          <a:bodyPr wrap="square" rtlCol="0">
            <a:spAutoFit/>
          </a:bodyPr>
          <a:lstStyle/>
          <a:p>
            <a:r>
              <a:rPr lang="en-GB" sz="2800" dirty="0"/>
              <a:t>I</a:t>
            </a:r>
            <a:r>
              <a:rPr lang="en-GB" sz="2800" dirty="0" smtClean="0"/>
              <a:t>nconvenient for a few. </a:t>
            </a:r>
            <a:endParaRPr lang="en-GB" sz="2800" dirty="0"/>
          </a:p>
        </p:txBody>
      </p:sp>
      <p:sp>
        <p:nvSpPr>
          <p:cNvPr id="7" name="TextBox 6"/>
          <p:cNvSpPr txBox="1"/>
          <p:nvPr/>
        </p:nvSpPr>
        <p:spPr>
          <a:xfrm>
            <a:off x="7072330" y="2857496"/>
            <a:ext cx="1857388" cy="3108543"/>
          </a:xfrm>
          <a:prstGeom prst="rect">
            <a:avLst/>
          </a:prstGeom>
          <a:noFill/>
        </p:spPr>
        <p:txBody>
          <a:bodyPr wrap="square" rtlCol="0">
            <a:spAutoFit/>
          </a:bodyPr>
          <a:lstStyle/>
          <a:p>
            <a:r>
              <a:rPr lang="en-GB" sz="2800" dirty="0"/>
              <a:t>M</a:t>
            </a:r>
            <a:r>
              <a:rPr lang="en-GB" sz="2800" dirty="0" smtClean="0"/>
              <a:t>ajor problem impacting on a large percentage of the population.</a:t>
            </a:r>
            <a:endParaRPr lang="en-GB"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317</Words>
  <Application>Microsoft Office PowerPoint</Application>
  <PresentationFormat>Экран (4:3)</PresentationFormat>
  <Paragraphs>32</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Office Theme</vt:lpstr>
      <vt:lpstr>Слайд 1</vt:lpstr>
      <vt:lpstr>What do you see?</vt:lpstr>
      <vt:lpstr>Problems caused by urbanisation</vt:lpstr>
      <vt:lpstr>Comparing Cities</vt:lpstr>
      <vt:lpstr>What problems have urbanisation caused in the city?</vt:lpstr>
      <vt:lpstr>Plenary </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cbl</dc:creator>
  <cp:lastModifiedBy>Зайниева_Зухра</cp:lastModifiedBy>
  <cp:revision>16</cp:revision>
  <dcterms:created xsi:type="dcterms:W3CDTF">2010-12-14T10:22:32Z</dcterms:created>
  <dcterms:modified xsi:type="dcterms:W3CDTF">2013-11-14T07:08:31Z</dcterms:modified>
</cp:coreProperties>
</file>