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4" r:id="rId5"/>
    <p:sldId id="272" r:id="rId6"/>
    <p:sldId id="271" r:id="rId7"/>
    <p:sldId id="270" r:id="rId8"/>
    <p:sldId id="262" r:id="rId9"/>
    <p:sldId id="269" r:id="rId10"/>
    <p:sldId id="273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3AE7-351E-408D-8142-51A09CCDB3DA}" type="datetimeFigureOut">
              <a:rPr lang="en-IE" smtClean="0"/>
              <a:pPr/>
              <a:t>11/04/2014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8025-7491-419E-B835-94C1A0510C6A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1484785"/>
            <a:ext cx="3598168" cy="2115666"/>
          </a:xfrm>
        </p:spPr>
        <p:txBody>
          <a:bodyPr>
            <a:normAutofit fontScale="90000"/>
          </a:bodyPr>
          <a:lstStyle/>
          <a:p>
            <a:r>
              <a:rPr lang="en-IE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OIL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A Natural Resource</a:t>
            </a:r>
            <a:endParaRPr lang="en-IE" dirty="0"/>
          </a:p>
        </p:txBody>
      </p:sp>
      <p:pic>
        <p:nvPicPr>
          <p:cNvPr id="12290" name="Picture 2" descr="http://1.bp.blogspot.com/-UhjNsK479G8/TxrzfMLQorI/AAAAAAAAM1I/xAx2t4OrpWM/s1600/heavy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8851"/>
            <a:ext cx="5126755" cy="5816453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IE" dirty="0" smtClean="0"/>
              <a:t>The implications of Middle East Oil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Therefore, countries need to maintain good relations with the Middle East and strive for political stability in the region.</a:t>
            </a:r>
          </a:p>
          <a:p>
            <a:pPr algn="ctr">
              <a:buNone/>
            </a:pP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Or</a:t>
            </a:r>
          </a:p>
          <a:p>
            <a:pPr algn="ctr">
              <a:buNone/>
            </a:pPr>
            <a:endParaRPr lang="en-IE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Increase development in alternative forms of energy such as Coal or Nuclear power.</a:t>
            </a:r>
          </a:p>
        </p:txBody>
      </p:sp>
    </p:spTree>
    <p:extLst>
      <p:ext uri="{BB962C8B-B14F-4D97-AF65-F5344CB8AC3E}">
        <p14:creationId xmlns:p14="http://schemas.microsoft.com/office/powerpoint/2010/main" val="86022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is oil used for</a:t>
            </a:r>
            <a:r>
              <a:rPr lang="en-IE" dirty="0"/>
              <a:t>?</a:t>
            </a:r>
            <a:br>
              <a:rPr lang="en-IE" dirty="0"/>
            </a:br>
            <a:r>
              <a:rPr lang="en-IE" sz="1800" dirty="0" smtClean="0"/>
              <a:t>(I </a:t>
            </a:r>
            <a:r>
              <a:rPr lang="en-IE" sz="1800" dirty="0"/>
              <a:t>know you know but these </a:t>
            </a:r>
            <a:r>
              <a:rPr lang="en-IE" sz="1800" dirty="0" smtClean="0"/>
              <a:t>pictures really represent me – how?)</a:t>
            </a:r>
            <a:endParaRPr lang="en-I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Oil </a:t>
            </a:r>
            <a:r>
              <a:rPr lang="en-IE" dirty="0" smtClean="0"/>
              <a:t>powers cars and trucks.</a:t>
            </a:r>
          </a:p>
          <a:p>
            <a:r>
              <a:rPr lang="en-IE" dirty="0" smtClean="0"/>
              <a:t>Oil is used to generate electricity and heat homes.</a:t>
            </a:r>
            <a:endParaRPr lang="en-IE" dirty="0"/>
          </a:p>
        </p:txBody>
      </p:sp>
      <p:pic>
        <p:nvPicPr>
          <p:cNvPr id="22530" name="Picture 2" descr="http://image.made-in-china.com/2f0j00AvMEWjeKSahO/Heavy-Truck-KND3128K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563" y="3429000"/>
            <a:ext cx="3936437" cy="2952328"/>
          </a:xfrm>
          <a:prstGeom prst="rect">
            <a:avLst/>
          </a:prstGeom>
          <a:noFill/>
        </p:spPr>
      </p:pic>
      <p:pic>
        <p:nvPicPr>
          <p:cNvPr id="22532" name="Picture 4" descr="http://www.interior-design-it-yourself.com/images/home_heating_radiator_main_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54807"/>
            <a:ext cx="4968552" cy="330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Did you know that petroleum is an ingredient in the following items?</a:t>
            </a:r>
            <a:endParaRPr lang="en-IE" dirty="0"/>
          </a:p>
        </p:txBody>
      </p:sp>
      <p:pic>
        <p:nvPicPr>
          <p:cNvPr id="23554" name="Picture 2" descr="http://media.treehugger.com/assets/images/2011/10/lavera-lipstick.jpg"/>
          <p:cNvPicPr>
            <a:picLocks noChangeAspect="1" noChangeArrowheads="1"/>
          </p:cNvPicPr>
          <p:nvPr/>
        </p:nvPicPr>
        <p:blipFill>
          <a:blip r:embed="rId2" cstate="print"/>
          <a:srcRect t="160" r="74973"/>
          <a:stretch>
            <a:fillRect/>
          </a:stretch>
        </p:blipFill>
        <p:spPr bwMode="auto">
          <a:xfrm>
            <a:off x="179512" y="3861048"/>
            <a:ext cx="1115616" cy="2852936"/>
          </a:xfrm>
          <a:prstGeom prst="rect">
            <a:avLst/>
          </a:prstGeom>
          <a:noFill/>
        </p:spPr>
      </p:pic>
      <p:pic>
        <p:nvPicPr>
          <p:cNvPr id="23556" name="Picture 4" descr="http://www.pxleyes.com/images/contests/Create%20a%20Photo-Realistic%20Candle%20with%20Basic%20Photoshop%20Tools%20practice/fullsize/Create%20a%20Photo-Realistic%20Candle%20with%20Basic%20Photoshop%20Tools%20practice_4c2fb7dbd5aec_hires.jpg"/>
          <p:cNvPicPr>
            <a:picLocks noChangeAspect="1" noChangeArrowheads="1"/>
          </p:cNvPicPr>
          <p:nvPr/>
        </p:nvPicPr>
        <p:blipFill>
          <a:blip r:embed="rId3" cstate="print"/>
          <a:srcRect l="22400" t="3455" r="32801" b="12878"/>
          <a:stretch>
            <a:fillRect/>
          </a:stretch>
        </p:blipFill>
        <p:spPr bwMode="auto">
          <a:xfrm>
            <a:off x="7415808" y="2825552"/>
            <a:ext cx="1728192" cy="4032448"/>
          </a:xfrm>
          <a:prstGeom prst="rect">
            <a:avLst/>
          </a:prstGeom>
          <a:noFill/>
        </p:spPr>
      </p:pic>
      <p:pic>
        <p:nvPicPr>
          <p:cNvPr id="23558" name="Picture 6" descr="http://1.bp.blogspot.com/-zLp3E7kSKm4/TV6W5FNY44I/AAAAAAAAAy8/lvievPXdh68/s1600/red+ball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1947317" cy="2457213"/>
          </a:xfrm>
          <a:prstGeom prst="rect">
            <a:avLst/>
          </a:prstGeom>
          <a:noFill/>
        </p:spPr>
      </p:pic>
      <p:pic>
        <p:nvPicPr>
          <p:cNvPr id="23560" name="Picture 8" descr="http://xedium3d.com/tutorials/golfball/golfbal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700808"/>
            <a:ext cx="2037606" cy="2037606"/>
          </a:xfrm>
          <a:prstGeom prst="rect">
            <a:avLst/>
          </a:prstGeom>
          <a:noFill/>
        </p:spPr>
      </p:pic>
      <p:pic>
        <p:nvPicPr>
          <p:cNvPr id="23562" name="Picture 10" descr="http://1.bp.blogspot.com/-EJaQA7XG8O8/TdJp5oWPdoI/AAAAAAAAA4s/Xo2uwcGDvgI/s1600/Dove+so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628800"/>
            <a:ext cx="2746276" cy="2059707"/>
          </a:xfrm>
          <a:prstGeom prst="rect">
            <a:avLst/>
          </a:prstGeom>
          <a:noFill/>
        </p:spPr>
      </p:pic>
      <p:pic>
        <p:nvPicPr>
          <p:cNvPr id="23564" name="Picture 12" descr="http://cdn0.hark.com/images/000/007/105/7105/original.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933056"/>
            <a:ext cx="2729880" cy="2770828"/>
          </a:xfrm>
          <a:prstGeom prst="rect">
            <a:avLst/>
          </a:prstGeom>
          <a:noFill/>
        </p:spPr>
      </p:pic>
      <p:pic>
        <p:nvPicPr>
          <p:cNvPr id="23566" name="Picture 14" descr="http://www.oempromo.com/upload/Prod_463/Iluv---Headphones---Earphones-Bubble-Gum-II-Earphones-pink_41838948.jpg"/>
          <p:cNvPicPr>
            <a:picLocks noChangeAspect="1" noChangeArrowheads="1"/>
          </p:cNvPicPr>
          <p:nvPr/>
        </p:nvPicPr>
        <p:blipFill>
          <a:blip r:embed="rId8" cstate="print"/>
          <a:srcRect l="10584" t="15120" r="12305" b="12305"/>
          <a:stretch>
            <a:fillRect/>
          </a:stretch>
        </p:blipFill>
        <p:spPr bwMode="auto">
          <a:xfrm>
            <a:off x="4860032" y="4365104"/>
            <a:ext cx="237176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Key </a:t>
            </a:r>
            <a:r>
              <a:rPr lang="en-IE" dirty="0" smtClean="0"/>
              <a:t>points</a:t>
            </a:r>
            <a:r>
              <a:rPr lang="en-IE" dirty="0" smtClean="0"/>
              <a:t> </a:t>
            </a:r>
            <a:r>
              <a:rPr lang="en-IE" dirty="0" smtClean="0"/>
              <a:t>– </a:t>
            </a:r>
            <a:r>
              <a:rPr lang="en-IE" u="sng" dirty="0" smtClean="0"/>
              <a:t>Oil as a Resource</a:t>
            </a:r>
            <a:br>
              <a:rPr lang="en-IE" u="sng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9" y="980728"/>
            <a:ext cx="8229600" cy="5616624"/>
          </a:xfrm>
        </p:spPr>
        <p:txBody>
          <a:bodyPr>
            <a:noAutofit/>
          </a:bodyPr>
          <a:lstStyle/>
          <a:p>
            <a:r>
              <a:rPr lang="en-IE" dirty="0" smtClean="0"/>
              <a:t>Producing countries tend not to be consuming ones</a:t>
            </a:r>
          </a:p>
          <a:p>
            <a:r>
              <a:rPr lang="en-IE" dirty="0" smtClean="0"/>
              <a:t>Environmental impacts of oil slicks and leaks</a:t>
            </a:r>
          </a:p>
          <a:p>
            <a:r>
              <a:rPr lang="en-IE" dirty="0" smtClean="0"/>
              <a:t>1973 Oil Crisis</a:t>
            </a:r>
          </a:p>
          <a:p>
            <a:r>
              <a:rPr lang="en-IE" dirty="0" smtClean="0"/>
              <a:t>OPEC</a:t>
            </a:r>
          </a:p>
          <a:p>
            <a:r>
              <a:rPr lang="en-IE" dirty="0" smtClean="0"/>
              <a:t>1991 Gulf War</a:t>
            </a:r>
          </a:p>
          <a:p>
            <a:r>
              <a:rPr lang="en-IE" dirty="0" smtClean="0"/>
              <a:t>Implications of Middle East War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Closing question: Can we compare Nuclear energy to Oil in terms of popularity and environmental dangers?</a:t>
            </a:r>
            <a:endParaRPr lang="en-IE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Production</a:t>
            </a:r>
            <a:endParaRPr lang="en-I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IE" sz="4000" b="1" dirty="0" smtClean="0">
                <a:solidFill>
                  <a:srgbClr val="00B050"/>
                </a:solidFill>
              </a:rPr>
              <a:t>Why </a:t>
            </a:r>
            <a:r>
              <a:rPr lang="en-IE" sz="4000" b="1" dirty="0" smtClean="0">
                <a:solidFill>
                  <a:srgbClr val="00B050"/>
                </a:solidFill>
              </a:rPr>
              <a:t>oil is so important  to people </a:t>
            </a:r>
            <a:r>
              <a:rPr lang="en-IE" sz="4000" b="1" dirty="0" smtClean="0">
                <a:solidFill>
                  <a:srgbClr val="00B050"/>
                </a:solidFill>
              </a:rPr>
              <a:t>today?</a:t>
            </a:r>
          </a:p>
          <a:p>
            <a:pPr algn="ctr">
              <a:buNone/>
            </a:pPr>
            <a:r>
              <a:rPr lang="en-IE" sz="4000" b="1" dirty="0" smtClean="0"/>
              <a:t>In 2003 global oil production was at 70 million barrels per day.</a:t>
            </a:r>
          </a:p>
          <a:p>
            <a:pPr algn="ctr">
              <a:buNone/>
            </a:pPr>
            <a:r>
              <a:rPr lang="en-IE" sz="4000" b="1" dirty="0" smtClean="0"/>
              <a:t>Saudi Arabia, the USA, Russia, Iran, China, Venezuela, Mexico and </a:t>
            </a:r>
            <a:r>
              <a:rPr lang="en-IE" sz="4000" b="1" dirty="0" err="1" smtClean="0"/>
              <a:t>Norwa</a:t>
            </a:r>
            <a:r>
              <a:rPr lang="en-IE" sz="4000" b="1" dirty="0" smtClean="0"/>
              <a:t> accounted for over 50% of total production. </a:t>
            </a:r>
            <a:endParaRPr lang="en-IE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guim.co.uk/sys-images/Guardian/Pix/pictures/2012/1/17/1326825544027/Heavy-traffic-on-the-M25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6805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brilliantstore.com/blog/wp-content/uploads/2011/07/geobulb-led-light-bu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707904" cy="280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visualphotos.com/photo/2x4145707/Man_Putting_Food_in_Oven_600-02055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1467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www.thegascompany.ie/iopen24/images/product_images/lg49a533609022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68080"/>
            <a:ext cx="3089920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www.hair-show.net/wp-content/uploads/2011/06/1307877918-82.jpg"/>
          <p:cNvPicPr>
            <a:picLocks noChangeAspect="1" noChangeArrowheads="1"/>
          </p:cNvPicPr>
          <p:nvPr/>
        </p:nvPicPr>
        <p:blipFill>
          <a:blip r:embed="rId6" cstate="print"/>
          <a:srcRect l="2273" t="21319" r="2273" b="12772"/>
          <a:stretch>
            <a:fillRect/>
          </a:stretch>
        </p:blipFill>
        <p:spPr bwMode="auto">
          <a:xfrm>
            <a:off x="2771800" y="260648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sunny-bajaj.com/wp-content/uploads/2009/05/battery-plugged-in-not-charg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132856"/>
            <a:ext cx="428625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babylonpuzzles.com/6462-79-thickbox/1000-pcs---times-square--new-york---neon-by-educa.jpg"/>
          <p:cNvPicPr>
            <a:picLocks noChangeAspect="1" noChangeArrowheads="1"/>
          </p:cNvPicPr>
          <p:nvPr/>
        </p:nvPicPr>
        <p:blipFill>
          <a:blip r:embed="rId2" cstate="print"/>
          <a:srcRect t="14940" r="1393" b="16333"/>
          <a:stretch>
            <a:fillRect/>
          </a:stretch>
        </p:blipFill>
        <p:spPr bwMode="auto">
          <a:xfrm>
            <a:off x="0" y="0"/>
            <a:ext cx="526910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farm3.static.flickr.com/2100/2363478816_636c9346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00400"/>
            <a:ext cx="4762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96" y="3333378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Why are we using more energy than we were 100 years ago?</a:t>
            </a:r>
          </a:p>
          <a:p>
            <a:pPr algn="ctr"/>
            <a:r>
              <a:rPr lang="en-IE" sz="3200" dirty="0" smtClean="0"/>
              <a:t> </a:t>
            </a:r>
            <a:r>
              <a:rPr lang="en-IE" sz="3200" dirty="0" smtClean="0"/>
              <a:t>Oil demand is a function of population and level of development</a:t>
            </a:r>
            <a:endParaRPr lang="en-IE" sz="3200" dirty="0" smtClean="0"/>
          </a:p>
        </p:txBody>
      </p:sp>
      <p:sp>
        <p:nvSpPr>
          <p:cNvPr id="6" name="Rectangle 5"/>
          <p:cNvSpPr/>
          <p:nvPr/>
        </p:nvSpPr>
        <p:spPr>
          <a:xfrm rot="-660000">
            <a:off x="5443058" y="888185"/>
            <a:ext cx="29105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Energy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www.scientificamerican.com/media/inline/fossil-fuels-without-the-fossil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880" y="2348880"/>
            <a:ext cx="4509120" cy="4509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6228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u="sng" dirty="0" smtClean="0"/>
              <a:t>Oil </a:t>
            </a:r>
            <a:r>
              <a:rPr lang="en-IE" sz="3600" u="sng" dirty="0" smtClean="0"/>
              <a:t>is a fossil </a:t>
            </a:r>
            <a:r>
              <a:rPr lang="en-IE" sz="3600" u="sng" dirty="0" smtClean="0"/>
              <a:t>fuel</a:t>
            </a:r>
          </a:p>
          <a:p>
            <a:endParaRPr lang="en-IE" sz="3600" dirty="0"/>
          </a:p>
          <a:p>
            <a:r>
              <a:rPr lang="en-IE" sz="3600" dirty="0" smtClean="0"/>
              <a:t>Oil reserves are generally found in geological structures such as anticlines, fault traps and salt domes.  </a:t>
            </a:r>
          </a:p>
          <a:p>
            <a:endParaRPr lang="en-IE" sz="3600" dirty="0"/>
          </a:p>
          <a:p>
            <a:r>
              <a:rPr lang="en-IE" sz="3600" dirty="0" smtClean="0"/>
              <a:t>Present rate of production and consumption means tat reserves could last for another 40 years.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93023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ia.gov/energyexplained/images/OILGASFORMATION.gif"/>
          <p:cNvPicPr>
            <a:picLocks noChangeAspect="1" noChangeArrowheads="1"/>
          </p:cNvPicPr>
          <p:nvPr/>
        </p:nvPicPr>
        <p:blipFill>
          <a:blip r:embed="rId2" cstate="print"/>
          <a:srcRect l="67199" t="10800"/>
          <a:stretch>
            <a:fillRect/>
          </a:stretch>
        </p:blipFill>
        <p:spPr bwMode="auto">
          <a:xfrm>
            <a:off x="1835696" y="548680"/>
            <a:ext cx="5408439" cy="5719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IE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</a:t>
            </a:r>
            <a:endParaRPr lang="en-IE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6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u="sng" dirty="0" smtClean="0"/>
              <a:t>What happens when oil is extracted from the ground?</a:t>
            </a:r>
            <a:endParaRPr lang="en-I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Crude oil is extracted from the ground and sent to an oil refinery by underground pipes or by ship</a:t>
            </a:r>
            <a:r>
              <a:rPr lang="en-IE" dirty="0" smtClean="0"/>
              <a:t>.  However, </a:t>
            </a:r>
            <a:r>
              <a:rPr lang="en-IE" dirty="0" smtClean="0"/>
              <a:t>Pipes can leak and are targets for destruction.</a:t>
            </a:r>
            <a:endParaRPr lang="en-IE" dirty="0" smtClean="0"/>
          </a:p>
          <a:p>
            <a:r>
              <a:rPr lang="en-IE" dirty="0" smtClean="0"/>
              <a:t>At a refinery, different parts of the crude oil are separated into useable petroleum products:</a:t>
            </a:r>
            <a:endParaRPr lang="en-IE" dirty="0"/>
          </a:p>
          <a:p>
            <a:pPr lvl="1"/>
            <a:r>
              <a:rPr lang="en-IE" dirty="0" smtClean="0"/>
              <a:t>E.g. Diesel, Petrol, Jet Fuel.</a:t>
            </a:r>
          </a:p>
        </p:txBody>
      </p:sp>
      <p:pic>
        <p:nvPicPr>
          <p:cNvPr id="2050" name="Picture 2" descr="http://www.simon-safety.co.uk/CMSImages/20090427-BP-oil-ref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23516"/>
            <a:ext cx="2987824" cy="2234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55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IE" dirty="0" smtClean="0"/>
              <a:t>Oil Refining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2800" dirty="0" smtClean="0"/>
              <a:t>It is the world’s largest source of energy consumption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E" b="1" dirty="0" smtClean="0"/>
              <a:t>  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Over 80% of oil refining now takes place in Europe, North America and Japan.</a:t>
            </a: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The separation between production and refining causes problems.  For example, oil used to be cheap so many countries became dependant on it.</a:t>
            </a: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What happened in 1973 and what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are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 the consequences?</a:t>
            </a:r>
            <a:endParaRPr lang="en-I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IE" dirty="0" smtClean="0"/>
              <a:t>The implications of Middle East Oil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What happened in 1991?</a:t>
            </a: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Does this show the importance of the Middle East as a supplier of oil?</a:t>
            </a: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IE" b="1" dirty="0" smtClean="0">
                <a:solidFill>
                  <a:schemeClr val="accent3">
                    <a:lumMod val="50000"/>
                  </a:schemeClr>
                </a:solidFill>
              </a:rPr>
              <a:t>The Organization of Petroleum Exporting (OPEC) controls the price of crude oil making it a strong economical and political power and has increased dependency of regions on the Middle East. </a:t>
            </a:r>
          </a:p>
          <a:p>
            <a:pPr algn="ctr">
              <a:buNone/>
            </a:pPr>
            <a:endParaRPr lang="en-IE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431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OIL A Natural Resource</vt:lpstr>
      <vt:lpstr>Production</vt:lpstr>
      <vt:lpstr>Презентация PowerPoint</vt:lpstr>
      <vt:lpstr>Презентация PowerPoint</vt:lpstr>
      <vt:lpstr>Презентация PowerPoint</vt:lpstr>
      <vt:lpstr>Презентация PowerPoint</vt:lpstr>
      <vt:lpstr>What happens when oil is extracted from the ground?</vt:lpstr>
      <vt:lpstr>Oil Refining It is the world’s largest source of energy consumption</vt:lpstr>
      <vt:lpstr>The implications of Middle East Oil </vt:lpstr>
      <vt:lpstr>The implications of Middle East Oil </vt:lpstr>
      <vt:lpstr>What is oil used for? (I know you know but these pictures really represent me – how?)</vt:lpstr>
      <vt:lpstr>Did you know that petroleum is an ingredient in the following items?</vt:lpstr>
      <vt:lpstr>Key points – Oil as a Resource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Aisling</dc:creator>
  <cp:lastModifiedBy>Jennifer Wood</cp:lastModifiedBy>
  <cp:revision>18</cp:revision>
  <dcterms:created xsi:type="dcterms:W3CDTF">2012-01-23T18:16:06Z</dcterms:created>
  <dcterms:modified xsi:type="dcterms:W3CDTF">2014-04-11T10:58:43Z</dcterms:modified>
</cp:coreProperties>
</file>