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9" r:id="rId7"/>
    <p:sldId id="263" r:id="rId8"/>
    <p:sldId id="264" r:id="rId9"/>
    <p:sldId id="262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C01E-2283-4281-AC1C-97F5825C56B4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244D-30D9-4E2B-BE3D-612081DDF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C01E-2283-4281-AC1C-97F5825C56B4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244D-30D9-4E2B-BE3D-612081DDF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C01E-2283-4281-AC1C-97F5825C56B4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244D-30D9-4E2B-BE3D-612081DDF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C01E-2283-4281-AC1C-97F5825C56B4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244D-30D9-4E2B-BE3D-612081DDF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C01E-2283-4281-AC1C-97F5825C56B4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244D-30D9-4E2B-BE3D-612081DDF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C01E-2283-4281-AC1C-97F5825C56B4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244D-30D9-4E2B-BE3D-612081DDF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C01E-2283-4281-AC1C-97F5825C56B4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244D-30D9-4E2B-BE3D-612081DDF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C01E-2283-4281-AC1C-97F5825C56B4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244D-30D9-4E2B-BE3D-612081DDF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C01E-2283-4281-AC1C-97F5825C56B4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244D-30D9-4E2B-BE3D-612081DDF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C01E-2283-4281-AC1C-97F5825C56B4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244D-30D9-4E2B-BE3D-612081DDF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C01E-2283-4281-AC1C-97F5825C56B4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244D-30D9-4E2B-BE3D-612081DDF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3C01E-2283-4281-AC1C-97F5825C56B4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1244D-30D9-4E2B-BE3D-612081DDFD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DtKn4yAXJDU/ThgfB0oDsbI/AAAAAAAAAIo/pM6zjeKinsM/s1600/eco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06966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Oceans and Their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Biotic Resources – sustainably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0"/>
            <a:ext cx="8229600" cy="411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Source - UNEP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516" y="838200"/>
            <a:ext cx="8900484" cy="526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0"/>
            <a:ext cx="3200400" cy="2057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As large predator fish are being overfished to extinction the type of fish being caught are different. However How long can this last….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05478"/>
            <a:ext cx="8915400" cy="432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0484" y="4038599"/>
            <a:ext cx="2157766" cy="28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419601"/>
            <a:ext cx="3067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15239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Some efforts are being made e.g. the EU common fisheries policy. However, these have been </a:t>
            </a:r>
            <a:r>
              <a:rPr lang="en-US" dirty="0" err="1" smtClean="0"/>
              <a:t>criticised</a:t>
            </a:r>
            <a:r>
              <a:rPr lang="en-US" dirty="0" smtClean="0"/>
              <a:t>. Below are some strategies for the future.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867" y="1219200"/>
            <a:ext cx="8049534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25908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Exam Type Questions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67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Describe and explain the pattern that is being shown in the graph above.</a:t>
            </a:r>
          </a:p>
          <a:p>
            <a:r>
              <a:rPr lang="en-US" dirty="0" smtClean="0"/>
              <a:t>Using Case studies, </a:t>
            </a:r>
            <a:r>
              <a:rPr lang="en-US" b="1" dirty="0" smtClean="0"/>
              <a:t>evaluate</a:t>
            </a:r>
            <a:r>
              <a:rPr lang="en-US" dirty="0" smtClean="0"/>
              <a:t> the attempts that are being made to reduce pressure on the worlds fish.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0"/>
            <a:ext cx="64770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354894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 Base - Starter – Brainstorm</a:t>
            </a:r>
            <a:br>
              <a:rPr lang="en-US" dirty="0" smtClean="0"/>
            </a:br>
            <a:r>
              <a:rPr lang="en-US" dirty="0" smtClean="0"/>
              <a:t>What resources are found in oceans?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7200" y="1981200"/>
            <a:ext cx="3886200" cy="381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Abiotic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4495800" y="1905000"/>
            <a:ext cx="3886200" cy="3886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Biotic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Abiotic</a:t>
            </a:r>
            <a:r>
              <a:rPr lang="en-US" dirty="0" smtClean="0"/>
              <a:t>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477963"/>
          </a:xfrm>
        </p:spPr>
        <p:txBody>
          <a:bodyPr/>
          <a:lstStyle/>
          <a:p>
            <a:r>
              <a:rPr lang="en-US" dirty="0" smtClean="0"/>
              <a:t>Watch R. Ballard on Ted Talks </a:t>
            </a:r>
            <a:endParaRPr lang="en-US" dirty="0"/>
          </a:p>
        </p:txBody>
      </p:sp>
      <p:pic>
        <p:nvPicPr>
          <p:cNvPr id="7170" name="Picture 2" descr="http://www.alaska-in-pictures.com/data/media/17/monopod-oil-platform_3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4343400" cy="2923443"/>
          </a:xfrm>
          <a:prstGeom prst="rect">
            <a:avLst/>
          </a:prstGeom>
          <a:noFill/>
        </p:spPr>
      </p:pic>
      <p:pic>
        <p:nvPicPr>
          <p:cNvPr id="7172" name="Picture 4" descr="http://www.whoi.edu/science/B/people/sbeaulieu/H2O_new/4204_120344_H2O2003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399"/>
            <a:ext cx="4572000" cy="294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371600"/>
          </a:xfrm>
        </p:spPr>
        <p:txBody>
          <a:bodyPr/>
          <a:lstStyle/>
          <a:p>
            <a:r>
              <a:rPr lang="en-US" dirty="0" smtClean="0"/>
              <a:t>Discussion point – what are the benefits and the challenges that this discovery creates?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2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2.bp.blogspot.com/-c0xseye3C3w/TdL7cDNSUGI/AAAAAAAALe8/5OIvKJNlkzs/s1600/seafloordeposits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2952" y="0"/>
            <a:ext cx="4871048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Oceans are a rich source of resources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Oil and gas found in continental shelf.  Persian Gulf accounts for 66% oil 33% gas proven reserves.</a:t>
            </a:r>
          </a:p>
          <a:p>
            <a:r>
              <a:rPr lang="en-US" dirty="0" smtClean="0"/>
              <a:t>Diamonds can be found on African and Indonesian continental shelf areas.</a:t>
            </a:r>
          </a:p>
          <a:p>
            <a:r>
              <a:rPr lang="en-US" dirty="0" smtClean="0"/>
              <a:t>Near ocean ridges there are rich deposits of </a:t>
            </a:r>
            <a:r>
              <a:rPr lang="en-US" dirty="0" err="1"/>
              <a:t>S</a:t>
            </a:r>
            <a:r>
              <a:rPr lang="en-US" dirty="0" err="1" smtClean="0"/>
              <a:t>ulphur</a:t>
            </a:r>
            <a:r>
              <a:rPr lang="en-US" dirty="0" smtClean="0"/>
              <a:t> and hydrothermal vents.</a:t>
            </a:r>
          </a:p>
          <a:p>
            <a:r>
              <a:rPr lang="en-US" dirty="0" smtClean="0"/>
              <a:t>Gold and manganese are found on ocean floor.</a:t>
            </a:r>
          </a:p>
          <a:p>
            <a:r>
              <a:rPr lang="en-US" dirty="0" smtClean="0"/>
              <a:t>Manganese nodules are found on the abyssal plain and contains </a:t>
            </a:r>
            <a:r>
              <a:rPr lang="en-US" dirty="0"/>
              <a:t>manganese, iron, nickel, copper and other elements</a:t>
            </a:r>
            <a:r>
              <a:rPr lang="en-US" dirty="0" smtClean="0"/>
              <a:t>. A rare earth mineral worth a fortune as it can be used to form </a:t>
            </a:r>
            <a:r>
              <a:rPr lang="en-US" dirty="0"/>
              <a:t>chemicals such as iron oxide</a:t>
            </a:r>
            <a:r>
              <a:rPr lang="en-US" dirty="0" smtClean="0"/>
              <a:t>.  Mining technology undeveloped. </a:t>
            </a:r>
          </a:p>
          <a:p>
            <a:r>
              <a:rPr lang="en-US" dirty="0" smtClean="0"/>
              <a:t>Deep ocean floors are covered with ooze – the skeletal remains of microscopic organisms.</a:t>
            </a:r>
          </a:p>
          <a:p>
            <a:r>
              <a:rPr lang="en-US" dirty="0" smtClean="0"/>
              <a:t>The oceans provide fish.  The gulf of Mexico has a large fishing industry. Shrimp and red snapper.</a:t>
            </a:r>
          </a:p>
          <a:p>
            <a:r>
              <a:rPr lang="en-US" dirty="0" smtClean="0"/>
              <a:t>Oceans store and provide Carbon Dioxide playing a key role in carbon cycle over a long time-scale. Photosynthesis generates organic compounds of carbon – passes through the food chain – sinks to ocean floor – decomposed into sediments – destroyed at </a:t>
            </a:r>
            <a:r>
              <a:rPr lang="en-US" dirty="0" err="1" smtClean="0"/>
              <a:t>subduction</a:t>
            </a:r>
            <a:r>
              <a:rPr lang="en-US" dirty="0" smtClean="0"/>
              <a:t> zones – released to atmosphere through volcanic eruption.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29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as a communication highway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00600"/>
            <a:ext cx="815340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Indirectly, the ocean is used by humans as a major form of highway. </a:t>
            </a:r>
          </a:p>
          <a:p>
            <a:r>
              <a:rPr lang="en-US" dirty="0" smtClean="0"/>
              <a:t>Most international trade occurs on ocean shipping routes, </a:t>
            </a:r>
          </a:p>
          <a:p>
            <a:r>
              <a:rPr lang="en-US" dirty="0" smtClean="0"/>
              <a:t>however recently, the ocean bed has been used more and more for laying communication cables for internet.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086600" cy="411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neowin.net/images/uploaded/1901EasternTelegr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40" y="-547688"/>
            <a:ext cx="9152240" cy="74056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267200"/>
            <a:ext cx="2362200" cy="2590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do you think this map is of?</a:t>
            </a:r>
          </a:p>
          <a:p>
            <a:r>
              <a:rPr lang="en-US" dirty="0" smtClean="0"/>
              <a:t>Compare it to the last one.</a:t>
            </a:r>
          </a:p>
          <a:p>
            <a:r>
              <a:rPr lang="en-US" dirty="0" smtClean="0"/>
              <a:t>It was made in 1901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029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3886199"/>
            <a:ext cx="3962400" cy="29718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Some cultures reliance on </a:t>
            </a:r>
            <a:r>
              <a:rPr lang="en-US" b="1" dirty="0" smtClean="0"/>
              <a:t>biotic ocean resources</a:t>
            </a:r>
            <a:r>
              <a:rPr lang="en-US" dirty="0" smtClean="0"/>
              <a:t> are almost total. – </a:t>
            </a:r>
            <a:r>
              <a:rPr lang="en-US" dirty="0" err="1" smtClean="0"/>
              <a:t>e.g</a:t>
            </a:r>
            <a:r>
              <a:rPr lang="en-US" dirty="0" smtClean="0"/>
              <a:t> Alaskan Inuit and pacific islanders in Micronesia</a:t>
            </a:r>
          </a:p>
        </p:txBody>
      </p:sp>
      <p:pic>
        <p:nvPicPr>
          <p:cNvPr id="10242" name="Picture 2" descr="http://www.alaskool.org/resources/regional/nw_reg_pro/nw_images/page17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399"/>
            <a:ext cx="4800600" cy="3680461"/>
          </a:xfrm>
          <a:prstGeom prst="rect">
            <a:avLst/>
          </a:prstGeom>
          <a:noFill/>
        </p:spPr>
      </p:pic>
      <p:pic>
        <p:nvPicPr>
          <p:cNvPr id="10244" name="Picture 4" descr="http://www.amnh.org/exhibitions/climatechange/images/lg/first-responder_01_inu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6924" cy="3200400"/>
          </a:xfrm>
          <a:prstGeom prst="rect">
            <a:avLst/>
          </a:prstGeom>
          <a:noFill/>
        </p:spPr>
      </p:pic>
      <p:pic>
        <p:nvPicPr>
          <p:cNvPr id="10246" name="Picture 6" descr="http://media-2.web.britannica.com/eb-media/56/73456-050-493AC52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3855" y="0"/>
            <a:ext cx="532014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417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Oceans and Their Resources</vt:lpstr>
      <vt:lpstr>Презентация PowerPoint</vt:lpstr>
      <vt:lpstr>Resource Base - Starter – Brainstorm What resources are found in oceans?</vt:lpstr>
      <vt:lpstr>Abiotic Resources</vt:lpstr>
      <vt:lpstr>Презентация PowerPoint</vt:lpstr>
      <vt:lpstr>Oceans are a rich source of resources</vt:lpstr>
      <vt:lpstr>Use as a communication highway</vt:lpstr>
      <vt:lpstr>Презентация PowerPoint</vt:lpstr>
      <vt:lpstr>Презентация PowerPoint</vt:lpstr>
      <vt:lpstr>Biotic Resources – sustainably used?</vt:lpstr>
      <vt:lpstr>Презентация PowerPoint</vt:lpstr>
      <vt:lpstr>Презентация PowerPoint</vt:lpstr>
      <vt:lpstr>Exam Type Questions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Oceans and Their Resources</dc:title>
  <dc:creator>piers.tainsh</dc:creator>
  <cp:lastModifiedBy>Jennifer Wood</cp:lastModifiedBy>
  <cp:revision>6</cp:revision>
  <dcterms:created xsi:type="dcterms:W3CDTF">2011-09-10T18:41:21Z</dcterms:created>
  <dcterms:modified xsi:type="dcterms:W3CDTF">2014-04-22T05:45:15Z</dcterms:modified>
</cp:coreProperties>
</file>