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65" r:id="rId5"/>
    <p:sldId id="260" r:id="rId6"/>
    <p:sldId id="261" r:id="rId7"/>
    <p:sldId id="263" r:id="rId8"/>
    <p:sldId id="264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81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150" d="100"/>
          <a:sy n="150" d="100"/>
        </p:scale>
        <p:origin x="101" y="21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A46CD6-FA56-4228-BC80-2261B4F810C8}" type="datetimeFigureOut">
              <a:rPr lang="en-US" smtClean="0"/>
              <a:t>4/22/2014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6D0E87-C5D3-40A0-AED0-9722ABDB1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61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D0E87-C5D3-40A0-AED0-9722ABDB192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1840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B2A01-03FF-4AB1-8547-AD7805F186B1}" type="datetimeFigureOut">
              <a:rPr lang="en-US" smtClean="0"/>
              <a:pPr/>
              <a:t>4/22/2014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6216F-0611-44FC-8FDC-6D9BE444F7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B2A01-03FF-4AB1-8547-AD7805F186B1}" type="datetimeFigureOut">
              <a:rPr lang="en-US" smtClean="0"/>
              <a:pPr/>
              <a:t>4/22/2014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6216F-0611-44FC-8FDC-6D9BE444F7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B2A01-03FF-4AB1-8547-AD7805F186B1}" type="datetimeFigureOut">
              <a:rPr lang="en-US" smtClean="0"/>
              <a:pPr/>
              <a:t>4/22/2014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6216F-0611-44FC-8FDC-6D9BE444F7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B2A01-03FF-4AB1-8547-AD7805F186B1}" type="datetimeFigureOut">
              <a:rPr lang="en-US" smtClean="0"/>
              <a:pPr/>
              <a:t>4/22/2014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6216F-0611-44FC-8FDC-6D9BE444F7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B2A01-03FF-4AB1-8547-AD7805F186B1}" type="datetimeFigureOut">
              <a:rPr lang="en-US" smtClean="0"/>
              <a:pPr/>
              <a:t>4/22/2014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6216F-0611-44FC-8FDC-6D9BE444F7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B2A01-03FF-4AB1-8547-AD7805F186B1}" type="datetimeFigureOut">
              <a:rPr lang="en-US" smtClean="0"/>
              <a:pPr/>
              <a:t>4/22/2014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6216F-0611-44FC-8FDC-6D9BE444F7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B2A01-03FF-4AB1-8547-AD7805F186B1}" type="datetimeFigureOut">
              <a:rPr lang="en-US" smtClean="0"/>
              <a:pPr/>
              <a:t>4/22/2014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6216F-0611-44FC-8FDC-6D9BE444F7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B2A01-03FF-4AB1-8547-AD7805F186B1}" type="datetimeFigureOut">
              <a:rPr lang="en-US" smtClean="0"/>
              <a:pPr/>
              <a:t>4/22/2014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6216F-0611-44FC-8FDC-6D9BE444F7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B2A01-03FF-4AB1-8547-AD7805F186B1}" type="datetimeFigureOut">
              <a:rPr lang="en-US" smtClean="0"/>
              <a:pPr/>
              <a:t>4/22/2014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6216F-0611-44FC-8FDC-6D9BE444F7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B2A01-03FF-4AB1-8547-AD7805F186B1}" type="datetimeFigureOut">
              <a:rPr lang="en-US" smtClean="0"/>
              <a:pPr/>
              <a:t>4/22/2014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6216F-0611-44FC-8FDC-6D9BE444F7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B2A01-03FF-4AB1-8547-AD7805F186B1}" type="datetimeFigureOut">
              <a:rPr lang="en-US" smtClean="0"/>
              <a:pPr/>
              <a:t>4/22/2014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6216F-0611-44FC-8FDC-6D9BE444F7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2B2A01-03FF-4AB1-8547-AD7805F186B1}" type="datetimeFigureOut">
              <a:rPr lang="en-US" smtClean="0"/>
              <a:pPr/>
              <a:t>4/22/2014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26216F-0611-44FC-8FDC-6D9BE444F71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windows2universe.org/earth/Water/circulation1.html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climate.nasa.gov/SeaLevelViewer/seaLevelViewer.cf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:\Barbados 11 photos etc\Dominica\P10108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09600" y="-1"/>
            <a:ext cx="10288342" cy="6884943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381000"/>
            <a:ext cx="2057400" cy="52578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Oceans and </a:t>
            </a:r>
            <a:r>
              <a:rPr lang="en-US" dirty="0" smtClean="0">
                <a:solidFill>
                  <a:schemeClr val="bg1"/>
                </a:solidFill>
              </a:rPr>
              <a:t>Climate</a:t>
            </a:r>
            <a:r>
              <a:rPr lang="ru-RU" dirty="0">
                <a:solidFill>
                  <a:schemeClr val="bg1"/>
                </a:solidFill>
              </a:rPr>
              <a:t/>
            </a:r>
            <a:br>
              <a:rPr lang="ru-RU" dirty="0">
                <a:solidFill>
                  <a:schemeClr val="bg1"/>
                </a:solidFill>
              </a:rPr>
            </a:br>
            <a:r>
              <a:rPr lang="en-US" sz="1800" dirty="0" smtClean="0">
                <a:solidFill>
                  <a:schemeClr val="bg1"/>
                </a:solidFill>
              </a:rPr>
              <a:t/>
            </a:r>
            <a:br>
              <a:rPr lang="en-US" sz="1800" dirty="0" smtClean="0">
                <a:solidFill>
                  <a:schemeClr val="bg1"/>
                </a:solidFill>
              </a:rPr>
            </a:br>
            <a:r>
              <a:rPr lang="en-US" sz="1800" dirty="0" smtClean="0">
                <a:solidFill>
                  <a:schemeClr val="bg1"/>
                </a:solidFill>
              </a:rPr>
              <a:t>IB Geography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dirty="0" smtClean="0"/>
              <a:t>Distance from the sea and Weather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43434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Due to the differing specific heat capacities of land and water, this can affect local variations in temperature.</a:t>
            </a:r>
          </a:p>
          <a:p>
            <a:r>
              <a:rPr lang="en-US" dirty="0" smtClean="0"/>
              <a:t>Describe and explain any patterns of temperature that are caused by distance from the sea.</a:t>
            </a:r>
          </a:p>
          <a:p>
            <a:r>
              <a:rPr lang="en-US" dirty="0" smtClean="0"/>
              <a:t>How might this pattern change in summer? Explain your answer.</a:t>
            </a:r>
            <a:endParaRPr lang="en-US" dirty="0"/>
          </a:p>
        </p:txBody>
      </p:sp>
      <p:pic>
        <p:nvPicPr>
          <p:cNvPr id="2050" name="Picture 2" descr="http://www.mapsofworld.com/usa/thematic-maps/maps/temperature-j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0056" y="1905000"/>
            <a:ext cx="4933944" cy="36572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733800" cy="1143000"/>
          </a:xfrm>
        </p:spPr>
        <p:txBody>
          <a:bodyPr/>
          <a:lstStyle/>
          <a:p>
            <a:r>
              <a:rPr lang="en-US" dirty="0" smtClean="0"/>
              <a:t>Ocean currents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1"/>
            <a:ext cx="8458200" cy="5562600"/>
          </a:xfrm>
          <a:custGeom>
            <a:avLst/>
            <a:gdLst>
              <a:gd name="connsiteX0" fmla="*/ 863306 w 8229600"/>
              <a:gd name="connsiteY0" fmla="*/ 0 h 4830763"/>
              <a:gd name="connsiteX1" fmla="*/ 6957225 w 8229600"/>
              <a:gd name="connsiteY1" fmla="*/ 0 h 4830763"/>
              <a:gd name="connsiteX2" fmla="*/ 8229600 w 8229600"/>
              <a:gd name="connsiteY2" fmla="*/ 1272375 h 4830763"/>
              <a:gd name="connsiteX3" fmla="*/ 8229600 w 8229600"/>
              <a:gd name="connsiteY3" fmla="*/ 4830763 h 4830763"/>
              <a:gd name="connsiteX4" fmla="*/ 0 w 8229600"/>
              <a:gd name="connsiteY4" fmla="*/ 4830763 h 4830763"/>
              <a:gd name="connsiteX5" fmla="*/ 0 w 8229600"/>
              <a:gd name="connsiteY5" fmla="*/ 863306 h 4830763"/>
              <a:gd name="connsiteX6" fmla="*/ 252857 w 8229600"/>
              <a:gd name="connsiteY6" fmla="*/ 252857 h 4830763"/>
              <a:gd name="connsiteX7" fmla="*/ 863307 w 8229600"/>
              <a:gd name="connsiteY7" fmla="*/ 1 h 4830763"/>
              <a:gd name="connsiteX8" fmla="*/ 863306 w 8229600"/>
              <a:gd name="connsiteY8" fmla="*/ 0 h 4830763"/>
              <a:gd name="connsiteX0" fmla="*/ 863306 w 8229600"/>
              <a:gd name="connsiteY0" fmla="*/ 0 h 4830763"/>
              <a:gd name="connsiteX1" fmla="*/ 4876800 w 8229600"/>
              <a:gd name="connsiteY1" fmla="*/ 762000 h 4830763"/>
              <a:gd name="connsiteX2" fmla="*/ 8229600 w 8229600"/>
              <a:gd name="connsiteY2" fmla="*/ 1272375 h 4830763"/>
              <a:gd name="connsiteX3" fmla="*/ 8229600 w 8229600"/>
              <a:gd name="connsiteY3" fmla="*/ 4830763 h 4830763"/>
              <a:gd name="connsiteX4" fmla="*/ 0 w 8229600"/>
              <a:gd name="connsiteY4" fmla="*/ 4830763 h 4830763"/>
              <a:gd name="connsiteX5" fmla="*/ 0 w 8229600"/>
              <a:gd name="connsiteY5" fmla="*/ 863306 h 4830763"/>
              <a:gd name="connsiteX6" fmla="*/ 252857 w 8229600"/>
              <a:gd name="connsiteY6" fmla="*/ 252857 h 4830763"/>
              <a:gd name="connsiteX7" fmla="*/ 863307 w 8229600"/>
              <a:gd name="connsiteY7" fmla="*/ 1 h 4830763"/>
              <a:gd name="connsiteX8" fmla="*/ 863306 w 8229600"/>
              <a:gd name="connsiteY8" fmla="*/ 0 h 4830763"/>
              <a:gd name="connsiteX0" fmla="*/ 863306 w 8229600"/>
              <a:gd name="connsiteY0" fmla="*/ 0 h 4830763"/>
              <a:gd name="connsiteX1" fmla="*/ 4038600 w 8229600"/>
              <a:gd name="connsiteY1" fmla="*/ 1219200 h 4830763"/>
              <a:gd name="connsiteX2" fmla="*/ 8229600 w 8229600"/>
              <a:gd name="connsiteY2" fmla="*/ 1272375 h 4830763"/>
              <a:gd name="connsiteX3" fmla="*/ 8229600 w 8229600"/>
              <a:gd name="connsiteY3" fmla="*/ 4830763 h 4830763"/>
              <a:gd name="connsiteX4" fmla="*/ 0 w 8229600"/>
              <a:gd name="connsiteY4" fmla="*/ 4830763 h 4830763"/>
              <a:gd name="connsiteX5" fmla="*/ 0 w 8229600"/>
              <a:gd name="connsiteY5" fmla="*/ 863306 h 4830763"/>
              <a:gd name="connsiteX6" fmla="*/ 252857 w 8229600"/>
              <a:gd name="connsiteY6" fmla="*/ 252857 h 4830763"/>
              <a:gd name="connsiteX7" fmla="*/ 863307 w 8229600"/>
              <a:gd name="connsiteY7" fmla="*/ 1 h 4830763"/>
              <a:gd name="connsiteX8" fmla="*/ 863306 w 8229600"/>
              <a:gd name="connsiteY8" fmla="*/ 0 h 4830763"/>
              <a:gd name="connsiteX0" fmla="*/ 863306 w 8229600"/>
              <a:gd name="connsiteY0" fmla="*/ 128814 h 4959577"/>
              <a:gd name="connsiteX1" fmla="*/ 4038600 w 8229600"/>
              <a:gd name="connsiteY1" fmla="*/ 1348014 h 4959577"/>
              <a:gd name="connsiteX2" fmla="*/ 8229600 w 8229600"/>
              <a:gd name="connsiteY2" fmla="*/ 1401189 h 4959577"/>
              <a:gd name="connsiteX3" fmla="*/ 8229600 w 8229600"/>
              <a:gd name="connsiteY3" fmla="*/ 4959577 h 4959577"/>
              <a:gd name="connsiteX4" fmla="*/ 0 w 8229600"/>
              <a:gd name="connsiteY4" fmla="*/ 4959577 h 4959577"/>
              <a:gd name="connsiteX5" fmla="*/ 0 w 8229600"/>
              <a:gd name="connsiteY5" fmla="*/ 992120 h 4959577"/>
              <a:gd name="connsiteX6" fmla="*/ 252857 w 8229600"/>
              <a:gd name="connsiteY6" fmla="*/ 381671 h 4959577"/>
              <a:gd name="connsiteX7" fmla="*/ 863307 w 8229600"/>
              <a:gd name="connsiteY7" fmla="*/ 128815 h 4959577"/>
              <a:gd name="connsiteX8" fmla="*/ 863306 w 8229600"/>
              <a:gd name="connsiteY8" fmla="*/ 128814 h 4959577"/>
              <a:gd name="connsiteX0" fmla="*/ 863306 w 8229600"/>
              <a:gd name="connsiteY0" fmla="*/ 128814 h 4959577"/>
              <a:gd name="connsiteX1" fmla="*/ 3886200 w 8229600"/>
              <a:gd name="connsiteY1" fmla="*/ 1348014 h 4959577"/>
              <a:gd name="connsiteX2" fmla="*/ 8229600 w 8229600"/>
              <a:gd name="connsiteY2" fmla="*/ 1401189 h 4959577"/>
              <a:gd name="connsiteX3" fmla="*/ 8229600 w 8229600"/>
              <a:gd name="connsiteY3" fmla="*/ 4959577 h 4959577"/>
              <a:gd name="connsiteX4" fmla="*/ 0 w 8229600"/>
              <a:gd name="connsiteY4" fmla="*/ 4959577 h 4959577"/>
              <a:gd name="connsiteX5" fmla="*/ 0 w 8229600"/>
              <a:gd name="connsiteY5" fmla="*/ 992120 h 4959577"/>
              <a:gd name="connsiteX6" fmla="*/ 252857 w 8229600"/>
              <a:gd name="connsiteY6" fmla="*/ 381671 h 4959577"/>
              <a:gd name="connsiteX7" fmla="*/ 863307 w 8229600"/>
              <a:gd name="connsiteY7" fmla="*/ 128815 h 4959577"/>
              <a:gd name="connsiteX8" fmla="*/ 863306 w 8229600"/>
              <a:gd name="connsiteY8" fmla="*/ 128814 h 4959577"/>
              <a:gd name="connsiteX0" fmla="*/ 838200 w 8229600"/>
              <a:gd name="connsiteY0" fmla="*/ 0 h 4983163"/>
              <a:gd name="connsiteX1" fmla="*/ 3886200 w 8229600"/>
              <a:gd name="connsiteY1" fmla="*/ 1371600 h 4983163"/>
              <a:gd name="connsiteX2" fmla="*/ 8229600 w 8229600"/>
              <a:gd name="connsiteY2" fmla="*/ 1424775 h 4983163"/>
              <a:gd name="connsiteX3" fmla="*/ 8229600 w 8229600"/>
              <a:gd name="connsiteY3" fmla="*/ 4983163 h 4983163"/>
              <a:gd name="connsiteX4" fmla="*/ 0 w 8229600"/>
              <a:gd name="connsiteY4" fmla="*/ 4983163 h 4983163"/>
              <a:gd name="connsiteX5" fmla="*/ 0 w 8229600"/>
              <a:gd name="connsiteY5" fmla="*/ 1015706 h 4983163"/>
              <a:gd name="connsiteX6" fmla="*/ 252857 w 8229600"/>
              <a:gd name="connsiteY6" fmla="*/ 405257 h 4983163"/>
              <a:gd name="connsiteX7" fmla="*/ 863307 w 8229600"/>
              <a:gd name="connsiteY7" fmla="*/ 152401 h 4983163"/>
              <a:gd name="connsiteX8" fmla="*/ 838200 w 8229600"/>
              <a:gd name="connsiteY8" fmla="*/ 0 h 4983163"/>
              <a:gd name="connsiteX0" fmla="*/ 838200 w 8229600"/>
              <a:gd name="connsiteY0" fmla="*/ 0 h 4983163"/>
              <a:gd name="connsiteX1" fmla="*/ 3886200 w 8229600"/>
              <a:gd name="connsiteY1" fmla="*/ 1371600 h 4983163"/>
              <a:gd name="connsiteX2" fmla="*/ 8229600 w 8229600"/>
              <a:gd name="connsiteY2" fmla="*/ 1424775 h 4983163"/>
              <a:gd name="connsiteX3" fmla="*/ 8229600 w 8229600"/>
              <a:gd name="connsiteY3" fmla="*/ 4983163 h 4983163"/>
              <a:gd name="connsiteX4" fmla="*/ 0 w 8229600"/>
              <a:gd name="connsiteY4" fmla="*/ 4983163 h 4983163"/>
              <a:gd name="connsiteX5" fmla="*/ 0 w 8229600"/>
              <a:gd name="connsiteY5" fmla="*/ 1015706 h 4983163"/>
              <a:gd name="connsiteX6" fmla="*/ 252857 w 8229600"/>
              <a:gd name="connsiteY6" fmla="*/ 405257 h 4983163"/>
              <a:gd name="connsiteX7" fmla="*/ 863307 w 8229600"/>
              <a:gd name="connsiteY7" fmla="*/ 152401 h 4983163"/>
              <a:gd name="connsiteX8" fmla="*/ 838200 w 8229600"/>
              <a:gd name="connsiteY8" fmla="*/ 0 h 4983163"/>
              <a:gd name="connsiteX0" fmla="*/ 838200 w 8229600"/>
              <a:gd name="connsiteY0" fmla="*/ 110671 h 5093834"/>
              <a:gd name="connsiteX1" fmla="*/ 3886200 w 8229600"/>
              <a:gd name="connsiteY1" fmla="*/ 1482271 h 5093834"/>
              <a:gd name="connsiteX2" fmla="*/ 8229600 w 8229600"/>
              <a:gd name="connsiteY2" fmla="*/ 1535446 h 5093834"/>
              <a:gd name="connsiteX3" fmla="*/ 8229600 w 8229600"/>
              <a:gd name="connsiteY3" fmla="*/ 5093834 h 5093834"/>
              <a:gd name="connsiteX4" fmla="*/ 0 w 8229600"/>
              <a:gd name="connsiteY4" fmla="*/ 5093834 h 5093834"/>
              <a:gd name="connsiteX5" fmla="*/ 0 w 8229600"/>
              <a:gd name="connsiteY5" fmla="*/ 1126377 h 5093834"/>
              <a:gd name="connsiteX6" fmla="*/ 252857 w 8229600"/>
              <a:gd name="connsiteY6" fmla="*/ 515928 h 5093834"/>
              <a:gd name="connsiteX7" fmla="*/ 863307 w 8229600"/>
              <a:gd name="connsiteY7" fmla="*/ 263072 h 5093834"/>
              <a:gd name="connsiteX8" fmla="*/ 838200 w 8229600"/>
              <a:gd name="connsiteY8" fmla="*/ 110671 h 5093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29600" h="5093834">
                <a:moveTo>
                  <a:pt x="838200" y="110671"/>
                </a:moveTo>
                <a:cubicBezTo>
                  <a:pt x="3905045" y="0"/>
                  <a:pt x="3840140" y="134257"/>
                  <a:pt x="3886200" y="1482271"/>
                </a:cubicBezTo>
                <a:lnTo>
                  <a:pt x="8229600" y="1535446"/>
                </a:lnTo>
                <a:lnTo>
                  <a:pt x="8229600" y="5093834"/>
                </a:lnTo>
                <a:lnTo>
                  <a:pt x="0" y="5093834"/>
                </a:lnTo>
                <a:lnTo>
                  <a:pt x="0" y="1126377"/>
                </a:lnTo>
                <a:cubicBezTo>
                  <a:pt x="0" y="897414"/>
                  <a:pt x="90956" y="677829"/>
                  <a:pt x="252857" y="515928"/>
                </a:cubicBezTo>
                <a:cubicBezTo>
                  <a:pt x="414759" y="354027"/>
                  <a:pt x="634344" y="263072"/>
                  <a:pt x="863307" y="263072"/>
                </a:cubicBezTo>
                <a:lnTo>
                  <a:pt x="838200" y="110671"/>
                </a:lnTo>
                <a:close/>
              </a:path>
            </a:pathLst>
          </a:custGeo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Caused by prevailing winds</a:t>
            </a:r>
          </a:p>
          <a:p>
            <a:r>
              <a:rPr lang="en-US" dirty="0" smtClean="0"/>
              <a:t>Ocean currents are also called GYRES</a:t>
            </a:r>
          </a:p>
          <a:p>
            <a:r>
              <a:rPr lang="en-US" dirty="0" smtClean="0"/>
              <a:t>Pattern is generally clockwise in N. Hemisphere and anti-clockwise in South. Linked to </a:t>
            </a:r>
            <a:r>
              <a:rPr lang="en-US" dirty="0" err="1" smtClean="0"/>
              <a:t>coriolis</a:t>
            </a:r>
            <a:r>
              <a:rPr lang="en-US" dirty="0" smtClean="0"/>
              <a:t> effect.</a:t>
            </a:r>
          </a:p>
          <a:p>
            <a:r>
              <a:rPr lang="en-US" dirty="0" smtClean="0"/>
              <a:t>Exception is current in </a:t>
            </a:r>
            <a:r>
              <a:rPr lang="en-US" dirty="0" smtClean="0"/>
              <a:t>Antarctic</a:t>
            </a:r>
            <a:endParaRPr lang="en-US" dirty="0" smtClean="0"/>
          </a:p>
          <a:p>
            <a:r>
              <a:rPr lang="en-US" dirty="0" smtClean="0"/>
              <a:t>Wind, currents and earths circulation force water </a:t>
            </a:r>
            <a:r>
              <a:rPr lang="en-US" dirty="0" smtClean="0"/>
              <a:t>westwards into </a:t>
            </a:r>
            <a:r>
              <a:rPr lang="en-US" dirty="0" smtClean="0"/>
              <a:t>wide domes up against east sides of continents.</a:t>
            </a:r>
          </a:p>
          <a:p>
            <a:r>
              <a:rPr lang="en-US" dirty="0" smtClean="0"/>
              <a:t>Return in narrow </a:t>
            </a:r>
            <a:r>
              <a:rPr lang="en-US" dirty="0" smtClean="0"/>
              <a:t>fast currents </a:t>
            </a:r>
            <a:r>
              <a:rPr lang="en-US" dirty="0" smtClean="0"/>
              <a:t>in other direction e.g. gulf </a:t>
            </a:r>
            <a:r>
              <a:rPr lang="en-US" dirty="0" smtClean="0"/>
              <a:t>stream which carries heat northwards and then eastwards.</a:t>
            </a:r>
            <a:endParaRPr lang="en-US" dirty="0" smtClean="0"/>
          </a:p>
          <a:p>
            <a:r>
              <a:rPr lang="en-US" dirty="0" smtClean="0"/>
              <a:t>Main effect on climate relates to whether land is near a </a:t>
            </a:r>
            <a:r>
              <a:rPr lang="en-US" dirty="0" smtClean="0">
                <a:solidFill>
                  <a:schemeClr val="tx2"/>
                </a:solidFill>
              </a:rPr>
              <a:t>cold</a:t>
            </a:r>
            <a:r>
              <a:rPr lang="en-US" dirty="0" smtClean="0"/>
              <a:t> or </a:t>
            </a:r>
            <a:r>
              <a:rPr lang="en-US" dirty="0" smtClean="0">
                <a:solidFill>
                  <a:srgbClr val="FF0000"/>
                </a:solidFill>
              </a:rPr>
              <a:t>warm</a:t>
            </a:r>
            <a:r>
              <a:rPr lang="en-US" dirty="0" smtClean="0"/>
              <a:t> current. </a:t>
            </a:r>
            <a:r>
              <a:rPr lang="en-US" dirty="0" smtClean="0"/>
              <a:t>(with the aid of prevailing westerly winds)</a:t>
            </a:r>
          </a:p>
          <a:p>
            <a:r>
              <a:rPr lang="en-US" dirty="0" smtClean="0"/>
              <a:t>Ocean </a:t>
            </a:r>
            <a:r>
              <a:rPr lang="en-US" dirty="0" smtClean="0"/>
              <a:t>currents are very important in transferring excess energy from tropics to higher latitudes, thus regulating climate.</a:t>
            </a:r>
          </a:p>
          <a:p>
            <a:pPr algn="r"/>
            <a:endParaRPr lang="en-US" dirty="0"/>
          </a:p>
        </p:txBody>
      </p:sp>
      <p:pic>
        <p:nvPicPr>
          <p:cNvPr id="4" name="Picture 2" descr="http://www.geography.hunter.cuny.edu/~tbw/wc.notes/7.circ.atm/ocean.current.ma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0"/>
            <a:ext cx="3276600" cy="20573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What is a temperature anomaly?</a:t>
            </a:r>
            <a:br>
              <a:rPr lang="en-US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en-US" dirty="0" smtClean="0"/>
              <a:t>The </a:t>
            </a:r>
            <a:r>
              <a:rPr lang="en-US" dirty="0"/>
              <a:t>term </a:t>
            </a:r>
            <a:r>
              <a:rPr lang="en-US" i="1" dirty="0"/>
              <a:t>temperature anomaly</a:t>
            </a:r>
            <a:r>
              <a:rPr lang="en-US" dirty="0"/>
              <a:t> means a departure from a reference value or long-term average. A positive anomaly indicates that the observed temperature was warmer than the reference value, while a negative anomaly indicates that the observed temperature was cooler than the reference value.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16875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915400" cy="838200"/>
          </a:xfrm>
        </p:spPr>
        <p:txBody>
          <a:bodyPr>
            <a:noAutofit/>
          </a:bodyPr>
          <a:lstStyle/>
          <a:p>
            <a:r>
              <a:rPr lang="en-US" sz="3600" dirty="0" smtClean="0"/>
              <a:t>Temperature Anomalies linked to the Ocean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5867400"/>
            <a:ext cx="8229600" cy="715963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Describe and explain the pattern of climate anomalies and how they may relate to distance from sea and ocean currents.</a:t>
            </a:r>
            <a:endParaRPr lang="en-US" dirty="0"/>
          </a:p>
        </p:txBody>
      </p:sp>
      <p:pic>
        <p:nvPicPr>
          <p:cNvPr id="6146" name="Picture 2" descr="H:\Codrington 11\Humanities MYP\Geography DP\oceans and coastal margins\temp anomali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09600"/>
            <a:ext cx="8239982" cy="52578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315200" y="4876800"/>
            <a:ext cx="990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Source: </a:t>
            </a:r>
            <a:r>
              <a:rPr lang="en-US" sz="1100" dirty="0" err="1" smtClean="0"/>
              <a:t>nagle</a:t>
            </a:r>
            <a:r>
              <a:rPr lang="en-US" sz="1100" dirty="0" smtClean="0"/>
              <a:t> and Cooke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Ocean Conveyor Belt – </a:t>
            </a:r>
            <a:r>
              <a:rPr lang="en-US" sz="2700" dirty="0" err="1" smtClean="0"/>
              <a:t>Thermohaline</a:t>
            </a:r>
            <a:r>
              <a:rPr lang="en-US" sz="2700" dirty="0" smtClean="0"/>
              <a:t> Circulation</a:t>
            </a:r>
            <a:endParaRPr lang="en-US" sz="2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800600"/>
            <a:ext cx="9144000" cy="2057400"/>
          </a:xfrm>
        </p:spPr>
        <p:txBody>
          <a:bodyPr>
            <a:normAutofit fontScale="85000" lnSpcReduction="10000"/>
          </a:bodyPr>
          <a:lstStyle/>
          <a:p>
            <a:r>
              <a:rPr lang="en-US" sz="1200" dirty="0" smtClean="0">
                <a:hlinkClick r:id="rId2"/>
              </a:rPr>
              <a:t>http://www.windows2universe.org/earth/Water/circulation1.html</a:t>
            </a:r>
            <a:endParaRPr lang="en-US" sz="1200" dirty="0" smtClean="0"/>
          </a:p>
          <a:p>
            <a:endParaRPr lang="en-US" sz="1200" dirty="0"/>
          </a:p>
          <a:p>
            <a:r>
              <a:rPr lang="en-US" sz="1900" dirty="0" smtClean="0"/>
              <a:t>As water reaches higher latitudes it gets colder, denser and therefore more saline. This causes it to sink .</a:t>
            </a:r>
          </a:p>
          <a:p>
            <a:r>
              <a:rPr lang="en-US" sz="1900" dirty="0" smtClean="0"/>
              <a:t>The sinking is one of the mechanisms for driving this global conveyor of water.</a:t>
            </a:r>
          </a:p>
          <a:p>
            <a:r>
              <a:rPr lang="en-US" sz="1900" dirty="0" smtClean="0"/>
              <a:t>In lower latitudes as water gets warmer it gets less dense and rises.</a:t>
            </a:r>
          </a:p>
          <a:p>
            <a:r>
              <a:rPr lang="en-US" sz="1900" dirty="0" smtClean="0"/>
              <a:t>The movement of water is slow – about 10cm /sec. water that sinks may take hundreds of years to resurface.</a:t>
            </a:r>
          </a:p>
          <a:p>
            <a:r>
              <a:rPr lang="en-US" sz="1900" dirty="0" smtClean="0"/>
              <a:t>What is the link of this to one of the fears that climate change scientists believe may happen?</a:t>
            </a:r>
            <a:endParaRPr lang="en-US" sz="1900" dirty="0"/>
          </a:p>
        </p:txBody>
      </p:sp>
      <p:pic>
        <p:nvPicPr>
          <p:cNvPr id="7170" name="Picture 2" descr="http://www.windows2universe.org/earth/images/currents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685800"/>
            <a:ext cx="6172200" cy="39301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El Niño and La Niña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486400"/>
            <a:ext cx="9144000" cy="1371601"/>
          </a:xfrm>
        </p:spPr>
        <p:txBody>
          <a:bodyPr>
            <a:noAutofit/>
          </a:bodyPr>
          <a:lstStyle/>
          <a:p>
            <a:r>
              <a:rPr lang="en-US" sz="1600" dirty="0" smtClean="0"/>
              <a:t>In El Nino years the reduced difference in air pressure between east and west pacific reduces wind speed</a:t>
            </a:r>
            <a:r>
              <a:rPr lang="en-US" sz="1600" dirty="0" smtClean="0"/>
              <a:t>. A reversal of normal conditions.</a:t>
            </a:r>
            <a:endParaRPr lang="en-US" sz="1600" dirty="0" smtClean="0"/>
          </a:p>
          <a:p>
            <a:r>
              <a:rPr lang="en-US" sz="1600" dirty="0" smtClean="0"/>
              <a:t>In La Nina years, increased differences cause greater </a:t>
            </a:r>
            <a:r>
              <a:rPr lang="en-US" sz="1600" dirty="0" smtClean="0"/>
              <a:t>wind speed </a:t>
            </a:r>
            <a:r>
              <a:rPr lang="en-US" sz="1600" dirty="0" smtClean="0"/>
              <a:t>and more upwelling of cold water off south </a:t>
            </a:r>
            <a:r>
              <a:rPr lang="en-US" sz="1600" dirty="0" smtClean="0"/>
              <a:t>America.  An intensification of normal conditions.      </a:t>
            </a:r>
            <a:r>
              <a:rPr lang="en-US" sz="1800" dirty="0" smtClean="0">
                <a:hlinkClick r:id="rId3"/>
              </a:rPr>
              <a:t>http://climate.nasa.gov/SeaLevelViewer/seaLevelViewer.cfm</a:t>
            </a:r>
            <a:endParaRPr lang="en-US" sz="1800" dirty="0"/>
          </a:p>
        </p:txBody>
      </p:sp>
      <p:pic>
        <p:nvPicPr>
          <p:cNvPr id="19458" name="Picture 2" descr="http://www.windows2universe.org/earth/climate/images/enso_s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3400" y="533400"/>
            <a:ext cx="4800600" cy="4848607"/>
          </a:xfrm>
          <a:prstGeom prst="rect">
            <a:avLst/>
          </a:prstGeom>
          <a:noFill/>
        </p:spPr>
      </p:pic>
      <p:pic>
        <p:nvPicPr>
          <p:cNvPr id="19462" name="Picture 6" descr="http://biophysics.sbg.ac.at/atmo/el-scans/el-nino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33400"/>
            <a:ext cx="4343400" cy="2383050"/>
          </a:xfrm>
          <a:prstGeom prst="rect">
            <a:avLst/>
          </a:prstGeom>
          <a:noFill/>
        </p:spPr>
      </p:pic>
      <p:pic>
        <p:nvPicPr>
          <p:cNvPr id="19464" name="Picture 8" descr="http://biophysics.sbg.ac.at/atmo/el-scans/el-nino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2971800"/>
            <a:ext cx="4267200" cy="24856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Impacts of El Nino and La Nina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4114800" cy="50292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The information on the right gives details of the impact of one el </a:t>
            </a:r>
            <a:r>
              <a:rPr lang="en-US" dirty="0" err="1" smtClean="0"/>
              <a:t>nino</a:t>
            </a:r>
            <a:r>
              <a:rPr lang="en-US" dirty="0" smtClean="0"/>
              <a:t> event.</a:t>
            </a:r>
          </a:p>
          <a:p>
            <a:r>
              <a:rPr lang="en-US" dirty="0" smtClean="0"/>
              <a:t>Create an annotated map of impacts of the 97/98 el </a:t>
            </a:r>
            <a:r>
              <a:rPr lang="en-US" dirty="0" err="1" smtClean="0"/>
              <a:t>nino</a:t>
            </a:r>
            <a:r>
              <a:rPr lang="en-US" dirty="0" smtClean="0"/>
              <a:t> event.</a:t>
            </a:r>
          </a:p>
          <a:p>
            <a:r>
              <a:rPr lang="en-US" dirty="0" smtClean="0"/>
              <a:t>Why is it important that sea water and air pressure is monitored to notify whether an el </a:t>
            </a:r>
            <a:r>
              <a:rPr lang="en-US" dirty="0" err="1" smtClean="0"/>
              <a:t>nino</a:t>
            </a:r>
            <a:r>
              <a:rPr lang="en-US" dirty="0" smtClean="0"/>
              <a:t> or la </a:t>
            </a:r>
            <a:r>
              <a:rPr lang="en-US" dirty="0" err="1" smtClean="0"/>
              <a:t>nina</a:t>
            </a:r>
            <a:r>
              <a:rPr lang="en-US" dirty="0" smtClean="0"/>
              <a:t> event will occur.</a:t>
            </a:r>
          </a:p>
          <a:p>
            <a:r>
              <a:rPr lang="en-US" dirty="0" smtClean="0"/>
              <a:t>What difficulties are there in managing the impacts?</a:t>
            </a:r>
            <a:endParaRPr lang="en-US" dirty="0"/>
          </a:p>
        </p:txBody>
      </p:sp>
      <p:pic>
        <p:nvPicPr>
          <p:cNvPr id="21506" name="Picture 2" descr="http://eesc.columbia.edu/courses/ees/slides/climate/effect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00550" y="1143000"/>
            <a:ext cx="4743450" cy="49244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</TotalTime>
  <Words>448</Words>
  <Application>Microsoft Office PowerPoint</Application>
  <PresentationFormat>Экран (4:3)</PresentationFormat>
  <Paragraphs>36</Paragraphs>
  <Slides>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Oceans and Climate  IB Geography</vt:lpstr>
      <vt:lpstr>Distance from the sea and Weather</vt:lpstr>
      <vt:lpstr>Ocean currents</vt:lpstr>
      <vt:lpstr>What is a temperature anomaly? </vt:lpstr>
      <vt:lpstr>Temperature Anomalies linked to the Ocean</vt:lpstr>
      <vt:lpstr>The Ocean Conveyor Belt – Thermohaline Circulation</vt:lpstr>
      <vt:lpstr>El Niño and La Niña</vt:lpstr>
      <vt:lpstr>Impacts of El Nino and La Nina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Oceans and Climate Piers Tainsh IB Geography</dc:title>
  <dc:creator>piers.tainsh</dc:creator>
  <cp:lastModifiedBy>Jennifer Wood</cp:lastModifiedBy>
  <cp:revision>6</cp:revision>
  <dcterms:created xsi:type="dcterms:W3CDTF">2011-09-06T22:02:51Z</dcterms:created>
  <dcterms:modified xsi:type="dcterms:W3CDTF">2014-04-22T05:08:33Z</dcterms:modified>
</cp:coreProperties>
</file>