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3" r:id="rId8"/>
    <p:sldId id="264" r:id="rId9"/>
    <p:sldId id="265" r:id="rId10"/>
    <p:sldId id="262" r:id="rId11"/>
    <p:sldId id="266" r:id="rId12"/>
    <p:sldId id="267" r:id="rId13"/>
    <p:sldId id="268" r:id="rId14"/>
    <p:sldId id="269" r:id="rId15"/>
    <p:sldId id="270" r:id="rId16"/>
    <p:sldId id="271"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6" d="100"/>
          <a:sy n="46" d="100"/>
        </p:scale>
        <p:origin x="-1170"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E8D40F-180E-4A3C-8CE7-9E19FE38C5C8}" type="doc">
      <dgm:prSet loTypeId="urn:microsoft.com/office/officeart/2005/8/layout/matrix3" loCatId="matrix" qsTypeId="urn:microsoft.com/office/officeart/2005/8/quickstyle/simple1" qsCatId="simple" csTypeId="urn:microsoft.com/office/officeart/2005/8/colors/accent1_2" csCatId="accent1"/>
      <dgm:spPr/>
      <dgm:t>
        <a:bodyPr/>
        <a:lstStyle/>
        <a:p>
          <a:endParaRPr lang="en-GB"/>
        </a:p>
      </dgm:t>
    </dgm:pt>
    <dgm:pt modelId="{50DC34D7-A653-4C3F-A8E9-0828512340B4}">
      <dgm:prSet/>
      <dgm:spPr/>
      <dgm:t>
        <a:bodyPr/>
        <a:lstStyle/>
        <a:p>
          <a:pPr rtl="0"/>
          <a:r>
            <a:rPr lang="en-GB" dirty="0" smtClean="0"/>
            <a:t>Small amounts of fuel required</a:t>
          </a:r>
          <a:endParaRPr lang="en-GB" dirty="0"/>
        </a:p>
      </dgm:t>
    </dgm:pt>
    <dgm:pt modelId="{75172E61-6490-4867-B01E-F1ECBEE8C15D}" type="parTrans" cxnId="{A6441D72-3AEB-426B-95F9-AAD2177B9EDF}">
      <dgm:prSet/>
      <dgm:spPr/>
      <dgm:t>
        <a:bodyPr/>
        <a:lstStyle/>
        <a:p>
          <a:endParaRPr lang="en-GB"/>
        </a:p>
      </dgm:t>
    </dgm:pt>
    <dgm:pt modelId="{F5AE1BED-4398-4731-87E2-8ACE5BA6AE1A}" type="sibTrans" cxnId="{A6441D72-3AEB-426B-95F9-AAD2177B9EDF}">
      <dgm:prSet/>
      <dgm:spPr/>
      <dgm:t>
        <a:bodyPr/>
        <a:lstStyle/>
        <a:p>
          <a:endParaRPr lang="en-GB"/>
        </a:p>
      </dgm:t>
    </dgm:pt>
    <dgm:pt modelId="{36ED7BA2-452E-4A2A-8988-40DE21D4CA2A}">
      <dgm:prSet/>
      <dgm:spPr/>
      <dgm:t>
        <a:bodyPr/>
        <a:lstStyle/>
        <a:p>
          <a:pPr rtl="0"/>
          <a:r>
            <a:rPr lang="en-GB" dirty="0" smtClean="0"/>
            <a:t>Large reserves of fuel</a:t>
          </a:r>
          <a:endParaRPr lang="en-GB" dirty="0"/>
        </a:p>
      </dgm:t>
    </dgm:pt>
    <dgm:pt modelId="{8A17A391-8E28-468E-8422-B3179BC28AE1}" type="parTrans" cxnId="{CF801D76-B65B-4521-A684-12BBD45C9EFC}">
      <dgm:prSet/>
      <dgm:spPr/>
      <dgm:t>
        <a:bodyPr/>
        <a:lstStyle/>
        <a:p>
          <a:endParaRPr lang="en-GB"/>
        </a:p>
      </dgm:t>
    </dgm:pt>
    <dgm:pt modelId="{BB246758-1A32-4138-A71F-08AC9AEF6C5F}" type="sibTrans" cxnId="{CF801D76-B65B-4521-A684-12BBD45C9EFC}">
      <dgm:prSet/>
      <dgm:spPr/>
      <dgm:t>
        <a:bodyPr/>
        <a:lstStyle/>
        <a:p>
          <a:endParaRPr lang="en-GB"/>
        </a:p>
      </dgm:t>
    </dgm:pt>
    <dgm:pt modelId="{B68D6595-941A-4A3B-8AAB-33D09B2824E9}">
      <dgm:prSet/>
      <dgm:spPr/>
      <dgm:t>
        <a:bodyPr/>
        <a:lstStyle/>
        <a:p>
          <a:pPr rtl="0"/>
          <a:r>
            <a:rPr lang="en-GB" dirty="0" smtClean="0"/>
            <a:t>Low emissions of  pollution</a:t>
          </a:r>
          <a:endParaRPr lang="en-GB" dirty="0"/>
        </a:p>
      </dgm:t>
    </dgm:pt>
    <dgm:pt modelId="{69A5ADBD-88FD-4494-BBE9-6C2402F19625}" type="parTrans" cxnId="{DCAA8EB0-1E63-4706-9814-3CCD78262E95}">
      <dgm:prSet/>
      <dgm:spPr/>
      <dgm:t>
        <a:bodyPr/>
        <a:lstStyle/>
        <a:p>
          <a:endParaRPr lang="en-GB"/>
        </a:p>
      </dgm:t>
    </dgm:pt>
    <dgm:pt modelId="{1F87DA95-90CE-4BB9-BCBD-94F1D9951C85}" type="sibTrans" cxnId="{DCAA8EB0-1E63-4706-9814-3CCD78262E95}">
      <dgm:prSet/>
      <dgm:spPr/>
      <dgm:t>
        <a:bodyPr/>
        <a:lstStyle/>
        <a:p>
          <a:endParaRPr lang="en-GB"/>
        </a:p>
      </dgm:t>
    </dgm:pt>
    <dgm:pt modelId="{915341D6-6346-4045-BE05-C1A72B380C19}">
      <dgm:prSet/>
      <dgm:spPr/>
      <dgm:t>
        <a:bodyPr/>
        <a:lstStyle/>
        <a:p>
          <a:pPr rtl="0"/>
          <a:r>
            <a:rPr lang="en-GB" dirty="0" smtClean="0"/>
            <a:t>Large amounts of stored energy</a:t>
          </a:r>
          <a:endParaRPr lang="en-GB" dirty="0"/>
        </a:p>
      </dgm:t>
    </dgm:pt>
    <dgm:pt modelId="{3D7DBBF7-31BA-4485-AB7A-BC8C42A39D50}" type="parTrans" cxnId="{654560C1-1077-4DFB-B524-80CA9A4DCFD4}">
      <dgm:prSet/>
      <dgm:spPr/>
      <dgm:t>
        <a:bodyPr/>
        <a:lstStyle/>
        <a:p>
          <a:endParaRPr lang="en-GB"/>
        </a:p>
      </dgm:t>
    </dgm:pt>
    <dgm:pt modelId="{A0E9D29F-FB75-4B4C-93EE-5826B20578A1}" type="sibTrans" cxnId="{654560C1-1077-4DFB-B524-80CA9A4DCFD4}">
      <dgm:prSet/>
      <dgm:spPr/>
      <dgm:t>
        <a:bodyPr/>
        <a:lstStyle/>
        <a:p>
          <a:endParaRPr lang="en-GB"/>
        </a:p>
      </dgm:t>
    </dgm:pt>
    <dgm:pt modelId="{88C7D6F9-9BA1-4142-9A17-BC1594B03C93}">
      <dgm:prSet/>
      <dgm:spPr/>
      <dgm:t>
        <a:bodyPr/>
        <a:lstStyle/>
        <a:p>
          <a:pPr rtl="0"/>
          <a:endParaRPr lang="en-GB" dirty="0"/>
        </a:p>
      </dgm:t>
    </dgm:pt>
    <dgm:pt modelId="{CF57841A-3480-4031-878E-32DB5418ED1B}" type="parTrans" cxnId="{553C5C19-E351-4350-A633-90DC29BEE82F}">
      <dgm:prSet/>
      <dgm:spPr/>
      <dgm:t>
        <a:bodyPr/>
        <a:lstStyle/>
        <a:p>
          <a:endParaRPr lang="en-GB"/>
        </a:p>
      </dgm:t>
    </dgm:pt>
    <dgm:pt modelId="{131E1544-95CC-498A-8EF9-EB64659027AC}" type="sibTrans" cxnId="{553C5C19-E351-4350-A633-90DC29BEE82F}">
      <dgm:prSet/>
      <dgm:spPr/>
      <dgm:t>
        <a:bodyPr/>
        <a:lstStyle/>
        <a:p>
          <a:endParaRPr lang="en-GB"/>
        </a:p>
      </dgm:t>
    </dgm:pt>
    <dgm:pt modelId="{676F7461-1436-42E5-BFFA-C77689E03FDA}" type="pres">
      <dgm:prSet presAssocID="{5EE8D40F-180E-4A3C-8CE7-9E19FE38C5C8}" presName="matrix" presStyleCnt="0">
        <dgm:presLayoutVars>
          <dgm:chMax val="1"/>
          <dgm:dir/>
          <dgm:resizeHandles val="exact"/>
        </dgm:presLayoutVars>
      </dgm:prSet>
      <dgm:spPr/>
      <dgm:t>
        <a:bodyPr/>
        <a:lstStyle/>
        <a:p>
          <a:endParaRPr lang="en-GB"/>
        </a:p>
      </dgm:t>
    </dgm:pt>
    <dgm:pt modelId="{69C460DD-B9B5-473B-9EF1-CDC4AD1300ED}" type="pres">
      <dgm:prSet presAssocID="{5EE8D40F-180E-4A3C-8CE7-9E19FE38C5C8}" presName="diamond" presStyleLbl="bgShp" presStyleIdx="0" presStyleCnt="1"/>
      <dgm:spPr/>
    </dgm:pt>
    <dgm:pt modelId="{35DF0417-41EE-4BB5-AB5D-D32E2DEB03AA}" type="pres">
      <dgm:prSet presAssocID="{5EE8D40F-180E-4A3C-8CE7-9E19FE38C5C8}" presName="quad1" presStyleLbl="node1" presStyleIdx="0" presStyleCnt="4">
        <dgm:presLayoutVars>
          <dgm:chMax val="0"/>
          <dgm:chPref val="0"/>
          <dgm:bulletEnabled val="1"/>
        </dgm:presLayoutVars>
      </dgm:prSet>
      <dgm:spPr/>
      <dgm:t>
        <a:bodyPr/>
        <a:lstStyle/>
        <a:p>
          <a:endParaRPr lang="en-GB"/>
        </a:p>
      </dgm:t>
    </dgm:pt>
    <dgm:pt modelId="{B6E04B40-2DA9-47C5-879E-ECA5E93B4739}" type="pres">
      <dgm:prSet presAssocID="{5EE8D40F-180E-4A3C-8CE7-9E19FE38C5C8}" presName="quad2" presStyleLbl="node1" presStyleIdx="1" presStyleCnt="4">
        <dgm:presLayoutVars>
          <dgm:chMax val="0"/>
          <dgm:chPref val="0"/>
          <dgm:bulletEnabled val="1"/>
        </dgm:presLayoutVars>
      </dgm:prSet>
      <dgm:spPr/>
      <dgm:t>
        <a:bodyPr/>
        <a:lstStyle/>
        <a:p>
          <a:endParaRPr lang="en-GB"/>
        </a:p>
      </dgm:t>
    </dgm:pt>
    <dgm:pt modelId="{04B91A5D-7D87-4860-AEB1-4962A42BF7C4}" type="pres">
      <dgm:prSet presAssocID="{5EE8D40F-180E-4A3C-8CE7-9E19FE38C5C8}" presName="quad3" presStyleLbl="node1" presStyleIdx="2" presStyleCnt="4">
        <dgm:presLayoutVars>
          <dgm:chMax val="0"/>
          <dgm:chPref val="0"/>
          <dgm:bulletEnabled val="1"/>
        </dgm:presLayoutVars>
      </dgm:prSet>
      <dgm:spPr/>
      <dgm:t>
        <a:bodyPr/>
        <a:lstStyle/>
        <a:p>
          <a:endParaRPr lang="en-GB"/>
        </a:p>
      </dgm:t>
    </dgm:pt>
    <dgm:pt modelId="{79DD2E55-3D2F-44D1-8945-B5ACD720D1ED}" type="pres">
      <dgm:prSet presAssocID="{5EE8D40F-180E-4A3C-8CE7-9E19FE38C5C8}" presName="quad4" presStyleLbl="node1" presStyleIdx="3" presStyleCnt="4">
        <dgm:presLayoutVars>
          <dgm:chMax val="0"/>
          <dgm:chPref val="0"/>
          <dgm:bulletEnabled val="1"/>
        </dgm:presLayoutVars>
      </dgm:prSet>
      <dgm:spPr/>
      <dgm:t>
        <a:bodyPr/>
        <a:lstStyle/>
        <a:p>
          <a:endParaRPr lang="en-GB"/>
        </a:p>
      </dgm:t>
    </dgm:pt>
  </dgm:ptLst>
  <dgm:cxnLst>
    <dgm:cxn modelId="{B5D2B60F-437E-43A3-876C-F86704F8F9AB}" type="presOf" srcId="{50DC34D7-A653-4C3F-A8E9-0828512340B4}" destId="{35DF0417-41EE-4BB5-AB5D-D32E2DEB03AA}" srcOrd="0" destOrd="0" presId="urn:microsoft.com/office/officeart/2005/8/layout/matrix3"/>
    <dgm:cxn modelId="{A6441D72-3AEB-426B-95F9-AAD2177B9EDF}" srcId="{5EE8D40F-180E-4A3C-8CE7-9E19FE38C5C8}" destId="{50DC34D7-A653-4C3F-A8E9-0828512340B4}" srcOrd="0" destOrd="0" parTransId="{75172E61-6490-4867-B01E-F1ECBEE8C15D}" sibTransId="{F5AE1BED-4398-4731-87E2-8ACE5BA6AE1A}"/>
    <dgm:cxn modelId="{5C501063-DB11-4550-9D81-182DB77507E4}" type="presOf" srcId="{B68D6595-941A-4A3B-8AAB-33D09B2824E9}" destId="{04B91A5D-7D87-4860-AEB1-4962A42BF7C4}" srcOrd="0" destOrd="0" presId="urn:microsoft.com/office/officeart/2005/8/layout/matrix3"/>
    <dgm:cxn modelId="{CF801D76-B65B-4521-A684-12BBD45C9EFC}" srcId="{5EE8D40F-180E-4A3C-8CE7-9E19FE38C5C8}" destId="{36ED7BA2-452E-4A2A-8988-40DE21D4CA2A}" srcOrd="1" destOrd="0" parTransId="{8A17A391-8E28-468E-8422-B3179BC28AE1}" sibTransId="{BB246758-1A32-4138-A71F-08AC9AEF6C5F}"/>
    <dgm:cxn modelId="{612325F8-B8C1-4DC5-A4C9-82DF20DA5819}" type="presOf" srcId="{5EE8D40F-180E-4A3C-8CE7-9E19FE38C5C8}" destId="{676F7461-1436-42E5-BFFA-C77689E03FDA}" srcOrd="0" destOrd="0" presId="urn:microsoft.com/office/officeart/2005/8/layout/matrix3"/>
    <dgm:cxn modelId="{654560C1-1077-4DFB-B524-80CA9A4DCFD4}" srcId="{5EE8D40F-180E-4A3C-8CE7-9E19FE38C5C8}" destId="{915341D6-6346-4045-BE05-C1A72B380C19}" srcOrd="3" destOrd="0" parTransId="{3D7DBBF7-31BA-4485-AB7A-BC8C42A39D50}" sibTransId="{A0E9D29F-FB75-4B4C-93EE-5826B20578A1}"/>
    <dgm:cxn modelId="{553C5C19-E351-4350-A633-90DC29BEE82F}" srcId="{5EE8D40F-180E-4A3C-8CE7-9E19FE38C5C8}" destId="{88C7D6F9-9BA1-4142-9A17-BC1594B03C93}" srcOrd="4" destOrd="0" parTransId="{CF57841A-3480-4031-878E-32DB5418ED1B}" sibTransId="{131E1544-95CC-498A-8EF9-EB64659027AC}"/>
    <dgm:cxn modelId="{9774CF61-7E52-4E85-A522-255AB75BCAE0}" type="presOf" srcId="{915341D6-6346-4045-BE05-C1A72B380C19}" destId="{79DD2E55-3D2F-44D1-8945-B5ACD720D1ED}" srcOrd="0" destOrd="0" presId="urn:microsoft.com/office/officeart/2005/8/layout/matrix3"/>
    <dgm:cxn modelId="{82A7CA1F-7D13-4653-91D8-684FBD805D14}" type="presOf" srcId="{36ED7BA2-452E-4A2A-8988-40DE21D4CA2A}" destId="{B6E04B40-2DA9-47C5-879E-ECA5E93B4739}" srcOrd="0" destOrd="0" presId="urn:microsoft.com/office/officeart/2005/8/layout/matrix3"/>
    <dgm:cxn modelId="{DCAA8EB0-1E63-4706-9814-3CCD78262E95}" srcId="{5EE8D40F-180E-4A3C-8CE7-9E19FE38C5C8}" destId="{B68D6595-941A-4A3B-8AAB-33D09B2824E9}" srcOrd="2" destOrd="0" parTransId="{69A5ADBD-88FD-4494-BBE9-6C2402F19625}" sibTransId="{1F87DA95-90CE-4BB9-BCBD-94F1D9951C85}"/>
    <dgm:cxn modelId="{834B8867-4EBA-477D-AD4C-A220DB65DBB3}" type="presParOf" srcId="{676F7461-1436-42E5-BFFA-C77689E03FDA}" destId="{69C460DD-B9B5-473B-9EF1-CDC4AD1300ED}" srcOrd="0" destOrd="0" presId="urn:microsoft.com/office/officeart/2005/8/layout/matrix3"/>
    <dgm:cxn modelId="{3570CDD0-EC36-4357-BD8E-689E3F18DF45}" type="presParOf" srcId="{676F7461-1436-42E5-BFFA-C77689E03FDA}" destId="{35DF0417-41EE-4BB5-AB5D-D32E2DEB03AA}" srcOrd="1" destOrd="0" presId="urn:microsoft.com/office/officeart/2005/8/layout/matrix3"/>
    <dgm:cxn modelId="{913E249E-FFC8-4C09-BD8E-C9F9C48EEA2B}" type="presParOf" srcId="{676F7461-1436-42E5-BFFA-C77689E03FDA}" destId="{B6E04B40-2DA9-47C5-879E-ECA5E93B4739}" srcOrd="2" destOrd="0" presId="urn:microsoft.com/office/officeart/2005/8/layout/matrix3"/>
    <dgm:cxn modelId="{F4C30FFC-0308-4E97-9F1B-3FE27E5B7545}" type="presParOf" srcId="{676F7461-1436-42E5-BFFA-C77689E03FDA}" destId="{04B91A5D-7D87-4860-AEB1-4962A42BF7C4}" srcOrd="3" destOrd="0" presId="urn:microsoft.com/office/officeart/2005/8/layout/matrix3"/>
    <dgm:cxn modelId="{BEAC0427-0763-4F08-8239-306D02F0EA00}" type="presParOf" srcId="{676F7461-1436-42E5-BFFA-C77689E03FDA}" destId="{79DD2E55-3D2F-44D1-8945-B5ACD720D1ED}"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F80B979-3EB4-4404-8DB2-4BC49B816FCC}" type="doc">
      <dgm:prSet loTypeId="urn:microsoft.com/office/officeart/2005/8/layout/venn1" loCatId="relationship" qsTypeId="urn:microsoft.com/office/officeart/2005/8/quickstyle/simple1" qsCatId="simple" csTypeId="urn:microsoft.com/office/officeart/2005/8/colors/accent1_2" csCatId="accent1"/>
      <dgm:spPr/>
      <dgm:t>
        <a:bodyPr/>
        <a:lstStyle/>
        <a:p>
          <a:endParaRPr lang="en-GB"/>
        </a:p>
      </dgm:t>
    </dgm:pt>
    <dgm:pt modelId="{1E149F83-B109-4561-9093-57826E9BA5DF}">
      <dgm:prSet/>
      <dgm:spPr/>
      <dgm:t>
        <a:bodyPr/>
        <a:lstStyle/>
        <a:p>
          <a:pPr rtl="0"/>
          <a:r>
            <a:rPr lang="en-GB" dirty="0" smtClean="0"/>
            <a:t>Radioactive</a:t>
          </a:r>
          <a:endParaRPr lang="en-GB" dirty="0"/>
        </a:p>
      </dgm:t>
    </dgm:pt>
    <dgm:pt modelId="{D054F633-7706-4EEC-AE54-A5920A7E6303}" type="parTrans" cxnId="{FAF2C9BA-762A-451C-BB79-DB2A660E948E}">
      <dgm:prSet/>
      <dgm:spPr/>
      <dgm:t>
        <a:bodyPr/>
        <a:lstStyle/>
        <a:p>
          <a:endParaRPr lang="en-GB"/>
        </a:p>
      </dgm:t>
    </dgm:pt>
    <dgm:pt modelId="{1EDAB77C-2863-4809-A3C6-090E0F0A8EB4}" type="sibTrans" cxnId="{FAF2C9BA-762A-451C-BB79-DB2A660E948E}">
      <dgm:prSet/>
      <dgm:spPr/>
      <dgm:t>
        <a:bodyPr/>
        <a:lstStyle/>
        <a:p>
          <a:endParaRPr lang="en-GB"/>
        </a:p>
      </dgm:t>
    </dgm:pt>
    <dgm:pt modelId="{37B94BA7-7CB0-46FC-8278-B39A5D5FA202}">
      <dgm:prSet/>
      <dgm:spPr/>
      <dgm:t>
        <a:bodyPr/>
        <a:lstStyle/>
        <a:p>
          <a:pPr rtl="0"/>
          <a:r>
            <a:rPr lang="en-GB" dirty="0" smtClean="0"/>
            <a:t>Accidents</a:t>
          </a:r>
          <a:endParaRPr lang="en-GB" dirty="0"/>
        </a:p>
      </dgm:t>
    </dgm:pt>
    <dgm:pt modelId="{354C3BE7-90EB-47E8-B34F-565921D62887}" type="parTrans" cxnId="{376D6004-575C-4A15-8949-9435B427F120}">
      <dgm:prSet/>
      <dgm:spPr/>
      <dgm:t>
        <a:bodyPr/>
        <a:lstStyle/>
        <a:p>
          <a:endParaRPr lang="en-GB"/>
        </a:p>
      </dgm:t>
    </dgm:pt>
    <dgm:pt modelId="{6186E40F-6600-4C67-BDA6-A813877AA22B}" type="sibTrans" cxnId="{376D6004-575C-4A15-8949-9435B427F120}">
      <dgm:prSet/>
      <dgm:spPr/>
      <dgm:t>
        <a:bodyPr/>
        <a:lstStyle/>
        <a:p>
          <a:endParaRPr lang="en-GB"/>
        </a:p>
      </dgm:t>
    </dgm:pt>
    <dgm:pt modelId="{B1FFF856-C544-45E5-B996-F84D85DE29D4}">
      <dgm:prSet/>
      <dgm:spPr/>
      <dgm:t>
        <a:bodyPr/>
        <a:lstStyle/>
        <a:p>
          <a:pPr rtl="0"/>
          <a:r>
            <a:rPr lang="en-GB" dirty="0" smtClean="0"/>
            <a:t>Weapons</a:t>
          </a:r>
          <a:endParaRPr lang="en-GB" dirty="0"/>
        </a:p>
      </dgm:t>
    </dgm:pt>
    <dgm:pt modelId="{7FB4E134-1A87-4C35-A692-D0531B1CC025}" type="parTrans" cxnId="{F2FBA9EC-780E-4002-888A-EBAB9ABE9EC8}">
      <dgm:prSet/>
      <dgm:spPr/>
      <dgm:t>
        <a:bodyPr/>
        <a:lstStyle/>
        <a:p>
          <a:endParaRPr lang="en-GB"/>
        </a:p>
      </dgm:t>
    </dgm:pt>
    <dgm:pt modelId="{CDAA0BCC-D25D-4238-93D0-622B0982A1B1}" type="sibTrans" cxnId="{F2FBA9EC-780E-4002-888A-EBAB9ABE9EC8}">
      <dgm:prSet/>
      <dgm:spPr/>
      <dgm:t>
        <a:bodyPr/>
        <a:lstStyle/>
        <a:p>
          <a:endParaRPr lang="en-GB"/>
        </a:p>
      </dgm:t>
    </dgm:pt>
    <dgm:pt modelId="{D173AF82-0190-4612-B37F-E94AEE27359E}">
      <dgm:prSet/>
      <dgm:spPr/>
      <dgm:t>
        <a:bodyPr/>
        <a:lstStyle/>
        <a:p>
          <a:pPr rtl="0"/>
          <a:r>
            <a:rPr lang="en-GB" dirty="0" smtClean="0"/>
            <a:t>Waste</a:t>
          </a:r>
          <a:endParaRPr lang="en-GB" dirty="0"/>
        </a:p>
      </dgm:t>
    </dgm:pt>
    <dgm:pt modelId="{41E0B8D8-4839-416D-8363-1D707F6E57B9}" type="parTrans" cxnId="{DE1834B4-2EAE-4358-8593-AE7953EC8E5D}">
      <dgm:prSet/>
      <dgm:spPr/>
      <dgm:t>
        <a:bodyPr/>
        <a:lstStyle/>
        <a:p>
          <a:endParaRPr lang="en-GB"/>
        </a:p>
      </dgm:t>
    </dgm:pt>
    <dgm:pt modelId="{D60B5CD8-E17A-484C-BF25-C7F8F92C32EA}" type="sibTrans" cxnId="{DE1834B4-2EAE-4358-8593-AE7953EC8E5D}">
      <dgm:prSet/>
      <dgm:spPr/>
      <dgm:t>
        <a:bodyPr/>
        <a:lstStyle/>
        <a:p>
          <a:endParaRPr lang="en-GB"/>
        </a:p>
      </dgm:t>
    </dgm:pt>
    <dgm:pt modelId="{3B5F48D7-A3B3-46AC-A814-0552E2387000}" type="pres">
      <dgm:prSet presAssocID="{DF80B979-3EB4-4404-8DB2-4BC49B816FCC}" presName="compositeShape" presStyleCnt="0">
        <dgm:presLayoutVars>
          <dgm:chMax val="7"/>
          <dgm:dir/>
          <dgm:resizeHandles val="exact"/>
        </dgm:presLayoutVars>
      </dgm:prSet>
      <dgm:spPr/>
      <dgm:t>
        <a:bodyPr/>
        <a:lstStyle/>
        <a:p>
          <a:endParaRPr lang="en-GB"/>
        </a:p>
      </dgm:t>
    </dgm:pt>
    <dgm:pt modelId="{48E44A32-D8C2-4022-A903-6DF75B67FAB7}" type="pres">
      <dgm:prSet presAssocID="{1E149F83-B109-4561-9093-57826E9BA5DF}" presName="circ1" presStyleLbl="vennNode1" presStyleIdx="0" presStyleCnt="4"/>
      <dgm:spPr/>
      <dgm:t>
        <a:bodyPr/>
        <a:lstStyle/>
        <a:p>
          <a:endParaRPr lang="en-GB"/>
        </a:p>
      </dgm:t>
    </dgm:pt>
    <dgm:pt modelId="{74D4FD02-7A14-49FB-B28C-4676F8B9E88A}" type="pres">
      <dgm:prSet presAssocID="{1E149F83-B109-4561-9093-57826E9BA5DF}" presName="circ1Tx" presStyleLbl="revTx" presStyleIdx="0" presStyleCnt="0">
        <dgm:presLayoutVars>
          <dgm:chMax val="0"/>
          <dgm:chPref val="0"/>
          <dgm:bulletEnabled val="1"/>
        </dgm:presLayoutVars>
      </dgm:prSet>
      <dgm:spPr/>
      <dgm:t>
        <a:bodyPr/>
        <a:lstStyle/>
        <a:p>
          <a:endParaRPr lang="en-GB"/>
        </a:p>
      </dgm:t>
    </dgm:pt>
    <dgm:pt modelId="{96E3976B-B7B8-4C3A-ACAA-51BF708ABD5F}" type="pres">
      <dgm:prSet presAssocID="{37B94BA7-7CB0-46FC-8278-B39A5D5FA202}" presName="circ2" presStyleLbl="vennNode1" presStyleIdx="1" presStyleCnt="4"/>
      <dgm:spPr/>
      <dgm:t>
        <a:bodyPr/>
        <a:lstStyle/>
        <a:p>
          <a:endParaRPr lang="en-GB"/>
        </a:p>
      </dgm:t>
    </dgm:pt>
    <dgm:pt modelId="{D13B5CE9-2A9E-48FB-BBBC-582E1FA54E9E}" type="pres">
      <dgm:prSet presAssocID="{37B94BA7-7CB0-46FC-8278-B39A5D5FA202}" presName="circ2Tx" presStyleLbl="revTx" presStyleIdx="0" presStyleCnt="0">
        <dgm:presLayoutVars>
          <dgm:chMax val="0"/>
          <dgm:chPref val="0"/>
          <dgm:bulletEnabled val="1"/>
        </dgm:presLayoutVars>
      </dgm:prSet>
      <dgm:spPr/>
      <dgm:t>
        <a:bodyPr/>
        <a:lstStyle/>
        <a:p>
          <a:endParaRPr lang="en-GB"/>
        </a:p>
      </dgm:t>
    </dgm:pt>
    <dgm:pt modelId="{C567AD9B-4439-4DAD-8A46-B9B278B346CA}" type="pres">
      <dgm:prSet presAssocID="{B1FFF856-C544-45E5-B996-F84D85DE29D4}" presName="circ3" presStyleLbl="vennNode1" presStyleIdx="2" presStyleCnt="4"/>
      <dgm:spPr/>
      <dgm:t>
        <a:bodyPr/>
        <a:lstStyle/>
        <a:p>
          <a:endParaRPr lang="en-GB"/>
        </a:p>
      </dgm:t>
    </dgm:pt>
    <dgm:pt modelId="{3708C5A4-4EDA-4FEF-A98A-CD14017D1EA2}" type="pres">
      <dgm:prSet presAssocID="{B1FFF856-C544-45E5-B996-F84D85DE29D4}" presName="circ3Tx" presStyleLbl="revTx" presStyleIdx="0" presStyleCnt="0">
        <dgm:presLayoutVars>
          <dgm:chMax val="0"/>
          <dgm:chPref val="0"/>
          <dgm:bulletEnabled val="1"/>
        </dgm:presLayoutVars>
      </dgm:prSet>
      <dgm:spPr/>
      <dgm:t>
        <a:bodyPr/>
        <a:lstStyle/>
        <a:p>
          <a:endParaRPr lang="en-GB"/>
        </a:p>
      </dgm:t>
    </dgm:pt>
    <dgm:pt modelId="{678ABF1D-249F-475F-AE8C-FD697875B21E}" type="pres">
      <dgm:prSet presAssocID="{D173AF82-0190-4612-B37F-E94AEE27359E}" presName="circ4" presStyleLbl="vennNode1" presStyleIdx="3" presStyleCnt="4"/>
      <dgm:spPr/>
      <dgm:t>
        <a:bodyPr/>
        <a:lstStyle/>
        <a:p>
          <a:endParaRPr lang="en-GB"/>
        </a:p>
      </dgm:t>
    </dgm:pt>
    <dgm:pt modelId="{73B8F7CB-873A-4687-899B-22DF1DBB4DC4}" type="pres">
      <dgm:prSet presAssocID="{D173AF82-0190-4612-B37F-E94AEE27359E}" presName="circ4Tx" presStyleLbl="revTx" presStyleIdx="0" presStyleCnt="0">
        <dgm:presLayoutVars>
          <dgm:chMax val="0"/>
          <dgm:chPref val="0"/>
          <dgm:bulletEnabled val="1"/>
        </dgm:presLayoutVars>
      </dgm:prSet>
      <dgm:spPr/>
      <dgm:t>
        <a:bodyPr/>
        <a:lstStyle/>
        <a:p>
          <a:endParaRPr lang="en-GB"/>
        </a:p>
      </dgm:t>
    </dgm:pt>
  </dgm:ptLst>
  <dgm:cxnLst>
    <dgm:cxn modelId="{DE1834B4-2EAE-4358-8593-AE7953EC8E5D}" srcId="{DF80B979-3EB4-4404-8DB2-4BC49B816FCC}" destId="{D173AF82-0190-4612-B37F-E94AEE27359E}" srcOrd="3" destOrd="0" parTransId="{41E0B8D8-4839-416D-8363-1D707F6E57B9}" sibTransId="{D60B5CD8-E17A-484C-BF25-C7F8F92C32EA}"/>
    <dgm:cxn modelId="{8C83ED81-0656-4B3D-9515-05419C894157}" type="presOf" srcId="{D173AF82-0190-4612-B37F-E94AEE27359E}" destId="{678ABF1D-249F-475F-AE8C-FD697875B21E}" srcOrd="0" destOrd="0" presId="urn:microsoft.com/office/officeart/2005/8/layout/venn1"/>
    <dgm:cxn modelId="{F629CEC3-CBE9-4A76-9C20-463DB265C566}" type="presOf" srcId="{D173AF82-0190-4612-B37F-E94AEE27359E}" destId="{73B8F7CB-873A-4687-899B-22DF1DBB4DC4}" srcOrd="1" destOrd="0" presId="urn:microsoft.com/office/officeart/2005/8/layout/venn1"/>
    <dgm:cxn modelId="{F2FBA9EC-780E-4002-888A-EBAB9ABE9EC8}" srcId="{DF80B979-3EB4-4404-8DB2-4BC49B816FCC}" destId="{B1FFF856-C544-45E5-B996-F84D85DE29D4}" srcOrd="2" destOrd="0" parTransId="{7FB4E134-1A87-4C35-A692-D0531B1CC025}" sibTransId="{CDAA0BCC-D25D-4238-93D0-622B0982A1B1}"/>
    <dgm:cxn modelId="{7EFBA7C7-7715-438F-8389-9394615EA88C}" type="presOf" srcId="{DF80B979-3EB4-4404-8DB2-4BC49B816FCC}" destId="{3B5F48D7-A3B3-46AC-A814-0552E2387000}" srcOrd="0" destOrd="0" presId="urn:microsoft.com/office/officeart/2005/8/layout/venn1"/>
    <dgm:cxn modelId="{C655C35C-12C2-4D07-A8D6-994298F6A1D2}" type="presOf" srcId="{1E149F83-B109-4561-9093-57826E9BA5DF}" destId="{48E44A32-D8C2-4022-A903-6DF75B67FAB7}" srcOrd="0" destOrd="0" presId="urn:microsoft.com/office/officeart/2005/8/layout/venn1"/>
    <dgm:cxn modelId="{83796C45-0D47-4AB3-9E6A-4272FC4FFB6F}" type="presOf" srcId="{B1FFF856-C544-45E5-B996-F84D85DE29D4}" destId="{3708C5A4-4EDA-4FEF-A98A-CD14017D1EA2}" srcOrd="1" destOrd="0" presId="urn:microsoft.com/office/officeart/2005/8/layout/venn1"/>
    <dgm:cxn modelId="{4702E0D6-02B3-4A51-816E-2B4687D64FBB}" type="presOf" srcId="{1E149F83-B109-4561-9093-57826E9BA5DF}" destId="{74D4FD02-7A14-49FB-B28C-4676F8B9E88A}" srcOrd="1" destOrd="0" presId="urn:microsoft.com/office/officeart/2005/8/layout/venn1"/>
    <dgm:cxn modelId="{63A60DB8-6214-45BE-A36B-FBDA634CF889}" type="presOf" srcId="{B1FFF856-C544-45E5-B996-F84D85DE29D4}" destId="{C567AD9B-4439-4DAD-8A46-B9B278B346CA}" srcOrd="0" destOrd="0" presId="urn:microsoft.com/office/officeart/2005/8/layout/venn1"/>
    <dgm:cxn modelId="{376D6004-575C-4A15-8949-9435B427F120}" srcId="{DF80B979-3EB4-4404-8DB2-4BC49B816FCC}" destId="{37B94BA7-7CB0-46FC-8278-B39A5D5FA202}" srcOrd="1" destOrd="0" parTransId="{354C3BE7-90EB-47E8-B34F-565921D62887}" sibTransId="{6186E40F-6600-4C67-BDA6-A813877AA22B}"/>
    <dgm:cxn modelId="{A20E2609-1880-4A86-AD82-CFD64654A7EB}" type="presOf" srcId="{37B94BA7-7CB0-46FC-8278-B39A5D5FA202}" destId="{D13B5CE9-2A9E-48FB-BBBC-582E1FA54E9E}" srcOrd="1" destOrd="0" presId="urn:microsoft.com/office/officeart/2005/8/layout/venn1"/>
    <dgm:cxn modelId="{71462EF3-EF03-4FC2-86F2-369F57542878}" type="presOf" srcId="{37B94BA7-7CB0-46FC-8278-B39A5D5FA202}" destId="{96E3976B-B7B8-4C3A-ACAA-51BF708ABD5F}" srcOrd="0" destOrd="0" presId="urn:microsoft.com/office/officeart/2005/8/layout/venn1"/>
    <dgm:cxn modelId="{FAF2C9BA-762A-451C-BB79-DB2A660E948E}" srcId="{DF80B979-3EB4-4404-8DB2-4BC49B816FCC}" destId="{1E149F83-B109-4561-9093-57826E9BA5DF}" srcOrd="0" destOrd="0" parTransId="{D054F633-7706-4EEC-AE54-A5920A7E6303}" sibTransId="{1EDAB77C-2863-4809-A3C6-090E0F0A8EB4}"/>
    <dgm:cxn modelId="{6DF37008-C958-4CFB-BA46-7AD56A099BF5}" type="presParOf" srcId="{3B5F48D7-A3B3-46AC-A814-0552E2387000}" destId="{48E44A32-D8C2-4022-A903-6DF75B67FAB7}" srcOrd="0" destOrd="0" presId="urn:microsoft.com/office/officeart/2005/8/layout/venn1"/>
    <dgm:cxn modelId="{6B523D01-74B4-4C0A-9C6F-A085B1BB4435}" type="presParOf" srcId="{3B5F48D7-A3B3-46AC-A814-0552E2387000}" destId="{74D4FD02-7A14-49FB-B28C-4676F8B9E88A}" srcOrd="1" destOrd="0" presId="urn:microsoft.com/office/officeart/2005/8/layout/venn1"/>
    <dgm:cxn modelId="{2CF658D7-69B9-4BB0-9937-2E899C57021D}" type="presParOf" srcId="{3B5F48D7-A3B3-46AC-A814-0552E2387000}" destId="{96E3976B-B7B8-4C3A-ACAA-51BF708ABD5F}" srcOrd="2" destOrd="0" presId="urn:microsoft.com/office/officeart/2005/8/layout/venn1"/>
    <dgm:cxn modelId="{9F41BF26-9132-4F72-BF65-B3779E403043}" type="presParOf" srcId="{3B5F48D7-A3B3-46AC-A814-0552E2387000}" destId="{D13B5CE9-2A9E-48FB-BBBC-582E1FA54E9E}" srcOrd="3" destOrd="0" presId="urn:microsoft.com/office/officeart/2005/8/layout/venn1"/>
    <dgm:cxn modelId="{4855382D-BE85-4BF5-8FFF-7A6BBD1E2263}" type="presParOf" srcId="{3B5F48D7-A3B3-46AC-A814-0552E2387000}" destId="{C567AD9B-4439-4DAD-8A46-B9B278B346CA}" srcOrd="4" destOrd="0" presId="urn:microsoft.com/office/officeart/2005/8/layout/venn1"/>
    <dgm:cxn modelId="{E0A3736B-9693-4189-9456-BA1A2D4F983C}" type="presParOf" srcId="{3B5F48D7-A3B3-46AC-A814-0552E2387000}" destId="{3708C5A4-4EDA-4FEF-A98A-CD14017D1EA2}" srcOrd="5" destOrd="0" presId="urn:microsoft.com/office/officeart/2005/8/layout/venn1"/>
    <dgm:cxn modelId="{C1E37D72-A197-44A5-875C-A5C4A44A1569}" type="presParOf" srcId="{3B5F48D7-A3B3-46AC-A814-0552E2387000}" destId="{678ABF1D-249F-475F-AE8C-FD697875B21E}" srcOrd="6" destOrd="0" presId="urn:microsoft.com/office/officeart/2005/8/layout/venn1"/>
    <dgm:cxn modelId="{B3C87DA2-1F69-459F-B57A-9235360ADC01}" type="presParOf" srcId="{3B5F48D7-A3B3-46AC-A814-0552E2387000}" destId="{73B8F7CB-873A-4687-899B-22DF1DBB4DC4}" srcOrd="7"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4D50A6AE-A3C0-46B7-98C4-1D2EE91B28B1}" type="datetimeFigureOut">
              <a:rPr lang="en-US" smtClean="0"/>
              <a:pPr/>
              <a:t>4/21/2014</a:t>
            </a:fld>
            <a:endParaRPr lang="en-GB"/>
          </a:p>
        </p:txBody>
      </p:sp>
      <p:sp>
        <p:nvSpPr>
          <p:cNvPr id="17" name="Footer Placeholder 16"/>
          <p:cNvSpPr>
            <a:spLocks noGrp="1"/>
          </p:cNvSpPr>
          <p:nvPr>
            <p:ph type="ftr" sz="quarter" idx="11"/>
          </p:nvPr>
        </p:nvSpPr>
        <p:spPr/>
        <p:txBody>
          <a:bodyPr/>
          <a:lstStyle>
            <a:extLst/>
          </a:lstStyle>
          <a:p>
            <a:endParaRPr lang="en-GB"/>
          </a:p>
        </p:txBody>
      </p:sp>
      <p:sp>
        <p:nvSpPr>
          <p:cNvPr id="29" name="Slide Number Placeholder 28"/>
          <p:cNvSpPr>
            <a:spLocks noGrp="1"/>
          </p:cNvSpPr>
          <p:nvPr>
            <p:ph type="sldNum" sz="quarter" idx="12"/>
          </p:nvPr>
        </p:nvSpPr>
        <p:spPr/>
        <p:txBody>
          <a:bodyPr/>
          <a:lstStyle>
            <a:extLst/>
          </a:lstStyle>
          <a:p>
            <a:fld id="{5C04925B-8131-48CE-8864-B13C3DE490B3}" type="slidenum">
              <a:rPr lang="en-GB" smtClean="0"/>
              <a:pPr/>
              <a:t>‹#›</a:t>
            </a:fld>
            <a:endParaRPr lang="en-GB"/>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D50A6AE-A3C0-46B7-98C4-1D2EE91B28B1}" type="datetimeFigureOut">
              <a:rPr lang="en-US" smtClean="0"/>
              <a:pPr/>
              <a:t>4/21/2014</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5C04925B-8131-48CE-8864-B13C3DE490B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D50A6AE-A3C0-46B7-98C4-1D2EE91B28B1}" type="datetimeFigureOut">
              <a:rPr lang="en-US" smtClean="0"/>
              <a:pPr/>
              <a:t>4/21/2014</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5C04925B-8131-48CE-8864-B13C3DE490B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D50A6AE-A3C0-46B7-98C4-1D2EE91B28B1}" type="datetimeFigureOut">
              <a:rPr lang="en-US" smtClean="0"/>
              <a:pPr/>
              <a:t>4/21/2014</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5C04925B-8131-48CE-8864-B13C3DE490B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D50A6AE-A3C0-46B7-98C4-1D2EE91B28B1}" type="datetimeFigureOut">
              <a:rPr lang="en-US" smtClean="0"/>
              <a:pPr/>
              <a:t>4/21/2014</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5C04925B-8131-48CE-8864-B13C3DE490B3}" type="slidenum">
              <a:rPr lang="en-GB" smtClean="0"/>
              <a:pPr/>
              <a:t>‹#›</a:t>
            </a:fld>
            <a:endParaRPr lang="en-GB"/>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D50A6AE-A3C0-46B7-98C4-1D2EE91B28B1}" type="datetimeFigureOut">
              <a:rPr lang="en-US" smtClean="0"/>
              <a:pPr/>
              <a:t>4/21/2014</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5C04925B-8131-48CE-8864-B13C3DE490B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D50A6AE-A3C0-46B7-98C4-1D2EE91B28B1}" type="datetimeFigureOut">
              <a:rPr lang="en-US" smtClean="0"/>
              <a:pPr/>
              <a:t>4/21/2014</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5C04925B-8131-48CE-8864-B13C3DE490B3}" type="slidenum">
              <a:rPr lang="en-GB" smtClean="0"/>
              <a:pPr/>
              <a:t>‹#›</a:t>
            </a:fld>
            <a:endParaRPr lang="en-GB"/>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D50A6AE-A3C0-46B7-98C4-1D2EE91B28B1}" type="datetimeFigureOut">
              <a:rPr lang="en-US" smtClean="0"/>
              <a:pPr/>
              <a:t>4/21/2014</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5C04925B-8131-48CE-8864-B13C3DE490B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D50A6AE-A3C0-46B7-98C4-1D2EE91B28B1}" type="datetimeFigureOut">
              <a:rPr lang="en-US" smtClean="0"/>
              <a:pPr/>
              <a:t>4/21/2014</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5C04925B-8131-48CE-8864-B13C3DE490B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D50A6AE-A3C0-46B7-98C4-1D2EE91B28B1}" type="datetimeFigureOut">
              <a:rPr lang="en-US" smtClean="0"/>
              <a:pPr/>
              <a:t>4/21/2014</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5C04925B-8131-48CE-8864-B13C3DE490B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4D50A6AE-A3C0-46B7-98C4-1D2EE91B28B1}" type="datetimeFigureOut">
              <a:rPr lang="en-US" smtClean="0"/>
              <a:pPr/>
              <a:t>4/21/2014</a:t>
            </a:fld>
            <a:endParaRPr lang="en-GB"/>
          </a:p>
        </p:txBody>
      </p:sp>
      <p:sp>
        <p:nvSpPr>
          <p:cNvPr id="6" name="Footer Placeholder 5"/>
          <p:cNvSpPr>
            <a:spLocks noGrp="1"/>
          </p:cNvSpPr>
          <p:nvPr>
            <p:ph type="ftr" sz="quarter" idx="11"/>
          </p:nvPr>
        </p:nvSpPr>
        <p:spPr>
          <a:xfrm>
            <a:off x="914400" y="55499"/>
            <a:ext cx="5562600" cy="365125"/>
          </a:xfrm>
        </p:spPr>
        <p:txBody>
          <a:bodyPr/>
          <a:lstStyle>
            <a:extLst/>
          </a:lstStyle>
          <a:p>
            <a:endParaRPr lang="en-GB"/>
          </a:p>
        </p:txBody>
      </p:sp>
      <p:sp>
        <p:nvSpPr>
          <p:cNvPr id="7" name="Slide Number Placeholder 6"/>
          <p:cNvSpPr>
            <a:spLocks noGrp="1"/>
          </p:cNvSpPr>
          <p:nvPr>
            <p:ph type="sldNum" sz="quarter" idx="12"/>
          </p:nvPr>
        </p:nvSpPr>
        <p:spPr>
          <a:xfrm>
            <a:off x="8610600" y="55499"/>
            <a:ext cx="457200" cy="365125"/>
          </a:xfrm>
        </p:spPr>
        <p:txBody>
          <a:bodyPr/>
          <a:lstStyle>
            <a:extLst/>
          </a:lstStyle>
          <a:p>
            <a:fld id="{5C04925B-8131-48CE-8864-B13C3DE490B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4D50A6AE-A3C0-46B7-98C4-1D2EE91B28B1}" type="datetimeFigureOut">
              <a:rPr lang="en-US" smtClean="0"/>
              <a:pPr/>
              <a:t>4/21/2014</a:t>
            </a:fld>
            <a:endParaRPr lang="en-GB"/>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GB"/>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5C04925B-8131-48CE-8864-B13C3DE490B3}"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file:///C:\My%20Documents\My%20Webs\Env%20Science2\Text1.3.4_files\pronuclearcomic2.gif" TargetMode="External"/><Relationship Id="rId2" Type="http://schemas.openxmlformats.org/officeDocument/2006/relationships/image" Target="../media/image4.pn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57290" y="1214422"/>
            <a:ext cx="6477000" cy="1828800"/>
          </a:xfrm>
        </p:spPr>
        <p:txBody>
          <a:bodyPr>
            <a:normAutofit/>
          </a:bodyPr>
          <a:lstStyle/>
          <a:p>
            <a:r>
              <a:rPr lang="en-GB" dirty="0" smtClean="0"/>
              <a:t>Nuclear power stations</a:t>
            </a:r>
            <a:endParaRPr lang="en-GB" dirty="0"/>
          </a:p>
        </p:txBody>
      </p:sp>
      <p:sp>
        <p:nvSpPr>
          <p:cNvPr id="3" name="Subtitle 2"/>
          <p:cNvSpPr>
            <a:spLocks noGrp="1"/>
          </p:cNvSpPr>
          <p:nvPr>
            <p:ph type="subTitle" idx="1"/>
          </p:nvPr>
        </p:nvSpPr>
        <p:spPr/>
        <p:txBody>
          <a:bodyPr/>
          <a:lstStyle/>
          <a:p>
            <a:r>
              <a:rPr lang="en-GB" dirty="0" smtClean="0"/>
              <a:t>The benefits and disadvantages</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Disadvantages</a:t>
            </a:r>
            <a:endParaRPr lang="en-GB" dirty="0"/>
          </a:p>
        </p:txBody>
      </p:sp>
      <p:graphicFrame>
        <p:nvGraphicFramePr>
          <p:cNvPr id="12" name="Content Placeholder 11"/>
          <p:cNvGraphicFramePr>
            <a:graphicFrameLocks noGrp="1"/>
          </p:cNvGraphicFramePr>
          <p:nvPr>
            <p:ph idx="1"/>
          </p:nvPr>
        </p:nvGraphicFramePr>
        <p:xfrm>
          <a:off x="914400" y="178356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Radiation</a:t>
            </a:r>
            <a:endParaRPr lang="en-GB" dirty="0"/>
          </a:p>
        </p:txBody>
      </p:sp>
      <p:sp>
        <p:nvSpPr>
          <p:cNvPr id="3" name="Content Placeholder 2"/>
          <p:cNvSpPr>
            <a:spLocks noGrp="1"/>
          </p:cNvSpPr>
          <p:nvPr>
            <p:ph idx="1"/>
          </p:nvPr>
        </p:nvSpPr>
        <p:spPr/>
        <p:txBody>
          <a:bodyPr>
            <a:normAutofit fontScale="92500" lnSpcReduction="10000"/>
          </a:bodyPr>
          <a:lstStyle/>
          <a:p>
            <a:pPr lvl="0"/>
            <a:r>
              <a:rPr lang="en-GB" dirty="0" smtClean="0"/>
              <a:t>Radiation is dangerous because it can penetrate materials, including the human body, and can cause damage to living cells. </a:t>
            </a:r>
          </a:p>
          <a:p>
            <a:pPr lvl="0"/>
            <a:r>
              <a:rPr lang="en-GB" dirty="0" smtClean="0"/>
              <a:t>If people are exposed to very high levels of radiation many of their cells will be damaged and they will become extremely ill and may die. </a:t>
            </a:r>
          </a:p>
          <a:p>
            <a:pPr lvl="0"/>
            <a:r>
              <a:rPr lang="en-GB" dirty="0" smtClean="0"/>
              <a:t>Lower doses may damage some cells and trigger the development of cancer, which may not appear for many years. If reproductive cells are damaged then children may be born suffering from genetic abnormalities.</a:t>
            </a:r>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Reactor accidents</a:t>
            </a:r>
            <a:endParaRPr lang="en-GB" dirty="0"/>
          </a:p>
        </p:txBody>
      </p:sp>
      <p:sp>
        <p:nvSpPr>
          <p:cNvPr id="3" name="Content Placeholder 2"/>
          <p:cNvSpPr>
            <a:spLocks noGrp="1"/>
          </p:cNvSpPr>
          <p:nvPr>
            <p:ph idx="1"/>
          </p:nvPr>
        </p:nvSpPr>
        <p:spPr/>
        <p:txBody>
          <a:bodyPr/>
          <a:lstStyle/>
          <a:p>
            <a:r>
              <a:rPr lang="en-GB" dirty="0" smtClean="0"/>
              <a:t>There have been several serious accidents at nuclear reactors which have led to the release of radioactive material into the environment. Two of these, the Three Mile Island incident and the incident at Chernobyl, were very important in leading large numbers of people to have a negative view of nuclear power.</a:t>
            </a:r>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i581.photobucket.com/albums/ss255/NKRLive/explosion.jpg"/>
          <p:cNvPicPr>
            <a:picLocks noChangeAspect="1" noChangeArrowheads="1"/>
          </p:cNvPicPr>
          <p:nvPr/>
        </p:nvPicPr>
        <p:blipFill>
          <a:blip r:embed="rId2" cstate="print">
            <a:lum bright="-12000" contrast="-49000"/>
          </a:blip>
          <a:srcRect/>
          <a:stretch>
            <a:fillRect/>
          </a:stretch>
        </p:blipFill>
        <p:spPr bwMode="auto">
          <a:xfrm>
            <a:off x="755576" y="476672"/>
            <a:ext cx="7607068" cy="6082680"/>
          </a:xfrm>
          <a:prstGeom prst="rect">
            <a:avLst/>
          </a:prstGeom>
          <a:noFill/>
        </p:spPr>
      </p:pic>
      <p:sp>
        <p:nvSpPr>
          <p:cNvPr id="2" name="Title 1"/>
          <p:cNvSpPr>
            <a:spLocks noGrp="1"/>
          </p:cNvSpPr>
          <p:nvPr>
            <p:ph type="title"/>
          </p:nvPr>
        </p:nvSpPr>
        <p:spPr/>
        <p:txBody>
          <a:bodyPr/>
          <a:lstStyle/>
          <a:p>
            <a:r>
              <a:rPr lang="en-GB" b="1" dirty="0" smtClean="0"/>
              <a:t>Nuclear weapons</a:t>
            </a:r>
            <a:endParaRPr lang="en-GB" dirty="0"/>
          </a:p>
        </p:txBody>
      </p:sp>
      <p:sp>
        <p:nvSpPr>
          <p:cNvPr id="3" name="Content Placeholder 2"/>
          <p:cNvSpPr>
            <a:spLocks noGrp="1"/>
          </p:cNvSpPr>
          <p:nvPr>
            <p:ph idx="1"/>
          </p:nvPr>
        </p:nvSpPr>
        <p:spPr/>
        <p:txBody>
          <a:bodyPr>
            <a:normAutofit fontScale="92500"/>
          </a:bodyPr>
          <a:lstStyle/>
          <a:p>
            <a:r>
              <a:rPr lang="en-GB" dirty="0" smtClean="0"/>
              <a:t> When nuclear technology was first used it was in the form of nuclear weapons. The first nuclear reactors were not used to provide heat in power stations but to make plutonium to use in bombs. </a:t>
            </a:r>
          </a:p>
          <a:p>
            <a:r>
              <a:rPr lang="en-GB" dirty="0" smtClean="0"/>
              <a:t>This makes many people afraid of the use of nuclear power, although since the end of the Cold War between the USA and the former Soviet Union the risk of worldwide destruction by nuclear weapons seems to be much smaller.</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Waste</a:t>
            </a:r>
            <a:endParaRPr lang="en-GB" dirty="0"/>
          </a:p>
        </p:txBody>
      </p:sp>
      <p:sp>
        <p:nvSpPr>
          <p:cNvPr id="3" name="Content Placeholder 2"/>
          <p:cNvSpPr>
            <a:spLocks noGrp="1"/>
          </p:cNvSpPr>
          <p:nvPr>
            <p:ph idx="1"/>
          </p:nvPr>
        </p:nvSpPr>
        <p:spPr/>
        <p:txBody>
          <a:bodyPr/>
          <a:lstStyle/>
          <a:p>
            <a:endParaRPr lang="en-GB" dirty="0"/>
          </a:p>
        </p:txBody>
      </p:sp>
      <p:pic>
        <p:nvPicPr>
          <p:cNvPr id="26627" name="Picture 3" descr="nuclearwaste2"/>
          <p:cNvPicPr>
            <a:picLocks noChangeAspect="1" noChangeArrowheads="1"/>
          </p:cNvPicPr>
          <p:nvPr/>
        </p:nvPicPr>
        <p:blipFill>
          <a:blip r:embed="rId2" cstate="print"/>
          <a:srcRect b="56871"/>
          <a:stretch>
            <a:fillRect/>
          </a:stretch>
        </p:blipFill>
        <p:spPr bwMode="auto">
          <a:xfrm>
            <a:off x="1331640" y="476672"/>
            <a:ext cx="7238509" cy="1994123"/>
          </a:xfrm>
          <a:prstGeom prst="rect">
            <a:avLst/>
          </a:prstGeom>
          <a:noFill/>
          <a:ln w="9525">
            <a:noFill/>
            <a:miter lim="800000"/>
            <a:headEnd/>
            <a:tailEnd/>
          </a:ln>
        </p:spPr>
      </p:pic>
      <p:grpSp>
        <p:nvGrpSpPr>
          <p:cNvPr id="26628" name="Group 4"/>
          <p:cNvGrpSpPr>
            <a:grpSpLocks/>
          </p:cNvGrpSpPr>
          <p:nvPr/>
        </p:nvGrpSpPr>
        <p:grpSpPr bwMode="auto">
          <a:xfrm>
            <a:off x="1187460" y="1989138"/>
            <a:ext cx="6985022" cy="2328545"/>
            <a:chOff x="1734" y="3249"/>
            <a:chExt cx="10734" cy="3667"/>
          </a:xfrm>
        </p:grpSpPr>
        <p:sp>
          <p:nvSpPr>
            <p:cNvPr id="26629" name="Text Box 5"/>
            <p:cNvSpPr txBox="1">
              <a:spLocks noChangeArrowheads="1"/>
            </p:cNvSpPr>
            <p:nvPr/>
          </p:nvSpPr>
          <p:spPr bwMode="auto">
            <a:xfrm>
              <a:off x="1734" y="3249"/>
              <a:ext cx="2877" cy="3289"/>
            </a:xfrm>
            <a:prstGeom prst="rect">
              <a:avLst/>
            </a:prstGeom>
            <a:solidFill>
              <a:srgbClr val="FFFFFF">
                <a:alpha val="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400" b="1" i="0" u="none" strike="noStrike" cap="none" normalizeH="0" baseline="0" dirty="0" smtClean="0">
                  <a:ln>
                    <a:noFill/>
                  </a:ln>
                  <a:solidFill>
                    <a:schemeClr val="tx1"/>
                  </a:solidFill>
                  <a:effectLst/>
                  <a:latin typeface="Arial" pitchFamily="34" charset="0"/>
                  <a:cs typeface="Arial" pitchFamily="34" charset="0"/>
                </a:rPr>
                <a:t>LOW LEVEL WASTE</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GB" sz="1400" b="0" i="0" u="none" strike="noStrike" cap="none" normalizeH="0" baseline="0" dirty="0" smtClean="0">
                  <a:ln>
                    <a:noFill/>
                  </a:ln>
                  <a:solidFill>
                    <a:schemeClr val="tx1"/>
                  </a:solidFill>
                  <a:effectLst/>
                  <a:latin typeface="Arial" pitchFamily="34" charset="0"/>
                  <a:cs typeface="Arial" pitchFamily="34" charset="0"/>
                </a:rPr>
                <a:t>-Items such as used protective clothing from power stations and other nuclear works.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GB" sz="1400" b="0" i="0" u="none" strike="noStrike" cap="none" normalizeH="0" baseline="0" dirty="0" smtClean="0">
                  <a:ln>
                    <a:noFill/>
                  </a:ln>
                  <a:solidFill>
                    <a:schemeClr val="tx1"/>
                  </a:solidFill>
                  <a:effectLst/>
                  <a:latin typeface="Arial" pitchFamily="34" charset="0"/>
                  <a:cs typeface="Arial" pitchFamily="34" charset="0"/>
                </a:rPr>
                <a:t>-Has very low levels of radioactivity and can be disposed of in special landfill sites.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6630" name="Text Box 6"/>
            <p:cNvSpPr txBox="1">
              <a:spLocks noChangeArrowheads="1"/>
            </p:cNvSpPr>
            <p:nvPr/>
          </p:nvSpPr>
          <p:spPr bwMode="auto">
            <a:xfrm>
              <a:off x="5386" y="4269"/>
              <a:ext cx="2766" cy="2620"/>
            </a:xfrm>
            <a:prstGeom prst="rect">
              <a:avLst/>
            </a:prstGeom>
            <a:solidFill>
              <a:srgbClr val="FFFFFF">
                <a:alpha val="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400" b="1" i="0" u="none" strike="noStrike" cap="none" normalizeH="0" baseline="0" dirty="0" smtClean="0">
                  <a:ln>
                    <a:noFill/>
                  </a:ln>
                  <a:solidFill>
                    <a:schemeClr val="tx1"/>
                  </a:solidFill>
                  <a:effectLst/>
                  <a:latin typeface="Arial" pitchFamily="34" charset="0"/>
                  <a:cs typeface="Arial" pitchFamily="34" charset="0"/>
                </a:rPr>
                <a:t>INTERMEDIATE LEVEL WASTE</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GB" sz="1400" b="0" i="0" u="none" strike="noStrike" cap="none" normalizeH="0" baseline="0" dirty="0" smtClean="0">
                  <a:ln>
                    <a:noFill/>
                  </a:ln>
                  <a:solidFill>
                    <a:schemeClr val="tx1"/>
                  </a:solidFill>
                  <a:effectLst/>
                  <a:latin typeface="Arial" pitchFamily="34" charset="0"/>
                  <a:cs typeface="Arial" pitchFamily="34" charset="0"/>
                </a:rPr>
                <a:t>-Items such metal parts from reactors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GB" sz="1400" b="0" i="0" u="none" strike="noStrike" cap="none" normalizeH="0" baseline="0" dirty="0" smtClean="0">
                  <a:ln>
                    <a:noFill/>
                  </a:ln>
                  <a:solidFill>
                    <a:schemeClr val="tx1"/>
                  </a:solidFill>
                  <a:effectLst/>
                  <a:latin typeface="Arial" pitchFamily="34" charset="0"/>
                  <a:cs typeface="Arial" pitchFamily="34" charset="0"/>
                </a:rPr>
                <a:t>-Has higher levels of radioactivity and must be stored in more secure </a:t>
              </a:r>
              <a:r>
                <a:rPr kumimoji="0" lang="en-GB" sz="1400" b="0" i="0" u="none" strike="noStrike" cap="none" normalizeH="0" baseline="0" dirty="0" err="1" smtClean="0">
                  <a:ln>
                    <a:noFill/>
                  </a:ln>
                  <a:solidFill>
                    <a:schemeClr val="tx1"/>
                  </a:solidFill>
                  <a:effectLst/>
                  <a:latin typeface="Arial" pitchFamily="34" charset="0"/>
                  <a:cs typeface="Arial" pitchFamily="34" charset="0"/>
                </a:rPr>
                <a:t>locat</a:t>
              </a:r>
              <a:r>
                <a:rPr kumimoji="0" lang="en-GB" sz="1400" b="0" i="0" u="none" strike="noStrike" cap="none" normalizeH="0" baseline="0" dirty="0" smtClean="0">
                  <a:ln>
                    <a:noFill/>
                  </a:ln>
                  <a:solidFill>
                    <a:schemeClr val="tx1"/>
                  </a:solidFill>
                  <a:effectLst/>
                  <a:latin typeface="Arial" pitchFamily="34" charset="0"/>
                  <a:cs typeface="Arial" pitchFamily="34" charset="0"/>
                </a:rPr>
                <a:t>-ions. Most countries plan to store this waste underground.</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6631" name="Text Box 7"/>
            <p:cNvSpPr txBox="1">
              <a:spLocks noChangeArrowheads="1"/>
            </p:cNvSpPr>
            <p:nvPr/>
          </p:nvSpPr>
          <p:spPr bwMode="auto">
            <a:xfrm>
              <a:off x="9038" y="4156"/>
              <a:ext cx="3430" cy="2760"/>
            </a:xfrm>
            <a:prstGeom prst="rect">
              <a:avLst/>
            </a:prstGeom>
            <a:solidFill>
              <a:srgbClr val="FFFFFF">
                <a:alpha val="0"/>
              </a:srgb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400" b="1" i="0" u="none" strike="noStrike" cap="none" normalizeH="0" baseline="0" dirty="0" smtClean="0">
                  <a:ln>
                    <a:noFill/>
                  </a:ln>
                  <a:solidFill>
                    <a:schemeClr val="tx1"/>
                  </a:solidFill>
                  <a:effectLst/>
                  <a:latin typeface="Arial" pitchFamily="34" charset="0"/>
                  <a:cs typeface="Arial" pitchFamily="34" charset="0"/>
                </a:rPr>
                <a:t>HIGH LEVEL WASTE</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GB" sz="1400" b="0" i="0" u="none" strike="noStrike" cap="none" normalizeH="0" baseline="0" dirty="0" smtClean="0">
                  <a:ln>
                    <a:noFill/>
                  </a:ln>
                  <a:solidFill>
                    <a:schemeClr val="tx1"/>
                  </a:solidFill>
                  <a:effectLst/>
                  <a:latin typeface="Arial" pitchFamily="34" charset="0"/>
                  <a:cs typeface="Arial" pitchFamily="34" charset="0"/>
                </a:rPr>
                <a:t>-Spent (used) nuclear fuel and the fission products left over after spent fuel has been reprocessed.</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n-GB" sz="1400" b="0" i="0" u="none" strike="noStrike" cap="none" normalizeH="0" baseline="0" dirty="0" smtClean="0">
                  <a:ln>
                    <a:noFill/>
                  </a:ln>
                  <a:solidFill>
                    <a:schemeClr val="tx1"/>
                  </a:solidFill>
                  <a:effectLst/>
                  <a:latin typeface="Arial" pitchFamily="34" charset="0"/>
                  <a:cs typeface="Arial" pitchFamily="34" charset="0"/>
                </a:rPr>
                <a:t>-Highly radioactive and very dangerous. </a:t>
              </a:r>
              <a:r>
                <a:rPr lang="en-GB" sz="1400" dirty="0" smtClean="0">
                  <a:latin typeface="Arial" pitchFamily="34" charset="0"/>
                  <a:cs typeface="Arial" pitchFamily="34" charset="0"/>
                </a:rPr>
                <a:t>Often this waster will be reclassified as intermediate after several years whereby its radioactivity </a:t>
              </a:r>
              <a:r>
                <a:rPr lang="en-GB" sz="1400" smtClean="0">
                  <a:latin typeface="Arial" pitchFamily="34" charset="0"/>
                  <a:cs typeface="Arial" pitchFamily="34" charset="0"/>
                </a:rPr>
                <a:t>has decreased.</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Chernobyl</a:t>
            </a:r>
            <a:endParaRPr lang="en-GB" dirty="0"/>
          </a:p>
        </p:txBody>
      </p:sp>
      <p:sp>
        <p:nvSpPr>
          <p:cNvPr id="3" name="Content Placeholder 2"/>
          <p:cNvSpPr>
            <a:spLocks noGrp="1"/>
          </p:cNvSpPr>
          <p:nvPr>
            <p:ph idx="1"/>
          </p:nvPr>
        </p:nvSpPr>
        <p:spPr/>
        <p:txBody>
          <a:bodyPr/>
          <a:lstStyle/>
          <a:p>
            <a:endParaRPr lang="en-GB"/>
          </a:p>
        </p:txBody>
      </p:sp>
      <p:pic>
        <p:nvPicPr>
          <p:cNvPr id="27650" name="Picture 2" descr="Text1"/>
          <p:cNvPicPr>
            <a:picLocks noChangeAspect="1" noChangeArrowheads="1"/>
          </p:cNvPicPr>
          <p:nvPr/>
        </p:nvPicPr>
        <p:blipFill>
          <a:blip r:embed="rId2" cstate="print"/>
          <a:srcRect/>
          <a:stretch>
            <a:fillRect/>
          </a:stretch>
        </p:blipFill>
        <p:spPr bwMode="auto">
          <a:xfrm>
            <a:off x="899592" y="1772816"/>
            <a:ext cx="7979099" cy="403244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a:p>
        </p:txBody>
      </p:sp>
      <p:sp>
        <p:nvSpPr>
          <p:cNvPr id="5" name="Content Placeholder 4"/>
          <p:cNvSpPr>
            <a:spLocks noGrp="1"/>
          </p:cNvSpPr>
          <p:nvPr>
            <p:ph sz="half" idx="1"/>
          </p:nvPr>
        </p:nvSpPr>
        <p:spPr>
          <a:xfrm>
            <a:off x="323528" y="404664"/>
            <a:ext cx="4179416" cy="6192687"/>
          </a:xfrm>
        </p:spPr>
        <p:txBody>
          <a:bodyPr>
            <a:normAutofit fontScale="85000" lnSpcReduction="20000"/>
          </a:bodyPr>
          <a:lstStyle/>
          <a:p>
            <a:r>
              <a:rPr lang="en-GB" dirty="0" smtClean="0"/>
              <a:t>Late at night on 25th April 1986 engineers at the Chernobyl nuclear power station carried out unauthorised tests on one of the four reactors and set off an uncontrolled chain reaction. </a:t>
            </a:r>
          </a:p>
          <a:p>
            <a:r>
              <a:rPr lang="en-GB" dirty="0" smtClean="0"/>
              <a:t>Cooling water in the reactor began to react with hot metal, releasing hydrogen gas which exploded early the next morning, exposing the reactor core which then caught fire. </a:t>
            </a:r>
          </a:p>
          <a:p>
            <a:r>
              <a:rPr lang="en-GB" dirty="0" smtClean="0"/>
              <a:t>The explosion at Chernobyl was not a nuclear explosion : it was a chemical explosion which caused the release of radioactive material.</a:t>
            </a:r>
            <a:endParaRPr lang="en-GB" dirty="0"/>
          </a:p>
        </p:txBody>
      </p:sp>
      <p:sp>
        <p:nvSpPr>
          <p:cNvPr id="6" name="Content Placeholder 5"/>
          <p:cNvSpPr>
            <a:spLocks noGrp="1"/>
          </p:cNvSpPr>
          <p:nvPr>
            <p:ph sz="half" idx="2"/>
          </p:nvPr>
        </p:nvSpPr>
        <p:spPr/>
        <p:txBody>
          <a:bodyPr>
            <a:normAutofit fontScale="85000" lnSpcReduction="20000"/>
          </a:bodyPr>
          <a:lstStyle/>
          <a:p>
            <a:endParaRPr lang="en-GB"/>
          </a:p>
        </p:txBody>
      </p:sp>
      <p:pic>
        <p:nvPicPr>
          <p:cNvPr id="28674" name="Picture 2" descr="chernobyldamage"/>
          <p:cNvPicPr>
            <a:picLocks noChangeAspect="1" noChangeArrowheads="1"/>
          </p:cNvPicPr>
          <p:nvPr/>
        </p:nvPicPr>
        <p:blipFill>
          <a:blip r:embed="rId2" cstate="print"/>
          <a:srcRect/>
          <a:stretch>
            <a:fillRect/>
          </a:stretch>
        </p:blipFill>
        <p:spPr bwMode="auto">
          <a:xfrm>
            <a:off x="4572000" y="1772816"/>
            <a:ext cx="4270387" cy="3168352"/>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Fallout</a:t>
            </a:r>
            <a:endParaRPr lang="en-GB" dirty="0"/>
          </a:p>
        </p:txBody>
      </p:sp>
      <p:sp>
        <p:nvSpPr>
          <p:cNvPr id="3" name="Content Placeholder 2"/>
          <p:cNvSpPr>
            <a:spLocks noGrp="1"/>
          </p:cNvSpPr>
          <p:nvPr>
            <p:ph sz="half" idx="1"/>
          </p:nvPr>
        </p:nvSpPr>
        <p:spPr/>
        <p:txBody>
          <a:bodyPr>
            <a:normAutofit lnSpcReduction="10000"/>
          </a:bodyPr>
          <a:lstStyle/>
          <a:p>
            <a:r>
              <a:rPr lang="en-GB" dirty="0" smtClean="0"/>
              <a:t>Although reports seem to say only 31 died as a result of exposure during the incident it is hard to say how many more will die in the future.</a:t>
            </a:r>
          </a:p>
          <a:p>
            <a:r>
              <a:rPr lang="en-GB" dirty="0" smtClean="0"/>
              <a:t>135, 000 people had to be evacuated and there is a 30km radius exclusion zone.</a:t>
            </a:r>
            <a:endParaRPr lang="en-GB" dirty="0"/>
          </a:p>
        </p:txBody>
      </p:sp>
      <p:sp>
        <p:nvSpPr>
          <p:cNvPr id="4" name="Content Placeholder 3"/>
          <p:cNvSpPr>
            <a:spLocks noGrp="1"/>
          </p:cNvSpPr>
          <p:nvPr>
            <p:ph sz="half" idx="2"/>
          </p:nvPr>
        </p:nvSpPr>
        <p:spPr/>
        <p:txBody>
          <a:bodyPr>
            <a:normAutofit lnSpcReduction="10000"/>
          </a:bodyPr>
          <a:lstStyle/>
          <a:p>
            <a:endParaRPr lang="en-GB"/>
          </a:p>
        </p:txBody>
      </p:sp>
      <p:pic>
        <p:nvPicPr>
          <p:cNvPr id="29698" name="Picture 2" descr="Chernfallout"/>
          <p:cNvPicPr>
            <a:picLocks noChangeAspect="1" noChangeArrowheads="1"/>
          </p:cNvPicPr>
          <p:nvPr/>
        </p:nvPicPr>
        <p:blipFill>
          <a:blip r:embed="rId2" cstate="print"/>
          <a:srcRect/>
          <a:stretch>
            <a:fillRect/>
          </a:stretch>
        </p:blipFill>
        <p:spPr bwMode="auto">
          <a:xfrm>
            <a:off x="4572000" y="1412776"/>
            <a:ext cx="4025216" cy="3672408"/>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Aims</a:t>
            </a:r>
            <a:endParaRPr lang="en-GB" dirty="0"/>
          </a:p>
        </p:txBody>
      </p:sp>
      <p:sp>
        <p:nvSpPr>
          <p:cNvPr id="3" name="Content Placeholder 2"/>
          <p:cNvSpPr>
            <a:spLocks noGrp="1"/>
          </p:cNvSpPr>
          <p:nvPr>
            <p:ph idx="1"/>
          </p:nvPr>
        </p:nvSpPr>
        <p:spPr/>
        <p:txBody>
          <a:bodyPr/>
          <a:lstStyle/>
          <a:p>
            <a:r>
              <a:rPr lang="en-GB" dirty="0" smtClean="0"/>
              <a:t>Understand the positioning of nuclear power stations.</a:t>
            </a:r>
          </a:p>
          <a:p>
            <a:r>
              <a:rPr lang="en-GB" dirty="0" smtClean="0"/>
              <a:t>Know the advantages and disadvantages of nuclear power</a:t>
            </a:r>
          </a:p>
          <a:p>
            <a:r>
              <a:rPr lang="en-GB" dirty="0" smtClean="0"/>
              <a:t>Understand how the accident at Chernobyl happened.</a:t>
            </a:r>
          </a:p>
          <a:p>
            <a:r>
              <a:rPr lang="en-GB" dirty="0" smtClean="0"/>
              <a:t>Understand that nuclear power produces waste and the problems that that incurs.</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Where to put </a:t>
            </a:r>
            <a:br>
              <a:rPr lang="en-GB" dirty="0" smtClean="0"/>
            </a:br>
            <a:r>
              <a:rPr lang="en-GB" dirty="0" smtClean="0"/>
              <a:t>one.</a:t>
            </a:r>
            <a:endParaRPr lang="en-GB" dirty="0"/>
          </a:p>
        </p:txBody>
      </p:sp>
      <p:sp>
        <p:nvSpPr>
          <p:cNvPr id="4" name="Content Placeholder 3"/>
          <p:cNvSpPr>
            <a:spLocks noGrp="1"/>
          </p:cNvSpPr>
          <p:nvPr>
            <p:ph sz="half" idx="1"/>
          </p:nvPr>
        </p:nvSpPr>
        <p:spPr/>
        <p:txBody>
          <a:bodyPr/>
          <a:lstStyle/>
          <a:p>
            <a:r>
              <a:rPr lang="en-GB" dirty="0" smtClean="0"/>
              <a:t>They need large volumes of cooling water.</a:t>
            </a:r>
          </a:p>
          <a:p>
            <a:r>
              <a:rPr lang="en-GB" dirty="0" smtClean="0"/>
              <a:t>Often they are built at Sea. The large volumes of sea water mean that cooling towers are often not needed in comparison to rivers.</a:t>
            </a:r>
            <a:endParaRPr lang="en-GB" dirty="0"/>
          </a:p>
        </p:txBody>
      </p:sp>
      <p:sp>
        <p:nvSpPr>
          <p:cNvPr id="5" name="Content Placeholder 4"/>
          <p:cNvSpPr>
            <a:spLocks noGrp="1"/>
          </p:cNvSpPr>
          <p:nvPr>
            <p:ph sz="half" idx="2"/>
          </p:nvPr>
        </p:nvSpPr>
        <p:spPr/>
        <p:txBody>
          <a:bodyPr/>
          <a:lstStyle/>
          <a:p>
            <a:endParaRPr lang="en-GB" dirty="0" smtClean="0"/>
          </a:p>
          <a:p>
            <a:endParaRPr lang="en-GB" dirty="0" smtClean="0"/>
          </a:p>
          <a:p>
            <a:endParaRPr lang="en-GB" dirty="0" smtClean="0"/>
          </a:p>
          <a:p>
            <a:endParaRPr lang="en-GB" dirty="0" smtClean="0"/>
          </a:p>
          <a:p>
            <a:r>
              <a:rPr lang="en-GB" dirty="0" smtClean="0"/>
              <a:t>This nuclear power station in Anglesey is situated on the coast and has no cooling towers.</a:t>
            </a:r>
            <a:endParaRPr lang="en-GB" dirty="0"/>
          </a:p>
        </p:txBody>
      </p:sp>
      <p:pic>
        <p:nvPicPr>
          <p:cNvPr id="1026" name="Picture 2" descr="_GbLV_wyl3s.jpg"/>
          <p:cNvPicPr>
            <a:picLocks noChangeAspect="1" noChangeArrowheads="1"/>
          </p:cNvPicPr>
          <p:nvPr/>
        </p:nvPicPr>
        <p:blipFill>
          <a:blip r:embed="rId2" cstate="print"/>
          <a:srcRect/>
          <a:stretch>
            <a:fillRect/>
          </a:stretch>
        </p:blipFill>
        <p:spPr bwMode="auto">
          <a:xfrm>
            <a:off x="4644008" y="548680"/>
            <a:ext cx="4032448" cy="278637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GB"/>
          </a:p>
        </p:txBody>
      </p:sp>
      <p:sp>
        <p:nvSpPr>
          <p:cNvPr id="8" name="Text Placeholder 7"/>
          <p:cNvSpPr>
            <a:spLocks noGrp="1"/>
          </p:cNvSpPr>
          <p:nvPr>
            <p:ph type="body" idx="2"/>
          </p:nvPr>
        </p:nvSpPr>
        <p:spPr>
          <a:xfrm>
            <a:off x="683568" y="1052736"/>
            <a:ext cx="2514600" cy="4572000"/>
          </a:xfrm>
        </p:spPr>
        <p:txBody>
          <a:bodyPr>
            <a:noAutofit/>
          </a:bodyPr>
          <a:lstStyle/>
          <a:p>
            <a:r>
              <a:rPr lang="en-GB" sz="2400" dirty="0" smtClean="0"/>
              <a:t>This nuclear </a:t>
            </a:r>
            <a:r>
              <a:rPr lang="en-GB" sz="2400" dirty="0" err="1" smtClean="0"/>
              <a:t>powerstation</a:t>
            </a:r>
            <a:r>
              <a:rPr lang="en-GB" sz="2400" dirty="0" smtClean="0"/>
              <a:t> like many in France is built  on the banks of a river. A river does not have as much cooling power and as a result cooling towers are required to cool the water before the water is released back. </a:t>
            </a:r>
            <a:endParaRPr lang="en-GB" sz="2400" dirty="0"/>
          </a:p>
        </p:txBody>
      </p:sp>
      <p:sp>
        <p:nvSpPr>
          <p:cNvPr id="7" name="Content Placeholder 6"/>
          <p:cNvSpPr>
            <a:spLocks noGrp="1"/>
          </p:cNvSpPr>
          <p:nvPr>
            <p:ph sz="half" idx="1"/>
          </p:nvPr>
        </p:nvSpPr>
        <p:spPr/>
        <p:txBody>
          <a:bodyPr/>
          <a:lstStyle/>
          <a:p>
            <a:endParaRPr lang="en-GB"/>
          </a:p>
        </p:txBody>
      </p:sp>
      <p:pic>
        <p:nvPicPr>
          <p:cNvPr id="2050" name="Picture 2" descr="_FrLV1gol3s.jpg"/>
          <p:cNvPicPr>
            <a:picLocks noChangeAspect="1" noChangeArrowheads="1"/>
          </p:cNvPicPr>
          <p:nvPr/>
        </p:nvPicPr>
        <p:blipFill>
          <a:blip r:embed="rId2" cstate="print"/>
          <a:srcRect/>
          <a:stretch>
            <a:fillRect/>
          </a:stretch>
        </p:blipFill>
        <p:spPr bwMode="auto">
          <a:xfrm>
            <a:off x="3563888" y="2060848"/>
            <a:ext cx="4951789" cy="2952328"/>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Other factors?</a:t>
            </a:r>
            <a:endParaRPr lang="en-GB" dirty="0"/>
          </a:p>
        </p:txBody>
      </p:sp>
      <p:sp>
        <p:nvSpPr>
          <p:cNvPr id="6" name="Content Placeholder 5"/>
          <p:cNvSpPr>
            <a:spLocks noGrp="1"/>
          </p:cNvSpPr>
          <p:nvPr>
            <p:ph idx="1"/>
          </p:nvPr>
        </p:nvSpPr>
        <p:spPr/>
        <p:txBody>
          <a:bodyPr/>
          <a:lstStyle/>
          <a:p>
            <a:r>
              <a:rPr lang="en-GB" dirty="0" smtClean="0"/>
              <a:t>A nuclear power station requires a large expanse of flat land (however no more than a factory or a normal power station).</a:t>
            </a:r>
          </a:p>
          <a:p>
            <a:r>
              <a:rPr lang="en-GB" dirty="0" smtClean="0"/>
              <a:t>Proximity to populations – contrary to popular belief they do not need to be built very far away. Some nuclear </a:t>
            </a:r>
            <a:r>
              <a:rPr lang="en-GB" dirty="0" err="1" smtClean="0"/>
              <a:t>powerstations</a:t>
            </a:r>
            <a:r>
              <a:rPr lang="en-GB" dirty="0" smtClean="0"/>
              <a:t> are very close to local towns. If there was a major accident radioactive material would spread over hundreds of miles.</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Pros and cons</a:t>
            </a:r>
            <a:endParaRPr lang="en-GB" dirty="0"/>
          </a:p>
        </p:txBody>
      </p:sp>
      <p:sp>
        <p:nvSpPr>
          <p:cNvPr id="4" name="Content Placeholder 3"/>
          <p:cNvSpPr>
            <a:spLocks noGrp="1"/>
          </p:cNvSpPr>
          <p:nvPr>
            <p:ph sz="half" idx="1"/>
          </p:nvPr>
        </p:nvSpPr>
        <p:spPr/>
        <p:txBody>
          <a:bodyPr>
            <a:normAutofit fontScale="85000" lnSpcReduction="10000"/>
          </a:bodyPr>
          <a:lstStyle/>
          <a:p>
            <a:endParaRPr lang="en-GB" dirty="0" smtClean="0"/>
          </a:p>
          <a:p>
            <a:endParaRPr lang="en-GB" dirty="0" smtClean="0"/>
          </a:p>
          <a:p>
            <a:endParaRPr lang="en-GB" dirty="0" smtClean="0"/>
          </a:p>
          <a:p>
            <a:endParaRPr lang="en-GB" dirty="0" smtClean="0"/>
          </a:p>
          <a:p>
            <a:pPr lvl="0"/>
            <a:r>
              <a:rPr lang="en-GB" dirty="0" smtClean="0"/>
              <a:t>In the 1950s comics like these helped to encourage the idea that nuclear power would produce electricity with no problems and so cheaply that it would hardly be worth charging for it.</a:t>
            </a:r>
          </a:p>
          <a:p>
            <a:endParaRPr lang="en-GB" dirty="0" smtClean="0"/>
          </a:p>
        </p:txBody>
      </p:sp>
      <p:sp>
        <p:nvSpPr>
          <p:cNvPr id="5" name="Content Placeholder 4"/>
          <p:cNvSpPr>
            <a:spLocks noGrp="1"/>
          </p:cNvSpPr>
          <p:nvPr>
            <p:ph sz="half" idx="2"/>
          </p:nvPr>
        </p:nvSpPr>
        <p:spPr/>
        <p:txBody>
          <a:bodyPr>
            <a:normAutofit fontScale="85000" lnSpcReduction="10000"/>
          </a:bodyPr>
          <a:lstStyle/>
          <a:p>
            <a:endParaRPr lang="en-GB" dirty="0" smtClean="0"/>
          </a:p>
          <a:p>
            <a:endParaRPr lang="en-GB" dirty="0" smtClean="0"/>
          </a:p>
          <a:p>
            <a:endParaRPr lang="en-GB" dirty="0" smtClean="0"/>
          </a:p>
          <a:p>
            <a:endParaRPr lang="en-GB" dirty="0" smtClean="0"/>
          </a:p>
          <a:p>
            <a:pPr lvl="0"/>
            <a:r>
              <a:rPr lang="en-GB" dirty="0" smtClean="0"/>
              <a:t>During the 1960s and 70s many people became more suspicious about nuclear power and the "Nuclear Power? No Thanks" logo became a symbol of anti-nuclear protesters.</a:t>
            </a:r>
          </a:p>
          <a:p>
            <a:endParaRPr lang="en-GB" dirty="0"/>
          </a:p>
        </p:txBody>
      </p:sp>
      <p:pic>
        <p:nvPicPr>
          <p:cNvPr id="4098" name="Picture 2" descr="C:\My Documents\My Webs\Env Science2\Text1.3.4_files\pronuclearcomic2.gif"/>
          <p:cNvPicPr>
            <a:picLocks noChangeAspect="1" noChangeArrowheads="1"/>
          </p:cNvPicPr>
          <p:nvPr/>
        </p:nvPicPr>
        <p:blipFill>
          <a:blip r:embed="rId2" r:link="rId3" cstate="print"/>
          <a:srcRect/>
          <a:stretch>
            <a:fillRect/>
          </a:stretch>
        </p:blipFill>
        <p:spPr bwMode="auto">
          <a:xfrm>
            <a:off x="899592" y="1340768"/>
            <a:ext cx="2937545" cy="2016224"/>
          </a:xfrm>
          <a:prstGeom prst="rect">
            <a:avLst/>
          </a:prstGeom>
          <a:noFill/>
          <a:ln w="9525">
            <a:noFill/>
            <a:miter lim="800000"/>
            <a:headEnd/>
            <a:tailEnd/>
          </a:ln>
        </p:spPr>
      </p:pic>
      <p:pic>
        <p:nvPicPr>
          <p:cNvPr id="4099" name="Picture 3" descr="npnothanks2"/>
          <p:cNvPicPr>
            <a:picLocks noChangeAspect="1" noChangeArrowheads="1"/>
          </p:cNvPicPr>
          <p:nvPr/>
        </p:nvPicPr>
        <p:blipFill>
          <a:blip r:embed="rId4" cstate="print"/>
          <a:srcRect/>
          <a:stretch>
            <a:fillRect/>
          </a:stretch>
        </p:blipFill>
        <p:spPr bwMode="auto">
          <a:xfrm>
            <a:off x="5508104" y="908720"/>
            <a:ext cx="2088232" cy="210429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Advantages</a:t>
            </a:r>
            <a:endParaRPr lang="en-GB" dirty="0"/>
          </a:p>
        </p:txBody>
      </p:sp>
      <p:graphicFrame>
        <p:nvGraphicFramePr>
          <p:cNvPr id="11" name="Content Placeholder 10"/>
          <p:cNvGraphicFramePr>
            <a:graphicFrameLocks noGrp="1"/>
          </p:cNvGraphicFramePr>
          <p:nvPr>
            <p:ph idx="1"/>
          </p:nvPr>
        </p:nvGraphicFramePr>
        <p:xfrm>
          <a:off x="914400" y="178356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GB"/>
          </a:p>
        </p:txBody>
      </p:sp>
      <p:sp>
        <p:nvSpPr>
          <p:cNvPr id="8" name="Content Placeholder 7"/>
          <p:cNvSpPr>
            <a:spLocks noGrp="1"/>
          </p:cNvSpPr>
          <p:nvPr>
            <p:ph idx="1"/>
          </p:nvPr>
        </p:nvSpPr>
        <p:spPr/>
        <p:txBody>
          <a:bodyPr>
            <a:normAutofit fontScale="92500"/>
          </a:bodyPr>
          <a:lstStyle/>
          <a:p>
            <a:r>
              <a:rPr lang="en-GB" dirty="0" smtClean="0"/>
              <a:t>Nuclear power stations only use </a:t>
            </a:r>
            <a:r>
              <a:rPr lang="en-GB" b="1" dirty="0" smtClean="0"/>
              <a:t>small amounts of fuel </a:t>
            </a:r>
            <a:r>
              <a:rPr lang="en-GB" dirty="0" smtClean="0"/>
              <a:t>meaning less impact from mining and transport of the fuel and there are </a:t>
            </a:r>
            <a:r>
              <a:rPr lang="en-GB" b="1" dirty="0" smtClean="0"/>
              <a:t>large reserves of Uranium</a:t>
            </a:r>
            <a:r>
              <a:rPr lang="en-GB" dirty="0" smtClean="0"/>
              <a:t> so it will last a long time:-</a:t>
            </a:r>
          </a:p>
          <a:p>
            <a:pPr lvl="0"/>
            <a:r>
              <a:rPr lang="en-GB" dirty="0" smtClean="0"/>
              <a:t>A 1,000 Megawatt coal fired power station consumes between 2 and 3 million tonnes of  coal each year.</a:t>
            </a:r>
          </a:p>
          <a:p>
            <a:r>
              <a:rPr lang="en-GB" dirty="0" smtClean="0"/>
              <a:t>A nuclear power station consumes between 25,000 and 100,000 tonnes of typical uranium ore.</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Pollution</a:t>
            </a:r>
            <a:endParaRPr lang="en-GB" dirty="0"/>
          </a:p>
        </p:txBody>
      </p:sp>
      <p:sp>
        <p:nvSpPr>
          <p:cNvPr id="3" name="Content Placeholder 2"/>
          <p:cNvSpPr>
            <a:spLocks noGrp="1"/>
          </p:cNvSpPr>
          <p:nvPr>
            <p:ph idx="1"/>
          </p:nvPr>
        </p:nvSpPr>
        <p:spPr/>
        <p:txBody>
          <a:bodyPr/>
          <a:lstStyle/>
          <a:p>
            <a:pPr lvl="0"/>
            <a:r>
              <a:rPr lang="en-GB" b="1" dirty="0" smtClean="0"/>
              <a:t>Carbon dioxide</a:t>
            </a:r>
            <a:r>
              <a:rPr lang="en-GB" dirty="0" smtClean="0"/>
              <a:t>:- The actual operation of a nuclear power station does not release carbon dioxide into the atmosphere</a:t>
            </a:r>
            <a:r>
              <a:rPr lang="en-GB" b="1" dirty="0" smtClean="0"/>
              <a:t>*</a:t>
            </a:r>
            <a:r>
              <a:rPr lang="en-GB" dirty="0" smtClean="0"/>
              <a:t>. This is important because carbon dioxide is an important greenhouse gas. </a:t>
            </a:r>
          </a:p>
          <a:p>
            <a:r>
              <a:rPr lang="en-GB" b="1" dirty="0" smtClean="0"/>
              <a:t>Sulphur dioxide and oxides of nitrogen</a:t>
            </a:r>
            <a:r>
              <a:rPr lang="en-GB" dirty="0" smtClean="0"/>
              <a:t>:- These gases are not released by nuclear power stations, so nuclear power does not add to acid deposition</a:t>
            </a: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580</TotalTime>
  <Words>889</Words>
  <Application>Microsoft Office PowerPoint</Application>
  <PresentationFormat>On-screen Show (4:3)</PresentationFormat>
  <Paragraphs>72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Metro</vt:lpstr>
      <vt:lpstr>Nuclear power stations</vt:lpstr>
      <vt:lpstr>Aims</vt:lpstr>
      <vt:lpstr>Where to put  one.</vt:lpstr>
      <vt:lpstr>PowerPoint Presentation</vt:lpstr>
      <vt:lpstr>Other factors?</vt:lpstr>
      <vt:lpstr>Pros and cons</vt:lpstr>
      <vt:lpstr>Advantages</vt:lpstr>
      <vt:lpstr>PowerPoint Presentation</vt:lpstr>
      <vt:lpstr>Pollution</vt:lpstr>
      <vt:lpstr>Disadvantages</vt:lpstr>
      <vt:lpstr>Radiation</vt:lpstr>
      <vt:lpstr>Reactor accidents</vt:lpstr>
      <vt:lpstr>Nuclear weapons</vt:lpstr>
      <vt:lpstr>Waste</vt:lpstr>
      <vt:lpstr>Chernobyl</vt:lpstr>
      <vt:lpstr>PowerPoint Presentation</vt:lpstr>
      <vt:lpstr>Fallout</vt:lpstr>
    </vt:vector>
  </TitlesOfParts>
  <Company>RM plc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the potential effects of global warming?</dc:title>
  <dc:creator>cbillington</dc:creator>
  <cp:lastModifiedBy>Jen Wood</cp:lastModifiedBy>
  <cp:revision>48</cp:revision>
  <dcterms:created xsi:type="dcterms:W3CDTF">2010-02-08T08:14:31Z</dcterms:created>
  <dcterms:modified xsi:type="dcterms:W3CDTF">2014-04-21T14:22:38Z</dcterms:modified>
</cp:coreProperties>
</file>