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95" r:id="rId14"/>
    <p:sldId id="271" r:id="rId15"/>
    <p:sldId id="296" r:id="rId16"/>
    <p:sldId id="272" r:id="rId17"/>
    <p:sldId id="275" r:id="rId18"/>
    <p:sldId id="276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A1C0BC-6D3F-40D2-92FB-63449D1282AB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588915-F8F6-429D-A2A0-00D212C1EA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39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531" y="695356"/>
            <a:ext cx="4980939" cy="34282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22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531" y="695356"/>
            <a:ext cx="4980939" cy="34282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531" y="695356"/>
            <a:ext cx="4980939" cy="34282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531" y="695356"/>
            <a:ext cx="4980939" cy="34282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531" y="695356"/>
            <a:ext cx="4980939" cy="34282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63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8531" y="695356"/>
            <a:ext cx="4980939" cy="34282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709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79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359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480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529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697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15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54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247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716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067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99C639-AC3C-4D5A-A2E2-6630741DB513}" type="datetimeFigureOut">
              <a:rPr lang="ru-RU" smtClean="0"/>
              <a:t>28.10.2013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756F80-A3D0-4E3C-AE81-61E2A6D1C8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74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New unit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GB" sz="3600" dirty="0" smtClean="0">
                <a:solidFill>
                  <a:srgbClr val="FF0000"/>
                </a:solidFill>
              </a:rPr>
              <a:t>Criminality </a:t>
            </a:r>
            <a:r>
              <a:rPr lang="en-GB" sz="3600" dirty="0" smtClean="0"/>
              <a:t>&amp; </a:t>
            </a:r>
            <a:r>
              <a:rPr lang="en-GB" sz="3600" dirty="0" smtClean="0">
                <a:solidFill>
                  <a:srgbClr val="FF0000"/>
                </a:solidFill>
              </a:rPr>
              <a:t>Law</a:t>
            </a:r>
          </a:p>
        </p:txBody>
      </p:sp>
    </p:spTree>
    <p:extLst>
      <p:ext uri="{BB962C8B-B14F-4D97-AF65-F5344CB8AC3E}">
        <p14:creationId xmlns:p14="http://schemas.microsoft.com/office/powerpoint/2010/main" val="328597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268413"/>
            <a:ext cx="7920038" cy="4579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468313" y="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400" dirty="0"/>
              <a:t>Perceptions…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 rot="20100000">
            <a:off x="1588" y="1774825"/>
            <a:ext cx="5545137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crime do you think might happen here?</a:t>
            </a:r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1187450" y="5994400"/>
            <a:ext cx="669766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Why?</a:t>
            </a:r>
          </a:p>
        </p:txBody>
      </p:sp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 rot="20100000">
            <a:off x="6227763" y="4797425"/>
            <a:ext cx="2663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Evidence?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50825" y="6092825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29197872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1" grpId="0" animBg="1"/>
      <p:bldP spid="92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763688" y="2852936"/>
            <a:ext cx="5832648" cy="2880320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3284984"/>
            <a:ext cx="46085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 smtClean="0">
                <a:solidFill>
                  <a:srgbClr val="FFFFFF"/>
                </a:solidFill>
              </a:rPr>
              <a:t>Complete the table</a:t>
            </a:r>
            <a:endParaRPr lang="en-GB" sz="5400" dirty="0">
              <a:solidFill>
                <a:srgbClr val="FFFFFF"/>
              </a:solidFill>
            </a:endParaRPr>
          </a:p>
        </p:txBody>
      </p:sp>
      <p:sp>
        <p:nvSpPr>
          <p:cNvPr id="5" name="Rectangle 1"/>
          <p:cNvSpPr txBox="1">
            <a:spLocks noChangeArrowheads="1"/>
          </p:cNvSpPr>
          <p:nvPr/>
        </p:nvSpPr>
        <p:spPr>
          <a:xfrm>
            <a:off x="0" y="19294"/>
            <a:ext cx="9144000" cy="114300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spcBef>
                <a:spcPts val="400"/>
              </a:spcBef>
              <a:buNone/>
              <a:defRPr sz="1800" b="1" kern="1200" cap="all" spc="0" baseline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  <a:cs typeface="Tunga" pitchFamily="2"/>
              </a:defRPr>
            </a:lvl1pPr>
          </a:lstStyle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mtClean="0">
                <a:solidFill>
                  <a:srgbClr val="009999"/>
                </a:solidFill>
              </a:rPr>
              <a:t>Crime and Demographics</a:t>
            </a:r>
            <a:endParaRPr lang="en-GB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mtClean="0"/>
              <a:t>What do we </a:t>
            </a:r>
            <a:r>
              <a:rPr lang="en-GB" smtClean="0">
                <a:solidFill>
                  <a:schemeClr val="accent2"/>
                </a:solidFill>
              </a:rPr>
              <a:t>already know </a:t>
            </a:r>
            <a:r>
              <a:rPr lang="en-GB" smtClean="0"/>
              <a:t>about </a:t>
            </a:r>
            <a:r>
              <a:rPr lang="en-GB" smtClean="0">
                <a:solidFill>
                  <a:srgbClr val="FF0000"/>
                </a:solidFill>
              </a:rPr>
              <a:t>crime?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sz="2800" b="1" smtClean="0"/>
              <a:t>You Must- 	Be able to name </a:t>
            </a:r>
            <a:r>
              <a:rPr lang="en-GB" sz="2800" b="1" smtClean="0">
                <a:solidFill>
                  <a:srgbClr val="FF0000"/>
                </a:solidFill>
              </a:rPr>
              <a:t>different </a:t>
            </a:r>
            <a:r>
              <a:rPr lang="en-GB" sz="2800" b="1" smtClean="0"/>
              <a:t>				types of crime.</a:t>
            </a:r>
          </a:p>
          <a:p>
            <a:pPr eaLnBrk="1" hangingPunct="1"/>
            <a:endParaRPr lang="en-GB" sz="2800" b="1" smtClean="0"/>
          </a:p>
          <a:p>
            <a:pPr eaLnBrk="1" hangingPunct="1"/>
            <a:r>
              <a:rPr lang="en-GB" sz="2800" b="1" smtClean="0"/>
              <a:t>You Should-	Be able to </a:t>
            </a:r>
            <a:r>
              <a:rPr lang="en-GB" sz="2800" b="1" smtClean="0">
                <a:solidFill>
                  <a:srgbClr val="FF0000"/>
                </a:solidFill>
              </a:rPr>
              <a:t>identify</a:t>
            </a:r>
            <a:r>
              <a:rPr lang="en-GB" sz="2800" b="1" smtClean="0"/>
              <a:t> different 			causes of crime.</a:t>
            </a:r>
          </a:p>
          <a:p>
            <a:pPr eaLnBrk="1" hangingPunct="1"/>
            <a:endParaRPr lang="en-GB" sz="2800" b="1" smtClean="0"/>
          </a:p>
          <a:p>
            <a:pPr eaLnBrk="1" hangingPunct="1"/>
            <a:r>
              <a:rPr lang="en-GB" sz="2800" b="1" smtClean="0"/>
              <a:t>You could-	Be able to </a:t>
            </a:r>
            <a:r>
              <a:rPr lang="en-GB" sz="2800" b="1" smtClean="0">
                <a:solidFill>
                  <a:srgbClr val="FF0000"/>
                </a:solidFill>
              </a:rPr>
              <a:t>understand</a:t>
            </a:r>
            <a:r>
              <a:rPr lang="en-GB" sz="2800" b="1" smtClean="0"/>
              <a:t> the 				wider implications of the 				way crime is portrayed on 				television</a:t>
            </a:r>
          </a:p>
        </p:txBody>
      </p:sp>
    </p:spTree>
    <p:extLst>
      <p:ext uri="{BB962C8B-B14F-4D97-AF65-F5344CB8AC3E}">
        <p14:creationId xmlns:p14="http://schemas.microsoft.com/office/powerpoint/2010/main" val="30798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What is </a:t>
            </a:r>
            <a:r>
              <a:rPr lang="en-GB" smtClean="0">
                <a:solidFill>
                  <a:srgbClr val="FF0000"/>
                </a:solidFill>
              </a:rPr>
              <a:t>crime</a:t>
            </a:r>
            <a:r>
              <a:rPr lang="en-GB" smtClean="0"/>
              <a:t>?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mtClean="0"/>
              <a:t>	</a:t>
            </a:r>
            <a:r>
              <a:rPr lang="en-GB" sz="2600" b="1" u="sng" smtClean="0"/>
              <a:t>Key Idea:</a:t>
            </a:r>
            <a:endParaRPr lang="en-GB" sz="2600" smtClean="0"/>
          </a:p>
          <a:p>
            <a:pPr eaLnBrk="1" hangingPunct="1">
              <a:buFontTx/>
              <a:buNone/>
            </a:pPr>
            <a:r>
              <a:rPr lang="en-GB" sz="2600" smtClean="0"/>
              <a:t>	A </a:t>
            </a:r>
            <a:r>
              <a:rPr lang="en-GB" sz="2600" b="1" smtClean="0">
                <a:solidFill>
                  <a:srgbClr val="FF0000"/>
                </a:solidFill>
              </a:rPr>
              <a:t>Crime</a:t>
            </a:r>
            <a:r>
              <a:rPr lang="en-GB" sz="2600" smtClean="0"/>
              <a:t> is any action or </a:t>
            </a:r>
            <a:r>
              <a:rPr lang="en-GB" sz="2600" smtClean="0">
                <a:solidFill>
                  <a:srgbClr val="FF0000"/>
                </a:solidFill>
              </a:rPr>
              <a:t>offence</a:t>
            </a:r>
            <a:r>
              <a:rPr lang="en-GB" sz="2600" smtClean="0"/>
              <a:t> that is punishable by </a:t>
            </a:r>
            <a:r>
              <a:rPr lang="en-GB" sz="2600" smtClean="0">
                <a:solidFill>
                  <a:srgbClr val="FF0000"/>
                </a:solidFill>
              </a:rPr>
              <a:t>law</a:t>
            </a:r>
            <a:r>
              <a:rPr lang="en-GB" sz="2600" smtClean="0"/>
              <a:t>. 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78" y="3068960"/>
            <a:ext cx="4000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190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GB" sz="3200" dirty="0" smtClean="0"/>
              <a:t>What do you think are the </a:t>
            </a:r>
            <a:r>
              <a:rPr lang="en-GB" sz="3200" dirty="0" smtClean="0">
                <a:solidFill>
                  <a:srgbClr val="FF0000"/>
                </a:solidFill>
              </a:rPr>
              <a:t>causes</a:t>
            </a:r>
            <a:r>
              <a:rPr lang="en-GB" sz="3200" dirty="0" smtClean="0"/>
              <a:t> of </a:t>
            </a:r>
            <a:r>
              <a:rPr lang="en-GB" sz="3200" dirty="0" smtClean="0">
                <a:solidFill>
                  <a:srgbClr val="FF0000"/>
                </a:solidFill>
              </a:rPr>
              <a:t>crime</a:t>
            </a:r>
            <a:r>
              <a:rPr lang="en-GB" sz="3200" dirty="0" smtClean="0"/>
              <a:t>?</a:t>
            </a:r>
            <a:br>
              <a:rPr lang="en-GB" sz="3200" dirty="0" smtClean="0"/>
            </a:br>
            <a:r>
              <a:rPr lang="en-GB" sz="2000" dirty="0" smtClean="0"/>
              <a:t>In groups organise the</a:t>
            </a:r>
            <a:r>
              <a:rPr lang="en-US" sz="2000" dirty="0" smtClean="0"/>
              <a:t> statistics into the categories Economic, Political and Social onto your A3 sheet of paper.</a:t>
            </a:r>
            <a:endParaRPr lang="en-GB" sz="2000" dirty="0" smtClean="0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23850" y="1628775"/>
            <a:ext cx="1025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Social</a:t>
            </a:r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308850" y="1700213"/>
            <a:ext cx="15335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Economic</a:t>
            </a:r>
          </a:p>
        </p:txBody>
      </p:sp>
      <p:sp>
        <p:nvSpPr>
          <p:cNvPr id="11272" name="Oval 8"/>
          <p:cNvSpPr>
            <a:spLocks noChangeArrowheads="1"/>
          </p:cNvSpPr>
          <p:nvPr/>
        </p:nvSpPr>
        <p:spPr bwMode="auto">
          <a:xfrm>
            <a:off x="2268538" y="2997200"/>
            <a:ext cx="4535487" cy="86518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779838" y="4076700"/>
            <a:ext cx="1246187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Political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411413" y="3213100"/>
            <a:ext cx="4318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sz="2400" smtClean="0">
                <a:solidFill>
                  <a:srgbClr val="000000"/>
                </a:solidFill>
              </a:rPr>
              <a:t>What are the </a:t>
            </a:r>
            <a:r>
              <a:rPr lang="en-GB" sz="2400" smtClean="0">
                <a:solidFill>
                  <a:srgbClr val="FF0000"/>
                </a:solidFill>
              </a:rPr>
              <a:t>causes</a:t>
            </a:r>
            <a:r>
              <a:rPr lang="en-GB" sz="2400" smtClean="0">
                <a:solidFill>
                  <a:srgbClr val="000000"/>
                </a:solidFill>
              </a:rPr>
              <a:t> of </a:t>
            </a:r>
            <a:r>
              <a:rPr lang="en-GB" sz="2400" smtClean="0">
                <a:solidFill>
                  <a:srgbClr val="FF0000"/>
                </a:solidFill>
              </a:rPr>
              <a:t>crime</a:t>
            </a:r>
            <a:r>
              <a:rPr lang="en-GB" sz="2400" smtClean="0">
                <a:solidFill>
                  <a:srgbClr val="000000"/>
                </a:solidFill>
              </a:rPr>
              <a:t>?</a:t>
            </a:r>
          </a:p>
        </p:txBody>
      </p:sp>
      <p:sp>
        <p:nvSpPr>
          <p:cNvPr id="11275" name="Line 11"/>
          <p:cNvSpPr>
            <a:spLocks noChangeShapeType="1"/>
          </p:cNvSpPr>
          <p:nvPr/>
        </p:nvSpPr>
        <p:spPr bwMode="auto">
          <a:xfrm flipV="1">
            <a:off x="6156325" y="1989138"/>
            <a:ext cx="107950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276" name="Line 12"/>
          <p:cNvSpPr>
            <a:spLocks noChangeShapeType="1"/>
          </p:cNvSpPr>
          <p:nvPr/>
        </p:nvSpPr>
        <p:spPr bwMode="auto">
          <a:xfrm>
            <a:off x="4427538" y="38608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  <p:sp>
        <p:nvSpPr>
          <p:cNvPr id="11277" name="Text Box 13"/>
          <p:cNvSpPr txBox="1">
            <a:spLocks noChangeArrowheads="1"/>
          </p:cNvSpPr>
          <p:nvPr/>
        </p:nvSpPr>
        <p:spPr bwMode="auto">
          <a:xfrm>
            <a:off x="0" y="2133600"/>
            <a:ext cx="23399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½ of all violence by strangers is committed by people who have been </a:t>
            </a:r>
            <a:r>
              <a:rPr lang="en-GB" sz="1400" dirty="0" smtClean="0">
                <a:solidFill>
                  <a:srgbClr val="FF0000"/>
                </a:solidFill>
              </a:rPr>
              <a:t>drinking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80% of criminals are </a:t>
            </a:r>
            <a:r>
              <a:rPr lang="en-GB" sz="1400" dirty="0" smtClean="0">
                <a:solidFill>
                  <a:srgbClr val="FF0000"/>
                </a:solidFill>
              </a:rPr>
              <a:t>male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Young people are most likely to be involved in crime (</a:t>
            </a:r>
            <a:r>
              <a:rPr lang="en-GB" sz="1400" dirty="0" smtClean="0">
                <a:solidFill>
                  <a:srgbClr val="FF0000"/>
                </a:solidFill>
              </a:rPr>
              <a:t>peer pressure</a:t>
            </a:r>
            <a:r>
              <a:rPr lang="en-GB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Drug use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Frustrated</a:t>
            </a:r>
            <a:r>
              <a:rPr lang="en-GB" sz="1400" dirty="0" smtClean="0">
                <a:solidFill>
                  <a:srgbClr val="000000"/>
                </a:solidFill>
              </a:rPr>
              <a:t> </a:t>
            </a:r>
            <a:r>
              <a:rPr lang="en-GB" sz="1400" dirty="0" smtClean="0">
                <a:solidFill>
                  <a:srgbClr val="FF0000"/>
                </a:solidFill>
              </a:rPr>
              <a:t>aspirations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Boredom</a:t>
            </a:r>
            <a:r>
              <a:rPr lang="en-GB" sz="1400" dirty="0" smtClean="0">
                <a:solidFill>
                  <a:srgbClr val="000000"/>
                </a:solidFill>
              </a:rPr>
              <a:t> (lack of recreational facilities for young people)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Media?</a:t>
            </a:r>
            <a:r>
              <a:rPr lang="en-GB" sz="1400" dirty="0" smtClean="0">
                <a:solidFill>
                  <a:srgbClr val="000000"/>
                </a:solidFill>
              </a:rPr>
              <a:t> -  TV, Films, Music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Fragmented community</a:t>
            </a:r>
            <a:r>
              <a:rPr lang="en-GB" sz="1400" dirty="0" smtClean="0">
                <a:solidFill>
                  <a:srgbClr val="000000"/>
                </a:solidFill>
              </a:rPr>
              <a:t> e.g. inner city rented accommodation / high-rise flats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Racial tension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‘Victimless’ crime </a:t>
            </a:r>
            <a:r>
              <a:rPr lang="en-GB" sz="1400" dirty="0" smtClean="0">
                <a:solidFill>
                  <a:srgbClr val="000000"/>
                </a:solidFill>
              </a:rPr>
              <a:t>e.g. fraud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11280" name="Text Box 16"/>
          <p:cNvSpPr txBox="1">
            <a:spLocks noChangeArrowheads="1"/>
          </p:cNvSpPr>
          <p:nvPr/>
        </p:nvSpPr>
        <p:spPr bwMode="auto">
          <a:xfrm>
            <a:off x="6948488" y="2492375"/>
            <a:ext cx="1944687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Poverty</a:t>
            </a:r>
            <a:r>
              <a:rPr lang="en-GB" sz="1400" dirty="0" smtClean="0">
                <a:solidFill>
                  <a:srgbClr val="000000"/>
                </a:solidFill>
              </a:rPr>
              <a:t> (Gap increasing between rich &amp; poor in UK)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Unemployment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MEDCs – more to steal (</a:t>
            </a:r>
            <a:r>
              <a:rPr lang="en-GB" sz="1400" dirty="0" smtClean="0">
                <a:solidFill>
                  <a:srgbClr val="FF0000"/>
                </a:solidFill>
              </a:rPr>
              <a:t>consumer durables</a:t>
            </a:r>
            <a:r>
              <a:rPr lang="en-GB" sz="1400" dirty="0" smtClean="0">
                <a:solidFill>
                  <a:srgbClr val="000000"/>
                </a:solidFill>
              </a:rPr>
              <a:t>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Costs of buying </a:t>
            </a:r>
            <a:r>
              <a:rPr lang="en-GB" sz="1400" dirty="0" smtClean="0">
                <a:solidFill>
                  <a:srgbClr val="FF0000"/>
                </a:solidFill>
              </a:rPr>
              <a:t>illegal drugs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FF0000"/>
                </a:solidFill>
              </a:rPr>
              <a:t>Shoplifting</a:t>
            </a:r>
            <a:r>
              <a:rPr lang="en-GB" sz="1400" dirty="0" smtClean="0">
                <a:solidFill>
                  <a:srgbClr val="000000"/>
                </a:solidFill>
              </a:rPr>
              <a:t> in the UK totalled £1.4 billion in 1996-1997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More than 1 in 20 British homes is burgled every year due to </a:t>
            </a:r>
            <a:r>
              <a:rPr lang="en-GB" sz="1400" dirty="0" smtClean="0">
                <a:solidFill>
                  <a:srgbClr val="FF0000"/>
                </a:solidFill>
              </a:rPr>
              <a:t>inadequate protection measures </a:t>
            </a:r>
            <a:r>
              <a:rPr lang="en-GB" sz="1400" dirty="0" smtClean="0">
                <a:solidFill>
                  <a:srgbClr val="000000"/>
                </a:solidFill>
              </a:rPr>
              <a:t>(affordability).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GB" sz="1400" dirty="0" smtClean="0">
              <a:solidFill>
                <a:srgbClr val="000000"/>
              </a:solidFill>
            </a:endParaRPr>
          </a:p>
        </p:txBody>
      </p:sp>
      <p:sp>
        <p:nvSpPr>
          <p:cNvPr id="11281" name="Text Box 17"/>
          <p:cNvSpPr txBox="1">
            <a:spLocks noChangeArrowheads="1"/>
          </p:cNvSpPr>
          <p:nvPr/>
        </p:nvSpPr>
        <p:spPr bwMode="auto">
          <a:xfrm>
            <a:off x="3492500" y="4791075"/>
            <a:ext cx="2160588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Violence at </a:t>
            </a:r>
            <a:r>
              <a:rPr lang="en-GB" sz="1400" dirty="0" smtClean="0">
                <a:solidFill>
                  <a:srgbClr val="FF0000"/>
                </a:solidFill>
              </a:rPr>
              <a:t>anti-capitalism</a:t>
            </a:r>
            <a:r>
              <a:rPr lang="en-GB" sz="1400" dirty="0" smtClean="0">
                <a:solidFill>
                  <a:srgbClr val="000000"/>
                </a:solidFill>
              </a:rPr>
              <a:t> protests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1400" dirty="0" smtClean="0">
                <a:solidFill>
                  <a:srgbClr val="000000"/>
                </a:solidFill>
              </a:rPr>
              <a:t>Unpopular decisions made by </a:t>
            </a:r>
            <a:r>
              <a:rPr lang="en-GB" sz="1400" dirty="0" smtClean="0">
                <a:solidFill>
                  <a:srgbClr val="FF0000"/>
                </a:solidFill>
              </a:rPr>
              <a:t>government</a:t>
            </a:r>
            <a:r>
              <a:rPr lang="en-GB" sz="1400" dirty="0" smtClean="0">
                <a:solidFill>
                  <a:srgbClr val="000000"/>
                </a:solidFill>
              </a:rPr>
              <a:t> e.g. Poll tax / anti Gulf war </a:t>
            </a:r>
            <a:r>
              <a:rPr lang="en-GB" sz="1400" dirty="0" smtClean="0">
                <a:solidFill>
                  <a:srgbClr val="FF0000"/>
                </a:solidFill>
              </a:rPr>
              <a:t>protests</a:t>
            </a:r>
          </a:p>
        </p:txBody>
      </p:sp>
      <p:sp>
        <p:nvSpPr>
          <p:cNvPr id="11282" name="Line 18"/>
          <p:cNvSpPr>
            <a:spLocks noChangeShapeType="1"/>
          </p:cNvSpPr>
          <p:nvPr/>
        </p:nvSpPr>
        <p:spPr bwMode="auto">
          <a:xfrm flipH="1" flipV="1">
            <a:off x="1403350" y="1844675"/>
            <a:ext cx="16557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2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9" grpId="0" animBg="1"/>
      <p:bldP spid="11270" grpId="0" animBg="1"/>
      <p:bldP spid="11272" grpId="0" animBg="1"/>
      <p:bldP spid="11271" grpId="0" animBg="1"/>
      <p:bldP spid="11275" grpId="0" animBg="1"/>
      <p:bldP spid="11276" grpId="0" animBg="1"/>
      <p:bldP spid="11277" grpId="0"/>
      <p:bldP spid="11280" grpId="0"/>
      <p:bldP spid="11281" grpId="0"/>
      <p:bldP spid="112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pairs brainstorm...</a:t>
            </a:r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3678" y="3068960"/>
            <a:ext cx="400050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75856" y="3789040"/>
            <a:ext cx="1512168" cy="92333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Why might people not report crimes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53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4000" smtClean="0"/>
              <a:t>Why might people not report crimes?</a:t>
            </a:r>
          </a:p>
        </p:txBody>
      </p:sp>
      <p:pic>
        <p:nvPicPr>
          <p:cNvPr id="13316" name="Picture 4" descr="j029086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48488" y="1268413"/>
            <a:ext cx="1817687" cy="1871662"/>
          </a:xfr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79388" y="1268413"/>
            <a:ext cx="6680200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8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000000"/>
                </a:solidFill>
              </a:rPr>
              <a:t>Only a </a:t>
            </a:r>
            <a:r>
              <a:rPr lang="en-GB" sz="2400" dirty="0" smtClean="0">
                <a:solidFill>
                  <a:srgbClr val="FF0000"/>
                </a:solidFill>
              </a:rPr>
              <a:t>¼</a:t>
            </a:r>
            <a:r>
              <a:rPr lang="en-GB" sz="2400" dirty="0" smtClean="0">
                <a:solidFill>
                  <a:srgbClr val="000000"/>
                </a:solidFill>
              </a:rPr>
              <a:t> of all crime is reported to the police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 Some crimes are not reported because people think they are </a:t>
            </a:r>
            <a:r>
              <a:rPr lang="en-GB" sz="2400" dirty="0" smtClean="0">
                <a:solidFill>
                  <a:srgbClr val="FF0000"/>
                </a:solidFill>
              </a:rPr>
              <a:t>trivial</a:t>
            </a:r>
            <a:r>
              <a:rPr lang="en-GB" sz="2400" dirty="0" smtClean="0">
                <a:solidFill>
                  <a:srgbClr val="000000"/>
                </a:solidFill>
              </a:rPr>
              <a:t>. E.g. Speeding, even though it might lead to accidents &amp; death.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 The young &amp; people from ethnic minorities may be unhappy with the service they get from the </a:t>
            </a:r>
            <a:r>
              <a:rPr lang="en-GB" sz="2400" dirty="0" smtClean="0">
                <a:solidFill>
                  <a:srgbClr val="FF0000"/>
                </a:solidFill>
              </a:rPr>
              <a:t>police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 Many violent assaults, sexual attacks &amp; other crimes are not reported because the victim </a:t>
            </a:r>
            <a:r>
              <a:rPr lang="en-GB" sz="2400" dirty="0" smtClean="0">
                <a:solidFill>
                  <a:srgbClr val="FF0000"/>
                </a:solidFill>
              </a:rPr>
              <a:t>knows the attacker</a:t>
            </a:r>
            <a:r>
              <a:rPr lang="en-GB" sz="2400" dirty="0" smtClean="0">
                <a:solidFill>
                  <a:srgbClr val="000000"/>
                </a:solidFill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 There may be fewer police officers nearby to help them.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GB" sz="2400" dirty="0" smtClean="0">
                <a:solidFill>
                  <a:srgbClr val="000000"/>
                </a:solidFill>
              </a:rPr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Lack</a:t>
            </a:r>
            <a:r>
              <a:rPr lang="en-GB" sz="2400" dirty="0" smtClean="0">
                <a:solidFill>
                  <a:srgbClr val="000000"/>
                </a:solidFill>
              </a:rPr>
              <a:t> of </a:t>
            </a:r>
            <a:r>
              <a:rPr lang="en-GB" sz="2400" dirty="0" smtClean="0">
                <a:solidFill>
                  <a:srgbClr val="FF0000"/>
                </a:solidFill>
              </a:rPr>
              <a:t>community spirit</a:t>
            </a:r>
          </a:p>
        </p:txBody>
      </p:sp>
    </p:spTree>
    <p:extLst>
      <p:ext uri="{BB962C8B-B14F-4D97-AF65-F5344CB8AC3E}">
        <p14:creationId xmlns:p14="http://schemas.microsoft.com/office/powerpoint/2010/main" val="354802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What is </a:t>
            </a:r>
            <a:r>
              <a:rPr lang="en-GB" dirty="0" smtClean="0">
                <a:solidFill>
                  <a:srgbClr val="FF0000"/>
                </a:solidFill>
              </a:rPr>
              <a:t>crime</a:t>
            </a:r>
            <a:r>
              <a:rPr lang="en-GB" dirty="0" smtClean="0"/>
              <a:t>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marL="609600" indent="-609600" eaLnBrk="1" hangingPunct="1">
              <a:buFontTx/>
              <a:buNone/>
            </a:pPr>
            <a:r>
              <a:rPr lang="en-GB" b="1" dirty="0" smtClean="0"/>
              <a:t>	</a:t>
            </a:r>
            <a:r>
              <a:rPr lang="en-GB" b="1" u="sng" dirty="0" smtClean="0"/>
              <a:t>Task: in pairs discuss the following</a:t>
            </a:r>
            <a:endParaRPr lang="en-GB" b="1" dirty="0" smtClean="0"/>
          </a:p>
          <a:p>
            <a:pPr marL="609600" indent="-609600" eaLnBrk="1" hangingPunct="1">
              <a:buFontTx/>
              <a:buNone/>
            </a:pPr>
            <a:r>
              <a:rPr lang="en-GB" dirty="0" smtClean="0"/>
              <a:t>	Write a list of all the TV and computer entertainment programmes you can think of that involve </a:t>
            </a:r>
            <a:r>
              <a:rPr lang="en-GB" dirty="0" smtClean="0">
                <a:solidFill>
                  <a:srgbClr val="FF0000"/>
                </a:solidFill>
              </a:rPr>
              <a:t>crime</a:t>
            </a:r>
            <a:r>
              <a:rPr lang="en-GB" dirty="0" smtClean="0"/>
              <a:t>. </a:t>
            </a:r>
          </a:p>
          <a:p>
            <a:pPr marL="609600" indent="-609600" eaLnBrk="1" hangingPunct="1">
              <a:buFontTx/>
              <a:buNone/>
            </a:pPr>
            <a:r>
              <a:rPr lang="en-GB" dirty="0"/>
              <a:t> </a:t>
            </a:r>
            <a:r>
              <a:rPr lang="en-GB" dirty="0" smtClean="0"/>
              <a:t>      Create an information fact file for your programme/game by answering the following questions:</a:t>
            </a:r>
          </a:p>
          <a:p>
            <a:pPr marL="609600" indent="-609600" eaLnBrk="1" hangingPunct="1"/>
            <a:r>
              <a:rPr lang="en-GB" dirty="0" smtClean="0"/>
              <a:t>What sort of crimes do they show?</a:t>
            </a:r>
          </a:p>
          <a:p>
            <a:pPr marL="609600" indent="-609600" eaLnBrk="1" hangingPunct="1"/>
            <a:r>
              <a:rPr lang="en-GB" dirty="0" smtClean="0"/>
              <a:t>Where do they show crimes taking place?</a:t>
            </a:r>
          </a:p>
          <a:p>
            <a:pPr marL="609600" indent="-609600" eaLnBrk="1" hangingPunct="1"/>
            <a:r>
              <a:rPr lang="en-GB" dirty="0" smtClean="0"/>
              <a:t>How realistic are they?</a:t>
            </a:r>
          </a:p>
          <a:p>
            <a:pPr marL="609600" indent="-609600" eaLnBrk="1" hangingPunct="1"/>
            <a:r>
              <a:rPr lang="en-GB" dirty="0" smtClean="0"/>
              <a:t>Do you think this has a positive or negative impact on society?</a:t>
            </a:r>
          </a:p>
        </p:txBody>
      </p:sp>
    </p:spTree>
    <p:extLst>
      <p:ext uri="{BB962C8B-B14F-4D97-AF65-F5344CB8AC3E}">
        <p14:creationId xmlns:p14="http://schemas.microsoft.com/office/powerpoint/2010/main" val="122377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420938"/>
            <a:ext cx="4043363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GB" sz="3200" dirty="0" smtClean="0"/>
              <a:t>GP Homework</a:t>
            </a:r>
            <a:br>
              <a:rPr lang="en-GB" sz="3200" dirty="0" smtClean="0"/>
            </a:br>
            <a:r>
              <a:rPr lang="en-GB" sz="3200" dirty="0" smtClean="0">
                <a:solidFill>
                  <a:srgbClr val="FF0000"/>
                </a:solidFill>
              </a:rPr>
              <a:t/>
            </a:r>
            <a:br>
              <a:rPr lang="en-GB" sz="3200" dirty="0" smtClean="0">
                <a:solidFill>
                  <a:srgbClr val="FF0000"/>
                </a:solidFill>
              </a:rPr>
            </a:br>
            <a:r>
              <a:rPr lang="en-GB" sz="3200" dirty="0" smtClean="0"/>
              <a:t/>
            </a:r>
            <a:br>
              <a:rPr lang="en-GB" sz="3200" dirty="0" smtClean="0"/>
            </a:br>
            <a:r>
              <a:rPr lang="en-GB" sz="3200" dirty="0" smtClean="0"/>
              <a:t>Complete Crime &amp; the Local Community TV news survey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04813"/>
            <a:ext cx="4322762" cy="592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023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Crime </a:t>
            </a:r>
            <a:r>
              <a:rPr lang="en-GB" dirty="0" smtClean="0"/>
              <a:t>&amp;</a:t>
            </a:r>
            <a:r>
              <a:rPr lang="en-GB" dirty="0" smtClean="0">
                <a:solidFill>
                  <a:srgbClr val="FF0000"/>
                </a:solidFill>
              </a:rPr>
              <a:t> Community</a:t>
            </a:r>
            <a:br>
              <a:rPr lang="en-GB" dirty="0" smtClean="0">
                <a:solidFill>
                  <a:srgbClr val="FF0000"/>
                </a:solidFill>
              </a:rPr>
            </a:br>
            <a:endParaRPr lang="en-GB" dirty="0" smtClean="0">
              <a:solidFill>
                <a:srgbClr val="FF0000"/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852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1400" dirty="0" smtClean="0"/>
              <a:t>	</a:t>
            </a:r>
            <a:r>
              <a:rPr lang="en-GB" sz="2400" b="1" u="sng" dirty="0" smtClean="0"/>
              <a:t>Key Ideas: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Crime happens all over the world – in cities, in towns and in the countryside.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Some crimes affect people much more than others. </a:t>
            </a:r>
          </a:p>
          <a:p>
            <a:pPr eaLnBrk="1" hangingPunct="1">
              <a:lnSpc>
                <a:spcPct val="80000"/>
              </a:lnSpc>
            </a:pPr>
            <a:r>
              <a:rPr lang="en-GB" sz="2400" dirty="0" smtClean="0"/>
              <a:t>Views on the different types of crime vary from person to person.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	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	‘</a:t>
            </a:r>
            <a:r>
              <a:rPr lang="en-GB" sz="2400" b="1" u="sng" dirty="0" smtClean="0"/>
              <a:t>Learn About’:</a:t>
            </a:r>
            <a:endParaRPr lang="en-GB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GB" sz="2400" dirty="0" smtClean="0"/>
              <a:t>	This unit looks at patterns of criminal activity within local areas all over the world.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 smtClean="0"/>
              <a:t>What </a:t>
            </a:r>
            <a:r>
              <a:rPr lang="en-GB" sz="2400" dirty="0" smtClean="0">
                <a:solidFill>
                  <a:srgbClr val="FF0000"/>
                </a:solidFill>
              </a:rPr>
              <a:t>crime</a:t>
            </a:r>
            <a:r>
              <a:rPr lang="en-GB" sz="2400" dirty="0" smtClean="0"/>
              <a:t> is and how it is </a:t>
            </a:r>
            <a:r>
              <a:rPr lang="en-GB" sz="2400" dirty="0" smtClean="0">
                <a:solidFill>
                  <a:srgbClr val="FF0000"/>
                </a:solidFill>
              </a:rPr>
              <a:t>caused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 smtClean="0"/>
              <a:t>What people </a:t>
            </a:r>
            <a:r>
              <a:rPr lang="en-GB" sz="2400" dirty="0" smtClean="0">
                <a:solidFill>
                  <a:srgbClr val="FF0000"/>
                </a:solidFill>
              </a:rPr>
              <a:t>feel</a:t>
            </a:r>
            <a:r>
              <a:rPr lang="en-GB" sz="2400" dirty="0" smtClean="0"/>
              <a:t> about crime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 smtClean="0"/>
              <a:t>How crime varies </a:t>
            </a:r>
            <a:r>
              <a:rPr lang="en-GB" sz="2400" dirty="0" smtClean="0">
                <a:solidFill>
                  <a:srgbClr val="FF0000"/>
                </a:solidFill>
              </a:rPr>
              <a:t>locally</a:t>
            </a:r>
            <a:r>
              <a:rPr lang="en-GB" sz="2400" dirty="0"/>
              <a:t>,</a:t>
            </a: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nationally </a:t>
            </a:r>
            <a:r>
              <a:rPr lang="en-GB" sz="2400" dirty="0" smtClean="0"/>
              <a:t>and</a:t>
            </a:r>
            <a:r>
              <a:rPr lang="en-GB" sz="2400" dirty="0" smtClean="0">
                <a:solidFill>
                  <a:srgbClr val="FF0000"/>
                </a:solidFill>
              </a:rPr>
              <a:t> internationally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ü"/>
            </a:pPr>
            <a:r>
              <a:rPr lang="en-GB" sz="2400" dirty="0" smtClean="0"/>
              <a:t>How the problem of crime might be </a:t>
            </a:r>
            <a:r>
              <a:rPr lang="en-GB" sz="2400" dirty="0" smtClean="0">
                <a:solidFill>
                  <a:srgbClr val="FF0000"/>
                </a:solidFill>
              </a:rPr>
              <a:t>solved</a:t>
            </a:r>
            <a:r>
              <a:rPr lang="en-GB" sz="2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452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2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2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eaLnBrk="1" hangingPunct="1"/>
            <a:r>
              <a:rPr lang="en-GB" dirty="0" smtClean="0">
                <a:solidFill>
                  <a:srgbClr val="FF0000"/>
                </a:solidFill>
              </a:rPr>
              <a:t>By the end of this unit…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514116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2800" b="1" dirty="0" smtClean="0"/>
              <a:t>You Must- </a:t>
            </a:r>
            <a:r>
              <a:rPr lang="en-GB" sz="2000" b="1" dirty="0" smtClean="0"/>
              <a:t>Be able to name </a:t>
            </a:r>
            <a:r>
              <a:rPr lang="en-GB" sz="2000" b="1" dirty="0" smtClean="0">
                <a:solidFill>
                  <a:srgbClr val="FF0000"/>
                </a:solidFill>
              </a:rPr>
              <a:t>different </a:t>
            </a:r>
            <a:r>
              <a:rPr lang="en-GB" sz="2000" b="1" dirty="0"/>
              <a:t> </a:t>
            </a:r>
            <a:r>
              <a:rPr lang="en-GB" sz="2000" b="1" dirty="0" smtClean="0"/>
              <a:t>types of crime and understand the reason why not all crimes are </a:t>
            </a:r>
            <a:r>
              <a:rPr lang="en-GB" sz="2000" b="1" dirty="0"/>
              <a:t>recorded. Use a range </a:t>
            </a:r>
            <a:r>
              <a:rPr lang="en-GB" sz="2000" b="1" dirty="0" smtClean="0"/>
              <a:t>of sources to </a:t>
            </a:r>
            <a:r>
              <a:rPr lang="en-GB" sz="2000" b="1" dirty="0"/>
              <a:t>communicate your  </a:t>
            </a:r>
            <a:r>
              <a:rPr lang="en-GB" sz="2000" b="1" dirty="0" smtClean="0"/>
              <a:t>findings in your writing.</a:t>
            </a:r>
            <a:endParaRPr lang="en-GB" sz="2800" b="1" dirty="0" smtClean="0"/>
          </a:p>
          <a:p>
            <a:pPr eaLnBrk="1" hangingPunct="1"/>
            <a:r>
              <a:rPr lang="en-GB" sz="2800" b="1" dirty="0" smtClean="0"/>
              <a:t>You Should-</a:t>
            </a:r>
            <a:r>
              <a:rPr lang="en-GB" sz="2000" b="1" dirty="0" smtClean="0"/>
              <a:t>Be able to </a:t>
            </a:r>
            <a:r>
              <a:rPr lang="en-GB" sz="2000" b="1" dirty="0" smtClean="0">
                <a:solidFill>
                  <a:srgbClr val="FF0000"/>
                </a:solidFill>
              </a:rPr>
              <a:t>identify</a:t>
            </a:r>
            <a:r>
              <a:rPr lang="en-GB" sz="2000" b="1" dirty="0" smtClean="0"/>
              <a:t> locational patterns of	crime and suggest ways to make	environments safer. Use a range of primary	and secondary sources to communicate your findings </a:t>
            </a:r>
            <a:r>
              <a:rPr lang="en-GB" sz="2000" b="1" dirty="0"/>
              <a:t>in </a:t>
            </a:r>
            <a:r>
              <a:rPr lang="en-GB" sz="2000" b="1" dirty="0" smtClean="0"/>
              <a:t>your </a:t>
            </a:r>
            <a:r>
              <a:rPr lang="en-GB" sz="2000" b="1" dirty="0"/>
              <a:t>writing</a:t>
            </a:r>
            <a:r>
              <a:rPr lang="en-GB" sz="2000" b="1" dirty="0" smtClean="0"/>
              <a:t>.</a:t>
            </a:r>
            <a:endParaRPr lang="en-GB" sz="2800" b="1" dirty="0" smtClean="0"/>
          </a:p>
          <a:p>
            <a:pPr eaLnBrk="1" hangingPunct="1"/>
            <a:r>
              <a:rPr lang="en-GB" sz="2800" b="1" dirty="0" smtClean="0"/>
              <a:t>You could-</a:t>
            </a:r>
            <a:r>
              <a:rPr lang="en-GB" sz="2000" b="1" dirty="0" smtClean="0"/>
              <a:t>Be able to </a:t>
            </a:r>
            <a:r>
              <a:rPr lang="en-GB" sz="2000" b="1" dirty="0" smtClean="0">
                <a:solidFill>
                  <a:srgbClr val="FF0000"/>
                </a:solidFill>
              </a:rPr>
              <a:t>understand</a:t>
            </a:r>
            <a:r>
              <a:rPr lang="en-GB" sz="2000" b="1" dirty="0" smtClean="0"/>
              <a:t> the wider implications crime globally and critically evaluate a range of sources and present substantiated conclusions within  well-argued reports.</a:t>
            </a:r>
          </a:p>
        </p:txBody>
      </p:sp>
    </p:spTree>
    <p:extLst>
      <p:ext uri="{BB962C8B-B14F-4D97-AF65-F5344CB8AC3E}">
        <p14:creationId xmlns:p14="http://schemas.microsoft.com/office/powerpoint/2010/main" val="261575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>
                <a:solidFill>
                  <a:srgbClr val="FF0000"/>
                </a:solidFill>
              </a:rPr>
              <a:t>Starter</a:t>
            </a: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GB" dirty="0" smtClean="0"/>
              <a:t>What do you think when you first hear the word </a:t>
            </a:r>
            <a:r>
              <a:rPr lang="en-GB" dirty="0" smtClean="0">
                <a:solidFill>
                  <a:srgbClr val="FF0000"/>
                </a:solidFill>
              </a:rPr>
              <a:t>crime</a:t>
            </a:r>
            <a:r>
              <a:rPr lang="en-GB" dirty="0" smtClean="0"/>
              <a:t>?</a:t>
            </a:r>
          </a:p>
          <a:p>
            <a:pPr eaLnBrk="1" hangingPunct="1"/>
            <a:endParaRPr lang="en-GB" dirty="0" smtClean="0"/>
          </a:p>
          <a:p>
            <a:pPr eaLnBrk="1" hangingPunct="1">
              <a:buFontTx/>
              <a:buNone/>
            </a:pPr>
            <a:r>
              <a:rPr lang="en-GB" dirty="0" smtClean="0">
                <a:solidFill>
                  <a:srgbClr val="FF0000"/>
                </a:solidFill>
              </a:rPr>
              <a:t>Think;</a:t>
            </a:r>
          </a:p>
          <a:p>
            <a:pPr eaLnBrk="1" hangingPunct="1"/>
            <a:r>
              <a:rPr lang="en-GB" dirty="0" smtClean="0">
                <a:solidFill>
                  <a:srgbClr val="0070C0"/>
                </a:solidFill>
              </a:rPr>
              <a:t>Type</a:t>
            </a:r>
          </a:p>
          <a:p>
            <a:pPr eaLnBrk="1" hangingPunct="1"/>
            <a:r>
              <a:rPr lang="en-GB" dirty="0" smtClean="0">
                <a:solidFill>
                  <a:srgbClr val="7030A0"/>
                </a:solidFill>
              </a:rPr>
              <a:t>Where</a:t>
            </a:r>
          </a:p>
          <a:p>
            <a:pPr eaLnBrk="1" hangingPunct="1"/>
            <a:r>
              <a:rPr lang="en-GB" dirty="0" smtClean="0">
                <a:solidFill>
                  <a:srgbClr val="0070C0"/>
                </a:solidFill>
              </a:rPr>
              <a:t>Who</a:t>
            </a:r>
          </a:p>
          <a:p>
            <a:pPr eaLnBrk="1" hangingPunct="1"/>
            <a:r>
              <a:rPr lang="en-GB" dirty="0" smtClean="0">
                <a:solidFill>
                  <a:srgbClr val="7030A0"/>
                </a:solidFill>
              </a:rPr>
              <a:t>When</a:t>
            </a:r>
          </a:p>
        </p:txBody>
      </p:sp>
    </p:spTree>
    <p:extLst>
      <p:ext uri="{BB962C8B-B14F-4D97-AF65-F5344CB8AC3E}">
        <p14:creationId xmlns:p14="http://schemas.microsoft.com/office/powerpoint/2010/main" val="76568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>
            <a:norm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000"/>
              <a:t>What are your crime perceptions?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7848600" cy="478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9" name="WordArt 3"/>
          <p:cNvSpPr>
            <a:spLocks noChangeArrowheads="1" noChangeShapeType="1" noTextEdit="1"/>
          </p:cNvSpPr>
          <p:nvPr/>
        </p:nvSpPr>
        <p:spPr bwMode="auto">
          <a:xfrm rot="20100000">
            <a:off x="1588" y="2062163"/>
            <a:ext cx="5545137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crime do you think might happen here?</a:t>
            </a:r>
          </a:p>
        </p:txBody>
      </p:sp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1619250" y="5805488"/>
            <a:ext cx="669766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Why?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0825" y="6092825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/>
              <a:t>1.</a:t>
            </a:r>
          </a:p>
        </p:txBody>
      </p:sp>
      <p:sp>
        <p:nvSpPr>
          <p:cNvPr id="4102" name="WordArt 6"/>
          <p:cNvSpPr>
            <a:spLocks noChangeArrowheads="1" noChangeShapeType="1" noTextEdit="1"/>
          </p:cNvSpPr>
          <p:nvPr/>
        </p:nvSpPr>
        <p:spPr bwMode="auto">
          <a:xfrm rot="20100000">
            <a:off x="6227763" y="4797425"/>
            <a:ext cx="2663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Evidence?</a:t>
            </a:r>
          </a:p>
        </p:txBody>
      </p:sp>
    </p:spTree>
    <p:extLst>
      <p:ext uri="{BB962C8B-B14F-4D97-AF65-F5344CB8AC3E}">
        <p14:creationId xmlns:p14="http://schemas.microsoft.com/office/powerpoint/2010/main" val="340779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animBg="1"/>
      <p:bldP spid="4100" grpId="0" animBg="1"/>
      <p:bldP spid="4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Perceptions…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908050"/>
            <a:ext cx="80645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3" name="WordArt 3"/>
          <p:cNvSpPr>
            <a:spLocks noChangeArrowheads="1" noChangeShapeType="1" noTextEdit="1"/>
          </p:cNvSpPr>
          <p:nvPr/>
        </p:nvSpPr>
        <p:spPr bwMode="auto">
          <a:xfrm rot="20100000">
            <a:off x="1588" y="1917700"/>
            <a:ext cx="5545137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crime do you think might happen here?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1547813" y="5661025"/>
            <a:ext cx="6697662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Why?</a:t>
            </a:r>
          </a:p>
        </p:txBody>
      </p:sp>
      <p:sp>
        <p:nvSpPr>
          <p:cNvPr id="5125" name="WordArt 5"/>
          <p:cNvSpPr>
            <a:spLocks noChangeArrowheads="1" noChangeShapeType="1" noTextEdit="1"/>
          </p:cNvSpPr>
          <p:nvPr/>
        </p:nvSpPr>
        <p:spPr bwMode="auto">
          <a:xfrm rot="20100000">
            <a:off x="6227763" y="4797425"/>
            <a:ext cx="2663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Evidence?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/>
              <a:t>2.</a:t>
            </a:r>
          </a:p>
        </p:txBody>
      </p:sp>
    </p:spTree>
    <p:extLst>
      <p:ext uri="{BB962C8B-B14F-4D97-AF65-F5344CB8AC3E}">
        <p14:creationId xmlns:p14="http://schemas.microsoft.com/office/powerpoint/2010/main" val="13688174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082881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Perceptions …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836613"/>
            <a:ext cx="8497888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 rot="20100000">
            <a:off x="1588" y="2062163"/>
            <a:ext cx="5545137" cy="57626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crime do you think might happen here?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19250" y="5734050"/>
            <a:ext cx="669766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Why?</a:t>
            </a:r>
          </a:p>
        </p:txBody>
      </p:sp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 rot="20100000">
            <a:off x="6227763" y="4797425"/>
            <a:ext cx="2663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Evidence?</a:t>
            </a:r>
          </a:p>
        </p:txBody>
      </p:sp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5970163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Perceptions…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052513"/>
            <a:ext cx="84963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 rot="20100000">
            <a:off x="1588" y="1774825"/>
            <a:ext cx="5545137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crime do you think might happen here?</a:t>
            </a:r>
          </a:p>
        </p:txBody>
      </p:sp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1619250" y="5734050"/>
            <a:ext cx="669766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Why?</a:t>
            </a:r>
          </a:p>
        </p:txBody>
      </p:sp>
      <p:sp>
        <p:nvSpPr>
          <p:cNvPr id="7173" name="WordArt 5"/>
          <p:cNvSpPr>
            <a:spLocks noChangeArrowheads="1" noChangeShapeType="1" noTextEdit="1"/>
          </p:cNvSpPr>
          <p:nvPr/>
        </p:nvSpPr>
        <p:spPr bwMode="auto">
          <a:xfrm rot="20100000">
            <a:off x="6227763" y="4797425"/>
            <a:ext cx="2663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Evidence?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860065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12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2" grpId="0" animBg="1"/>
      <p:bldP spid="71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-3983" y="0"/>
            <a:ext cx="9144000" cy="11430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dirty="0"/>
              <a:t>Perceptions…</a:t>
            </a: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19250" y="5734050"/>
            <a:ext cx="6697663" cy="863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Why?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81075"/>
            <a:ext cx="8135937" cy="456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 rot="20100000">
            <a:off x="-250825" y="1917700"/>
            <a:ext cx="5545138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What crime do you think might happen here?</a:t>
            </a:r>
          </a:p>
        </p:txBody>
      </p:sp>
      <p:sp>
        <p:nvSpPr>
          <p:cNvPr id="8197" name="WordArt 5"/>
          <p:cNvSpPr>
            <a:spLocks noChangeArrowheads="1" noChangeShapeType="1" noTextEdit="1"/>
          </p:cNvSpPr>
          <p:nvPr/>
        </p:nvSpPr>
        <p:spPr bwMode="auto">
          <a:xfrm rot="20100000">
            <a:off x="6227763" y="4797425"/>
            <a:ext cx="2663825" cy="5762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>
                <a:ln w="936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Evidence?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0825" y="6092825"/>
            <a:ext cx="4333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ea typeface="MS Gothic" charset="-128"/>
              </a:defRPr>
            </a:lvl9pPr>
          </a:lstStyle>
          <a:p>
            <a:pPr>
              <a:spcBef>
                <a:spcPts val="1125"/>
              </a:spcBef>
            </a:pPr>
            <a:r>
              <a:rPr lang="en-GB"/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1325776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 additive="repl">
                                        <p:cTn id="17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animBg="1"/>
      <p:bldP spid="819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488</Words>
  <Application>Microsoft Office PowerPoint</Application>
  <PresentationFormat>Экран (4:3)</PresentationFormat>
  <Paragraphs>108</Paragraphs>
  <Slides>18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New unit</vt:lpstr>
      <vt:lpstr>Crime &amp; Community </vt:lpstr>
      <vt:lpstr>By the end of this unit…</vt:lpstr>
      <vt:lpstr>Starter</vt:lpstr>
      <vt:lpstr>What are your crime perceptions?</vt:lpstr>
      <vt:lpstr>Perceptions…</vt:lpstr>
      <vt:lpstr>Perceptions …</vt:lpstr>
      <vt:lpstr>Perceptions…</vt:lpstr>
      <vt:lpstr>Perceptions…</vt:lpstr>
      <vt:lpstr>Презентация PowerPoint</vt:lpstr>
      <vt:lpstr>Презентация PowerPoint</vt:lpstr>
      <vt:lpstr>What do we already know about crime?</vt:lpstr>
      <vt:lpstr>What is crime?</vt:lpstr>
      <vt:lpstr>What do you think are the causes of crime? In groups organise the statistics into the categories Economic, Political and Social onto your A3 sheet of paper.</vt:lpstr>
      <vt:lpstr>In pairs brainstorm...</vt:lpstr>
      <vt:lpstr>Why might people not report crimes?</vt:lpstr>
      <vt:lpstr>What is crime?</vt:lpstr>
      <vt:lpstr>GP Homework   Complete Crime &amp; the Local Community TV news survey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unit</dc:title>
  <dc:creator>Jennifer Wood</dc:creator>
  <cp:lastModifiedBy>Jennifer Wood</cp:lastModifiedBy>
  <cp:revision>6</cp:revision>
  <dcterms:created xsi:type="dcterms:W3CDTF">2013-10-28T04:33:54Z</dcterms:created>
  <dcterms:modified xsi:type="dcterms:W3CDTF">2013-10-28T08:17:26Z</dcterms:modified>
</cp:coreProperties>
</file>