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  <p:sldMasterId id="2147483711" r:id="rId3"/>
  </p:sldMasterIdLst>
  <p:notesMasterIdLst>
    <p:notesMasterId r:id="rId29"/>
  </p:notesMasterIdLst>
  <p:sldIdLst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91" r:id="rId14"/>
    <p:sldId id="277" r:id="rId15"/>
    <p:sldId id="278" r:id="rId16"/>
    <p:sldId id="279" r:id="rId17"/>
    <p:sldId id="290" r:id="rId18"/>
    <p:sldId id="293" r:id="rId19"/>
    <p:sldId id="281" r:id="rId20"/>
    <p:sldId id="282" r:id="rId21"/>
    <p:sldId id="292" r:id="rId22"/>
    <p:sldId id="294" r:id="rId23"/>
    <p:sldId id="295" r:id="rId24"/>
    <p:sldId id="296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19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44E63-71FB-4D08-8748-472F8DC00742}" type="doc">
      <dgm:prSet loTypeId="urn:microsoft.com/office/officeart/2005/8/layout/vList4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ED648FEC-D2DD-4007-AAD0-478F02C67596}">
      <dgm:prSet phldrT="[Text]" custT="1"/>
      <dgm:spPr/>
      <dgm:t>
        <a:bodyPr/>
        <a:lstStyle/>
        <a:p>
          <a:r>
            <a:rPr lang="en-GB" sz="1800" dirty="0" smtClean="0"/>
            <a:t>Support from others</a:t>
          </a:r>
          <a:endParaRPr lang="en-GB" sz="1800" dirty="0"/>
        </a:p>
      </dgm:t>
    </dgm:pt>
    <dgm:pt modelId="{347F7FEC-A4C2-4AA5-A29D-E72421A65153}" type="parTrans" cxnId="{93601C48-8062-4134-9311-DCE5356F16EF}">
      <dgm:prSet/>
      <dgm:spPr/>
      <dgm:t>
        <a:bodyPr/>
        <a:lstStyle/>
        <a:p>
          <a:endParaRPr lang="en-GB" sz="1800"/>
        </a:p>
      </dgm:t>
    </dgm:pt>
    <dgm:pt modelId="{184C9A67-B99B-47A0-8FF0-EB2037B072E1}" type="sibTrans" cxnId="{93601C48-8062-4134-9311-DCE5356F16EF}">
      <dgm:prSet/>
      <dgm:spPr/>
      <dgm:t>
        <a:bodyPr/>
        <a:lstStyle/>
        <a:p>
          <a:endParaRPr lang="en-GB" sz="1800"/>
        </a:p>
      </dgm:t>
    </dgm:pt>
    <dgm:pt modelId="{1817B9A6-66DB-40D4-91EF-7E8C006DF6AD}">
      <dgm:prSet phldrT="[Text]" custT="1"/>
      <dgm:spPr/>
      <dgm:t>
        <a:bodyPr/>
        <a:lstStyle/>
        <a:p>
          <a:r>
            <a:rPr lang="en-GB" sz="1800" dirty="0" smtClean="0"/>
            <a:t>People feel safe and secure when they can associate with other people from the same background. There is a sense of belonging and protection from racial abuse. </a:t>
          </a:r>
          <a:endParaRPr lang="en-GB" sz="1800" dirty="0"/>
        </a:p>
      </dgm:t>
    </dgm:pt>
    <dgm:pt modelId="{E9630345-2166-42FC-B150-710BF87C9AD3}" type="parTrans" cxnId="{049E1659-E79C-43BB-B154-01931A710111}">
      <dgm:prSet/>
      <dgm:spPr/>
      <dgm:t>
        <a:bodyPr/>
        <a:lstStyle/>
        <a:p>
          <a:endParaRPr lang="en-GB" sz="1800"/>
        </a:p>
      </dgm:t>
    </dgm:pt>
    <dgm:pt modelId="{78AD3994-E288-45FA-A3F5-923A9202D6F7}" type="sibTrans" cxnId="{049E1659-E79C-43BB-B154-01931A710111}">
      <dgm:prSet/>
      <dgm:spPr/>
      <dgm:t>
        <a:bodyPr/>
        <a:lstStyle/>
        <a:p>
          <a:endParaRPr lang="en-GB" sz="1800"/>
        </a:p>
      </dgm:t>
    </dgm:pt>
    <dgm:pt modelId="{FEB67CFB-25EA-49AD-AA8C-CA58D87FE80D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A familiar culture</a:t>
          </a:r>
          <a:endParaRPr lang="en-GB" sz="1800" dirty="0">
            <a:solidFill>
              <a:schemeClr val="tx1"/>
            </a:solidFill>
          </a:endParaRPr>
        </a:p>
      </dgm:t>
    </dgm:pt>
    <dgm:pt modelId="{2445BEA2-E6F9-42C4-9625-CC5916B551D7}" type="parTrans" cxnId="{174A3437-5590-493A-AC87-6718C99EE25E}">
      <dgm:prSet/>
      <dgm:spPr/>
      <dgm:t>
        <a:bodyPr/>
        <a:lstStyle/>
        <a:p>
          <a:endParaRPr lang="en-GB" sz="1800"/>
        </a:p>
      </dgm:t>
    </dgm:pt>
    <dgm:pt modelId="{8CF94BD0-40AF-47B6-9ACE-CD4B132A0C2D}" type="sibTrans" cxnId="{174A3437-5590-493A-AC87-6718C99EE25E}">
      <dgm:prSet/>
      <dgm:spPr/>
      <dgm:t>
        <a:bodyPr/>
        <a:lstStyle/>
        <a:p>
          <a:endParaRPr lang="en-GB" sz="1800"/>
        </a:p>
      </dgm:t>
    </dgm:pt>
    <dgm:pt modelId="{1C27FEAD-65EA-4FA5-AFD3-D7278C81658E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In a strange country, there is comfort from being with people who have similar ideas and beliefs and speak the same language.</a:t>
          </a:r>
          <a:endParaRPr lang="en-GB" sz="1800" dirty="0">
            <a:solidFill>
              <a:schemeClr val="tx1"/>
            </a:solidFill>
          </a:endParaRPr>
        </a:p>
      </dgm:t>
    </dgm:pt>
    <dgm:pt modelId="{B6CE4084-902C-403D-AABF-53023290E30A}" type="parTrans" cxnId="{EA8EA848-DAF9-48B3-9E23-6E98BADAF870}">
      <dgm:prSet/>
      <dgm:spPr/>
      <dgm:t>
        <a:bodyPr/>
        <a:lstStyle/>
        <a:p>
          <a:endParaRPr lang="en-GB" sz="1800"/>
        </a:p>
      </dgm:t>
    </dgm:pt>
    <dgm:pt modelId="{F1EA8076-96C1-4FDD-99BB-182ADF5C803F}" type="sibTrans" cxnId="{EA8EA848-DAF9-48B3-9E23-6E98BADAF870}">
      <dgm:prSet/>
      <dgm:spPr/>
      <dgm:t>
        <a:bodyPr/>
        <a:lstStyle/>
        <a:p>
          <a:endParaRPr lang="en-GB" sz="1800"/>
        </a:p>
      </dgm:t>
    </dgm:pt>
    <dgm:pt modelId="{4814FFAF-8050-4421-BD13-EC1A6F00AB4F}">
      <dgm:prSet phldrT="[Text]" custT="1"/>
      <dgm:spPr/>
      <dgm:t>
        <a:bodyPr/>
        <a:lstStyle/>
        <a:p>
          <a:r>
            <a:rPr lang="en-GB" sz="1800" dirty="0" smtClean="0"/>
            <a:t>Specialist Facilities</a:t>
          </a:r>
          <a:endParaRPr lang="en-GB" sz="1800" dirty="0"/>
        </a:p>
      </dgm:t>
    </dgm:pt>
    <dgm:pt modelId="{28A17173-F995-4455-8AD2-DAB5E85B48FB}" type="parTrans" cxnId="{3F334E3D-1DC2-4786-9A90-8D8B7FC6087B}">
      <dgm:prSet/>
      <dgm:spPr/>
      <dgm:t>
        <a:bodyPr/>
        <a:lstStyle/>
        <a:p>
          <a:endParaRPr lang="en-GB" sz="1800"/>
        </a:p>
      </dgm:t>
    </dgm:pt>
    <dgm:pt modelId="{BDAAE5DC-A090-4D23-B672-6E268FF013F5}" type="sibTrans" cxnId="{3F334E3D-1DC2-4786-9A90-8D8B7FC6087B}">
      <dgm:prSet/>
      <dgm:spPr/>
      <dgm:t>
        <a:bodyPr/>
        <a:lstStyle/>
        <a:p>
          <a:endParaRPr lang="en-GB" sz="1800"/>
        </a:p>
      </dgm:t>
    </dgm:pt>
    <dgm:pt modelId="{4BE9B59D-C86C-45C4-A978-F272F91F3515}">
      <dgm:prSet phldrT="[Text]" custT="1"/>
      <dgm:spPr/>
      <dgm:t>
        <a:bodyPr/>
        <a:lstStyle/>
        <a:p>
          <a:r>
            <a:rPr lang="en-GB" sz="1800" dirty="0" smtClean="0"/>
            <a:t>In many areas, these are provided so that, for example, Sikhs can worship in a </a:t>
          </a:r>
          <a:r>
            <a:rPr lang="en-GB" sz="1800" dirty="0" err="1" smtClean="0"/>
            <a:t>gurdwara</a:t>
          </a:r>
          <a:r>
            <a:rPr lang="en-GB" sz="1800" dirty="0" smtClean="0"/>
            <a:t>. Familiar foodstuffs will be available in shops</a:t>
          </a:r>
          <a:endParaRPr lang="en-GB" sz="1800" dirty="0"/>
        </a:p>
      </dgm:t>
    </dgm:pt>
    <dgm:pt modelId="{2CE8617D-C88A-47A2-AE20-3DD974173BEB}" type="parTrans" cxnId="{8FF203E2-660E-4823-BB49-84E81E006271}">
      <dgm:prSet/>
      <dgm:spPr/>
      <dgm:t>
        <a:bodyPr/>
        <a:lstStyle/>
        <a:p>
          <a:endParaRPr lang="en-GB" sz="1800"/>
        </a:p>
      </dgm:t>
    </dgm:pt>
    <dgm:pt modelId="{588D757A-541C-4DCE-AF5C-C6C817B29DC6}" type="sibTrans" cxnId="{8FF203E2-660E-4823-BB49-84E81E006271}">
      <dgm:prSet/>
      <dgm:spPr/>
      <dgm:t>
        <a:bodyPr/>
        <a:lstStyle/>
        <a:p>
          <a:endParaRPr lang="en-GB" sz="1800"/>
        </a:p>
      </dgm:t>
    </dgm:pt>
    <dgm:pt modelId="{D3469F08-65A9-4C26-9A40-05B2969FB201}">
      <dgm:prSet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Employment factors</a:t>
          </a:r>
          <a:endParaRPr lang="en-GB" sz="1800" dirty="0">
            <a:solidFill>
              <a:schemeClr val="tx1"/>
            </a:solidFill>
          </a:endParaRPr>
        </a:p>
      </dgm:t>
    </dgm:pt>
    <dgm:pt modelId="{CB899221-36F5-44FF-B4F6-88099BD79489}" type="parTrans" cxnId="{A2473FE8-F901-49D6-9857-4EDB23FCB7FE}">
      <dgm:prSet/>
      <dgm:spPr/>
      <dgm:t>
        <a:bodyPr/>
        <a:lstStyle/>
        <a:p>
          <a:endParaRPr lang="en-GB" sz="1800"/>
        </a:p>
      </dgm:t>
    </dgm:pt>
    <dgm:pt modelId="{1B7AD79F-D048-433D-A9DE-88A98A0FC558}" type="sibTrans" cxnId="{A2473FE8-F901-49D6-9857-4EDB23FCB7FE}">
      <dgm:prSet/>
      <dgm:spPr/>
      <dgm:t>
        <a:bodyPr/>
        <a:lstStyle/>
        <a:p>
          <a:endParaRPr lang="en-GB" sz="1800"/>
        </a:p>
      </dgm:t>
    </dgm:pt>
    <dgm:pt modelId="{003A8D9F-087B-439F-8EE9-8A79D33288CB}">
      <dgm:prSet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Immigrant groups tend to do low-paid jobs or have a high rate of unemployment. They have limited money and so can only afford cheaper housing in certain parts of the city.</a:t>
          </a:r>
          <a:endParaRPr lang="en-GB" sz="1800" dirty="0">
            <a:solidFill>
              <a:schemeClr val="tx1"/>
            </a:solidFill>
          </a:endParaRPr>
        </a:p>
      </dgm:t>
    </dgm:pt>
    <dgm:pt modelId="{E96CA01B-3B9B-4E5D-972C-CC7298572B9D}" type="parTrans" cxnId="{88CA87B3-5D13-40B2-AEBE-F7C53F5CEFDE}">
      <dgm:prSet/>
      <dgm:spPr/>
      <dgm:t>
        <a:bodyPr/>
        <a:lstStyle/>
        <a:p>
          <a:endParaRPr lang="en-GB" sz="1800"/>
        </a:p>
      </dgm:t>
    </dgm:pt>
    <dgm:pt modelId="{8411FAA5-B026-44AD-9AF7-160404601D8A}" type="sibTrans" cxnId="{88CA87B3-5D13-40B2-AEBE-F7C53F5CEFDE}">
      <dgm:prSet/>
      <dgm:spPr/>
      <dgm:t>
        <a:bodyPr/>
        <a:lstStyle/>
        <a:p>
          <a:endParaRPr lang="en-GB" sz="1800"/>
        </a:p>
      </dgm:t>
    </dgm:pt>
    <dgm:pt modelId="{B67FF6DC-B4C0-4DDD-9188-0169B5C439C6}" type="pres">
      <dgm:prSet presAssocID="{34044E63-71FB-4D08-8748-472F8DC007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17FD18-003E-48C7-BB66-7412CF21A4B7}" type="pres">
      <dgm:prSet presAssocID="{ED648FEC-D2DD-4007-AAD0-478F02C67596}" presName="comp" presStyleCnt="0"/>
      <dgm:spPr/>
    </dgm:pt>
    <dgm:pt modelId="{31A939BA-3333-43EF-8B4D-0BCE66B01466}" type="pres">
      <dgm:prSet presAssocID="{ED648FEC-D2DD-4007-AAD0-478F02C67596}" presName="box" presStyleLbl="node1" presStyleIdx="0" presStyleCnt="4"/>
      <dgm:spPr/>
      <dgm:t>
        <a:bodyPr/>
        <a:lstStyle/>
        <a:p>
          <a:endParaRPr lang="en-GB"/>
        </a:p>
      </dgm:t>
    </dgm:pt>
    <dgm:pt modelId="{905C6E05-DB00-4D3C-9E47-695D6A596F09}" type="pres">
      <dgm:prSet presAssocID="{ED648FEC-D2DD-4007-AAD0-478F02C6759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A4E25F-7059-4C08-AED5-2892B93BAB53}" type="pres">
      <dgm:prSet presAssocID="{ED648FEC-D2DD-4007-AAD0-478F02C6759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F77F2E-7642-4A4D-983E-ADA48E3E60F8}" type="pres">
      <dgm:prSet presAssocID="{184C9A67-B99B-47A0-8FF0-EB2037B072E1}" presName="spacer" presStyleCnt="0"/>
      <dgm:spPr/>
    </dgm:pt>
    <dgm:pt modelId="{20AFB196-0CC4-4F55-8858-51DB2D996CE9}" type="pres">
      <dgm:prSet presAssocID="{FEB67CFB-25EA-49AD-AA8C-CA58D87FE80D}" presName="comp" presStyleCnt="0"/>
      <dgm:spPr/>
    </dgm:pt>
    <dgm:pt modelId="{CD15A6B7-BB5D-4919-8388-7599685B8D3F}" type="pres">
      <dgm:prSet presAssocID="{FEB67CFB-25EA-49AD-AA8C-CA58D87FE80D}" presName="box" presStyleLbl="node1" presStyleIdx="1" presStyleCnt="4" custScaleY="87022"/>
      <dgm:spPr/>
      <dgm:t>
        <a:bodyPr/>
        <a:lstStyle/>
        <a:p>
          <a:endParaRPr lang="en-GB"/>
        </a:p>
      </dgm:t>
    </dgm:pt>
    <dgm:pt modelId="{C06C7419-43BA-4733-8430-2BF49D24372C}" type="pres">
      <dgm:prSet presAssocID="{FEB67CFB-25EA-49AD-AA8C-CA58D87FE80D}" presName="img" presStyleLbl="fgImgPlace1" presStyleIdx="1" presStyleCnt="4" custScaleX="1007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9AA0389-F840-432B-90A4-F662AAF45DDE}" type="pres">
      <dgm:prSet presAssocID="{FEB67CFB-25EA-49AD-AA8C-CA58D87FE80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BC10F4-2EC5-4551-84F1-B3E03B31A823}" type="pres">
      <dgm:prSet presAssocID="{8CF94BD0-40AF-47B6-9ACE-CD4B132A0C2D}" presName="spacer" presStyleCnt="0"/>
      <dgm:spPr/>
    </dgm:pt>
    <dgm:pt modelId="{4FBD5FCC-FA68-4F8E-9CB6-9430D5FAD69A}" type="pres">
      <dgm:prSet presAssocID="{4814FFAF-8050-4421-BD13-EC1A6F00AB4F}" presName="comp" presStyleCnt="0"/>
      <dgm:spPr/>
    </dgm:pt>
    <dgm:pt modelId="{18D2FBAD-73E0-440A-BC4A-78C257C75F48}" type="pres">
      <dgm:prSet presAssocID="{4814FFAF-8050-4421-BD13-EC1A6F00AB4F}" presName="box" presStyleLbl="node1" presStyleIdx="2" presStyleCnt="4" custScaleY="77607"/>
      <dgm:spPr/>
      <dgm:t>
        <a:bodyPr/>
        <a:lstStyle/>
        <a:p>
          <a:endParaRPr lang="en-GB"/>
        </a:p>
      </dgm:t>
    </dgm:pt>
    <dgm:pt modelId="{D485E2DB-2ABE-4578-986E-30E53374EE4A}" type="pres">
      <dgm:prSet presAssocID="{4814FFAF-8050-4421-BD13-EC1A6F00AB4F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E5A3261-284A-4E42-B919-C3B09707A895}" type="pres">
      <dgm:prSet presAssocID="{4814FFAF-8050-4421-BD13-EC1A6F00AB4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B654E5-9B1F-4A54-A823-6E4CB83682F4}" type="pres">
      <dgm:prSet presAssocID="{BDAAE5DC-A090-4D23-B672-6E268FF013F5}" presName="spacer" presStyleCnt="0"/>
      <dgm:spPr/>
    </dgm:pt>
    <dgm:pt modelId="{E3F00000-C964-4CAF-A35B-C0D491BEAD64}" type="pres">
      <dgm:prSet presAssocID="{D3469F08-65A9-4C26-9A40-05B2969FB201}" presName="comp" presStyleCnt="0"/>
      <dgm:spPr/>
    </dgm:pt>
    <dgm:pt modelId="{D1EFCE6F-226C-46A8-9DD4-BC2A3423D5CA}" type="pres">
      <dgm:prSet presAssocID="{D3469F08-65A9-4C26-9A40-05B2969FB201}" presName="box" presStyleLbl="node1" presStyleIdx="3" presStyleCnt="4"/>
      <dgm:spPr/>
      <dgm:t>
        <a:bodyPr/>
        <a:lstStyle/>
        <a:p>
          <a:endParaRPr lang="en-GB"/>
        </a:p>
      </dgm:t>
    </dgm:pt>
    <dgm:pt modelId="{C4F19807-E236-4494-A35C-9A3B818374C6}" type="pres">
      <dgm:prSet presAssocID="{D3469F08-65A9-4C26-9A40-05B2969FB201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46BC0A8-EB26-4113-9B35-B53BB9931C03}" type="pres">
      <dgm:prSet presAssocID="{D3469F08-65A9-4C26-9A40-05B2969FB20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9E1659-E79C-43BB-B154-01931A710111}" srcId="{ED648FEC-D2DD-4007-AAD0-478F02C67596}" destId="{1817B9A6-66DB-40D4-91EF-7E8C006DF6AD}" srcOrd="0" destOrd="0" parTransId="{E9630345-2166-42FC-B150-710BF87C9AD3}" sibTransId="{78AD3994-E288-45FA-A3F5-923A9202D6F7}"/>
    <dgm:cxn modelId="{666C7006-4385-4D77-BAE4-11208827D3ED}" type="presOf" srcId="{ED648FEC-D2DD-4007-AAD0-478F02C67596}" destId="{2EA4E25F-7059-4C08-AED5-2892B93BAB53}" srcOrd="1" destOrd="0" presId="urn:microsoft.com/office/officeart/2005/8/layout/vList4#1"/>
    <dgm:cxn modelId="{26A344B0-90C6-4A98-BC02-008E523FC5F9}" type="presOf" srcId="{ED648FEC-D2DD-4007-AAD0-478F02C67596}" destId="{31A939BA-3333-43EF-8B4D-0BCE66B01466}" srcOrd="0" destOrd="0" presId="urn:microsoft.com/office/officeart/2005/8/layout/vList4#1"/>
    <dgm:cxn modelId="{8FF203E2-660E-4823-BB49-84E81E006271}" srcId="{4814FFAF-8050-4421-BD13-EC1A6F00AB4F}" destId="{4BE9B59D-C86C-45C4-A978-F272F91F3515}" srcOrd="0" destOrd="0" parTransId="{2CE8617D-C88A-47A2-AE20-3DD974173BEB}" sibTransId="{588D757A-541C-4DCE-AF5C-C6C817B29DC6}"/>
    <dgm:cxn modelId="{760404FA-232E-4A89-B8EF-070DE913B9B1}" type="presOf" srcId="{1817B9A6-66DB-40D4-91EF-7E8C006DF6AD}" destId="{2EA4E25F-7059-4C08-AED5-2892B93BAB53}" srcOrd="1" destOrd="1" presId="urn:microsoft.com/office/officeart/2005/8/layout/vList4#1"/>
    <dgm:cxn modelId="{B6A85FA3-0A35-4FEC-9FB7-259E9140F125}" type="presOf" srcId="{1817B9A6-66DB-40D4-91EF-7E8C006DF6AD}" destId="{31A939BA-3333-43EF-8B4D-0BCE66B01466}" srcOrd="0" destOrd="1" presId="urn:microsoft.com/office/officeart/2005/8/layout/vList4#1"/>
    <dgm:cxn modelId="{73C7073B-8A21-43B2-93EE-08FBCE2DA944}" type="presOf" srcId="{FEB67CFB-25EA-49AD-AA8C-CA58D87FE80D}" destId="{CD15A6B7-BB5D-4919-8388-7599685B8D3F}" srcOrd="0" destOrd="0" presId="urn:microsoft.com/office/officeart/2005/8/layout/vList4#1"/>
    <dgm:cxn modelId="{3BB9CDEC-CD47-4A18-B8C9-EEA72BE4E944}" type="presOf" srcId="{FEB67CFB-25EA-49AD-AA8C-CA58D87FE80D}" destId="{C9AA0389-F840-432B-90A4-F662AAF45DDE}" srcOrd="1" destOrd="0" presId="urn:microsoft.com/office/officeart/2005/8/layout/vList4#1"/>
    <dgm:cxn modelId="{637157B8-9F04-4E81-AF7F-3D9F748C81DD}" type="presOf" srcId="{4BE9B59D-C86C-45C4-A978-F272F91F3515}" destId="{AE5A3261-284A-4E42-B919-C3B09707A895}" srcOrd="1" destOrd="1" presId="urn:microsoft.com/office/officeart/2005/8/layout/vList4#1"/>
    <dgm:cxn modelId="{3CA36024-6D4A-4C45-8F21-2FDA75722861}" type="presOf" srcId="{4814FFAF-8050-4421-BD13-EC1A6F00AB4F}" destId="{18D2FBAD-73E0-440A-BC4A-78C257C75F48}" srcOrd="0" destOrd="0" presId="urn:microsoft.com/office/officeart/2005/8/layout/vList4#1"/>
    <dgm:cxn modelId="{594BD856-A47D-434F-A699-B44907C4E554}" type="presOf" srcId="{34044E63-71FB-4D08-8748-472F8DC00742}" destId="{B67FF6DC-B4C0-4DDD-9188-0169B5C439C6}" srcOrd="0" destOrd="0" presId="urn:microsoft.com/office/officeart/2005/8/layout/vList4#1"/>
    <dgm:cxn modelId="{88CA87B3-5D13-40B2-AEBE-F7C53F5CEFDE}" srcId="{D3469F08-65A9-4C26-9A40-05B2969FB201}" destId="{003A8D9F-087B-439F-8EE9-8A79D33288CB}" srcOrd="0" destOrd="0" parTransId="{E96CA01B-3B9B-4E5D-972C-CC7298572B9D}" sibTransId="{8411FAA5-B026-44AD-9AF7-160404601D8A}"/>
    <dgm:cxn modelId="{89CED419-D4D4-42F8-B31A-4043A5308993}" type="presOf" srcId="{4814FFAF-8050-4421-BD13-EC1A6F00AB4F}" destId="{AE5A3261-284A-4E42-B919-C3B09707A895}" srcOrd="1" destOrd="0" presId="urn:microsoft.com/office/officeart/2005/8/layout/vList4#1"/>
    <dgm:cxn modelId="{D76CAFEC-4824-4624-876D-DF3802F998D5}" type="presOf" srcId="{003A8D9F-087B-439F-8EE9-8A79D33288CB}" destId="{446BC0A8-EB26-4113-9B35-B53BB9931C03}" srcOrd="1" destOrd="1" presId="urn:microsoft.com/office/officeart/2005/8/layout/vList4#1"/>
    <dgm:cxn modelId="{4D46C18B-2BC1-410D-815F-88B03141E41B}" type="presOf" srcId="{1C27FEAD-65EA-4FA5-AFD3-D7278C81658E}" destId="{C9AA0389-F840-432B-90A4-F662AAF45DDE}" srcOrd="1" destOrd="1" presId="urn:microsoft.com/office/officeart/2005/8/layout/vList4#1"/>
    <dgm:cxn modelId="{174A3437-5590-493A-AC87-6718C99EE25E}" srcId="{34044E63-71FB-4D08-8748-472F8DC00742}" destId="{FEB67CFB-25EA-49AD-AA8C-CA58D87FE80D}" srcOrd="1" destOrd="0" parTransId="{2445BEA2-E6F9-42C4-9625-CC5916B551D7}" sibTransId="{8CF94BD0-40AF-47B6-9ACE-CD4B132A0C2D}"/>
    <dgm:cxn modelId="{EA8EA848-DAF9-48B3-9E23-6E98BADAF870}" srcId="{FEB67CFB-25EA-49AD-AA8C-CA58D87FE80D}" destId="{1C27FEAD-65EA-4FA5-AFD3-D7278C81658E}" srcOrd="0" destOrd="0" parTransId="{B6CE4084-902C-403D-AABF-53023290E30A}" sibTransId="{F1EA8076-96C1-4FDD-99BB-182ADF5C803F}"/>
    <dgm:cxn modelId="{4CF8F735-53C7-4034-B2A1-1C0CFF211D74}" type="presOf" srcId="{D3469F08-65A9-4C26-9A40-05B2969FB201}" destId="{446BC0A8-EB26-4113-9B35-B53BB9931C03}" srcOrd="1" destOrd="0" presId="urn:microsoft.com/office/officeart/2005/8/layout/vList4#1"/>
    <dgm:cxn modelId="{F6A0C9D3-D153-4D3F-8BB2-BC316CA1A90B}" type="presOf" srcId="{D3469F08-65A9-4C26-9A40-05B2969FB201}" destId="{D1EFCE6F-226C-46A8-9DD4-BC2A3423D5CA}" srcOrd="0" destOrd="0" presId="urn:microsoft.com/office/officeart/2005/8/layout/vList4#1"/>
    <dgm:cxn modelId="{1BD751C2-AB14-4DD8-8031-81AF1D0A6251}" type="presOf" srcId="{1C27FEAD-65EA-4FA5-AFD3-D7278C81658E}" destId="{CD15A6B7-BB5D-4919-8388-7599685B8D3F}" srcOrd="0" destOrd="1" presId="urn:microsoft.com/office/officeart/2005/8/layout/vList4#1"/>
    <dgm:cxn modelId="{8876ACDA-F3F3-4229-B9E0-96B8CEF14CC0}" type="presOf" srcId="{003A8D9F-087B-439F-8EE9-8A79D33288CB}" destId="{D1EFCE6F-226C-46A8-9DD4-BC2A3423D5CA}" srcOrd="0" destOrd="1" presId="urn:microsoft.com/office/officeart/2005/8/layout/vList4#1"/>
    <dgm:cxn modelId="{3F334E3D-1DC2-4786-9A90-8D8B7FC6087B}" srcId="{34044E63-71FB-4D08-8748-472F8DC00742}" destId="{4814FFAF-8050-4421-BD13-EC1A6F00AB4F}" srcOrd="2" destOrd="0" parTransId="{28A17173-F995-4455-8AD2-DAB5E85B48FB}" sibTransId="{BDAAE5DC-A090-4D23-B672-6E268FF013F5}"/>
    <dgm:cxn modelId="{40721FF1-E373-4FDA-9F92-5905FBC058BE}" type="presOf" srcId="{4BE9B59D-C86C-45C4-A978-F272F91F3515}" destId="{18D2FBAD-73E0-440A-BC4A-78C257C75F48}" srcOrd="0" destOrd="1" presId="urn:microsoft.com/office/officeart/2005/8/layout/vList4#1"/>
    <dgm:cxn modelId="{A2473FE8-F901-49D6-9857-4EDB23FCB7FE}" srcId="{34044E63-71FB-4D08-8748-472F8DC00742}" destId="{D3469F08-65A9-4C26-9A40-05B2969FB201}" srcOrd="3" destOrd="0" parTransId="{CB899221-36F5-44FF-B4F6-88099BD79489}" sibTransId="{1B7AD79F-D048-433D-A9DE-88A98A0FC558}"/>
    <dgm:cxn modelId="{93601C48-8062-4134-9311-DCE5356F16EF}" srcId="{34044E63-71FB-4D08-8748-472F8DC00742}" destId="{ED648FEC-D2DD-4007-AAD0-478F02C67596}" srcOrd="0" destOrd="0" parTransId="{347F7FEC-A4C2-4AA5-A29D-E72421A65153}" sibTransId="{184C9A67-B99B-47A0-8FF0-EB2037B072E1}"/>
    <dgm:cxn modelId="{B5C09BCA-EED6-4970-B8DA-F687F5138793}" type="presParOf" srcId="{B67FF6DC-B4C0-4DDD-9188-0169B5C439C6}" destId="{2B17FD18-003E-48C7-BB66-7412CF21A4B7}" srcOrd="0" destOrd="0" presId="urn:microsoft.com/office/officeart/2005/8/layout/vList4#1"/>
    <dgm:cxn modelId="{CC915D19-18C2-4C80-B38E-0978FF805AFE}" type="presParOf" srcId="{2B17FD18-003E-48C7-BB66-7412CF21A4B7}" destId="{31A939BA-3333-43EF-8B4D-0BCE66B01466}" srcOrd="0" destOrd="0" presId="urn:microsoft.com/office/officeart/2005/8/layout/vList4#1"/>
    <dgm:cxn modelId="{47397842-5657-4867-AAB5-58B20929E798}" type="presParOf" srcId="{2B17FD18-003E-48C7-BB66-7412CF21A4B7}" destId="{905C6E05-DB00-4D3C-9E47-695D6A596F09}" srcOrd="1" destOrd="0" presId="urn:microsoft.com/office/officeart/2005/8/layout/vList4#1"/>
    <dgm:cxn modelId="{957EBD28-8957-49A0-95F1-3981B7BE4D38}" type="presParOf" srcId="{2B17FD18-003E-48C7-BB66-7412CF21A4B7}" destId="{2EA4E25F-7059-4C08-AED5-2892B93BAB53}" srcOrd="2" destOrd="0" presId="urn:microsoft.com/office/officeart/2005/8/layout/vList4#1"/>
    <dgm:cxn modelId="{56D44FF3-C999-4664-A7A5-9AB72BD48288}" type="presParOf" srcId="{B67FF6DC-B4C0-4DDD-9188-0169B5C439C6}" destId="{AFF77F2E-7642-4A4D-983E-ADA48E3E60F8}" srcOrd="1" destOrd="0" presId="urn:microsoft.com/office/officeart/2005/8/layout/vList4#1"/>
    <dgm:cxn modelId="{DC27E152-1848-4EE7-81B2-00A0541063EE}" type="presParOf" srcId="{B67FF6DC-B4C0-4DDD-9188-0169B5C439C6}" destId="{20AFB196-0CC4-4F55-8858-51DB2D996CE9}" srcOrd="2" destOrd="0" presId="urn:microsoft.com/office/officeart/2005/8/layout/vList4#1"/>
    <dgm:cxn modelId="{4D00C633-4109-4A74-9DDA-15AAC0BCB89F}" type="presParOf" srcId="{20AFB196-0CC4-4F55-8858-51DB2D996CE9}" destId="{CD15A6B7-BB5D-4919-8388-7599685B8D3F}" srcOrd="0" destOrd="0" presId="urn:microsoft.com/office/officeart/2005/8/layout/vList4#1"/>
    <dgm:cxn modelId="{94E2306F-FC82-442A-A522-D866659C3BF1}" type="presParOf" srcId="{20AFB196-0CC4-4F55-8858-51DB2D996CE9}" destId="{C06C7419-43BA-4733-8430-2BF49D24372C}" srcOrd="1" destOrd="0" presId="urn:microsoft.com/office/officeart/2005/8/layout/vList4#1"/>
    <dgm:cxn modelId="{1355B11D-CB11-4D89-B246-132C3CB620CD}" type="presParOf" srcId="{20AFB196-0CC4-4F55-8858-51DB2D996CE9}" destId="{C9AA0389-F840-432B-90A4-F662AAF45DDE}" srcOrd="2" destOrd="0" presId="urn:microsoft.com/office/officeart/2005/8/layout/vList4#1"/>
    <dgm:cxn modelId="{A2C192A7-C16B-4F9B-99BF-0B9ED5858236}" type="presParOf" srcId="{B67FF6DC-B4C0-4DDD-9188-0169B5C439C6}" destId="{57BC10F4-2EC5-4551-84F1-B3E03B31A823}" srcOrd="3" destOrd="0" presId="urn:microsoft.com/office/officeart/2005/8/layout/vList4#1"/>
    <dgm:cxn modelId="{3584FB4E-0DAB-4F45-8564-416DB24F601F}" type="presParOf" srcId="{B67FF6DC-B4C0-4DDD-9188-0169B5C439C6}" destId="{4FBD5FCC-FA68-4F8E-9CB6-9430D5FAD69A}" srcOrd="4" destOrd="0" presId="urn:microsoft.com/office/officeart/2005/8/layout/vList4#1"/>
    <dgm:cxn modelId="{1F73F932-5280-4258-B6F0-C2518255F318}" type="presParOf" srcId="{4FBD5FCC-FA68-4F8E-9CB6-9430D5FAD69A}" destId="{18D2FBAD-73E0-440A-BC4A-78C257C75F48}" srcOrd="0" destOrd="0" presId="urn:microsoft.com/office/officeart/2005/8/layout/vList4#1"/>
    <dgm:cxn modelId="{4C06A2F1-5DDB-40DC-9A62-E3156D1A4469}" type="presParOf" srcId="{4FBD5FCC-FA68-4F8E-9CB6-9430D5FAD69A}" destId="{D485E2DB-2ABE-4578-986E-30E53374EE4A}" srcOrd="1" destOrd="0" presId="urn:microsoft.com/office/officeart/2005/8/layout/vList4#1"/>
    <dgm:cxn modelId="{DF7E8C4A-6654-4CB5-ABCB-01C6D177A29C}" type="presParOf" srcId="{4FBD5FCC-FA68-4F8E-9CB6-9430D5FAD69A}" destId="{AE5A3261-284A-4E42-B919-C3B09707A895}" srcOrd="2" destOrd="0" presId="urn:microsoft.com/office/officeart/2005/8/layout/vList4#1"/>
    <dgm:cxn modelId="{032D0A5E-8836-47AB-A93B-D610242F3EAF}" type="presParOf" srcId="{B67FF6DC-B4C0-4DDD-9188-0169B5C439C6}" destId="{3FB654E5-9B1F-4A54-A823-6E4CB83682F4}" srcOrd="5" destOrd="0" presId="urn:microsoft.com/office/officeart/2005/8/layout/vList4#1"/>
    <dgm:cxn modelId="{EF436F6B-A921-4C38-A053-2AC9CED0374B}" type="presParOf" srcId="{B67FF6DC-B4C0-4DDD-9188-0169B5C439C6}" destId="{E3F00000-C964-4CAF-A35B-C0D491BEAD64}" srcOrd="6" destOrd="0" presId="urn:microsoft.com/office/officeart/2005/8/layout/vList4#1"/>
    <dgm:cxn modelId="{C679DE21-8843-4486-8038-C2BA5285FF2B}" type="presParOf" srcId="{E3F00000-C964-4CAF-A35B-C0D491BEAD64}" destId="{D1EFCE6F-226C-46A8-9DD4-BC2A3423D5CA}" srcOrd="0" destOrd="0" presId="urn:microsoft.com/office/officeart/2005/8/layout/vList4#1"/>
    <dgm:cxn modelId="{0FEFB15B-7A0F-407A-ADAC-5C79D24ADCB6}" type="presParOf" srcId="{E3F00000-C964-4CAF-A35B-C0D491BEAD64}" destId="{C4F19807-E236-4494-A35C-9A3B818374C6}" srcOrd="1" destOrd="0" presId="urn:microsoft.com/office/officeart/2005/8/layout/vList4#1"/>
    <dgm:cxn modelId="{9B3470EA-1B33-4E84-BE40-2F5D16FD44F2}" type="presParOf" srcId="{E3F00000-C964-4CAF-A35B-C0D491BEAD64}" destId="{446BC0A8-EB26-4113-9B35-B53BB9931C0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939BA-3333-43EF-8B4D-0BCE66B01466}">
      <dsp:nvSpPr>
        <dsp:cNvPr id="0" name=""/>
        <dsp:cNvSpPr/>
      </dsp:nvSpPr>
      <dsp:spPr>
        <a:xfrm>
          <a:off x="0" y="0"/>
          <a:ext cx="8748464" cy="11588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Support from others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People feel safe and secure when they can associate with other people from the same background. There is a sense of belonging and protection from racial abuse. </a:t>
          </a:r>
          <a:endParaRPr lang="en-GB" sz="1800" kern="1200" dirty="0"/>
        </a:p>
      </dsp:txBody>
      <dsp:txXfrm>
        <a:off x="1865580" y="0"/>
        <a:ext cx="6882883" cy="1158878"/>
      </dsp:txXfrm>
    </dsp:sp>
    <dsp:sp modelId="{905C6E05-DB00-4D3C-9E47-695D6A596F09}">
      <dsp:nvSpPr>
        <dsp:cNvPr id="0" name=""/>
        <dsp:cNvSpPr/>
      </dsp:nvSpPr>
      <dsp:spPr>
        <a:xfrm>
          <a:off x="115887" y="115887"/>
          <a:ext cx="1749692" cy="9271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15A6B7-BB5D-4919-8388-7599685B8D3F}">
      <dsp:nvSpPr>
        <dsp:cNvPr id="0" name=""/>
        <dsp:cNvSpPr/>
      </dsp:nvSpPr>
      <dsp:spPr>
        <a:xfrm>
          <a:off x="0" y="1274766"/>
          <a:ext cx="8748464" cy="10084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A familiar culture</a:t>
          </a:r>
          <a:endParaRPr lang="en-GB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In a strange country, there is comfort from being with people who have similar ideas and beliefs and speak the same language.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865580" y="1274766"/>
        <a:ext cx="6882883" cy="1008479"/>
      </dsp:txXfrm>
    </dsp:sp>
    <dsp:sp modelId="{C06C7419-43BA-4733-8430-2BF49D24372C}">
      <dsp:nvSpPr>
        <dsp:cNvPr id="0" name=""/>
        <dsp:cNvSpPr/>
      </dsp:nvSpPr>
      <dsp:spPr>
        <a:xfrm>
          <a:off x="109344" y="1315454"/>
          <a:ext cx="1762780" cy="9271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D2FBAD-73E0-440A-BC4A-78C257C75F48}">
      <dsp:nvSpPr>
        <dsp:cNvPr id="0" name=""/>
        <dsp:cNvSpPr/>
      </dsp:nvSpPr>
      <dsp:spPr>
        <a:xfrm>
          <a:off x="0" y="2412999"/>
          <a:ext cx="8748464" cy="89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Specialist Facilities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In many areas, these are provided so that, for example, Sikhs can worship in a </a:t>
          </a:r>
          <a:r>
            <a:rPr lang="en-GB" sz="1800" kern="1200" dirty="0" err="1" smtClean="0"/>
            <a:t>gurdwara</a:t>
          </a:r>
          <a:r>
            <a:rPr lang="en-GB" sz="1800" kern="1200" dirty="0" smtClean="0"/>
            <a:t>. Familiar foodstuffs will be available in shops</a:t>
          </a:r>
          <a:endParaRPr lang="en-GB" sz="1800" kern="1200" dirty="0"/>
        </a:p>
      </dsp:txBody>
      <dsp:txXfrm>
        <a:off x="1865580" y="2412999"/>
        <a:ext cx="6882883" cy="899371"/>
      </dsp:txXfrm>
    </dsp:sp>
    <dsp:sp modelId="{D485E2DB-2ABE-4578-986E-30E53374EE4A}">
      <dsp:nvSpPr>
        <dsp:cNvPr id="0" name=""/>
        <dsp:cNvSpPr/>
      </dsp:nvSpPr>
      <dsp:spPr>
        <a:xfrm>
          <a:off x="115887" y="2399133"/>
          <a:ext cx="1749692" cy="9271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EFCE6F-226C-46A8-9DD4-BC2A3423D5CA}">
      <dsp:nvSpPr>
        <dsp:cNvPr id="0" name=""/>
        <dsp:cNvSpPr/>
      </dsp:nvSpPr>
      <dsp:spPr>
        <a:xfrm>
          <a:off x="0" y="3442124"/>
          <a:ext cx="8748464" cy="11588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Employment factors</a:t>
          </a:r>
          <a:endParaRPr lang="en-GB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Immigrant groups tend to do low-paid jobs or have a high rate of unemployment. They have limited money and so can only afford cheaper housing in certain parts of the city.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865580" y="3442124"/>
        <a:ext cx="6882883" cy="1158878"/>
      </dsp:txXfrm>
    </dsp:sp>
    <dsp:sp modelId="{C4F19807-E236-4494-A35C-9A3B818374C6}">
      <dsp:nvSpPr>
        <dsp:cNvPr id="0" name=""/>
        <dsp:cNvSpPr/>
      </dsp:nvSpPr>
      <dsp:spPr>
        <a:xfrm>
          <a:off x="115887" y="3558012"/>
          <a:ext cx="1749692" cy="9271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2EE85-F2D0-4194-81AA-C64482090A2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A8ABA-430C-4905-B62A-6A721420E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2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Image hyperlinked to youtube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CC1ABD-87A1-480C-A5A9-7D287734044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977E4-B9B6-4F83-96F9-D89DF051D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6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1E3D7-5C8E-4705-B53E-C877563F78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4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1B86-D772-4EC4-80C2-E1E9D72177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4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63683-D30A-4F55-A149-8911616C9C79}" type="datetimeFigureOut">
              <a:rPr lang="en-GB">
                <a:solidFill>
                  <a:srgbClr val="575F6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6E621-EED1-45A0-8139-505847C3D2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0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8D3FCD-C21C-4E04-BDE6-7C308C7B32E3}" type="datetimeFigureOut">
              <a:rPr lang="en-GB">
                <a:solidFill>
                  <a:srgbClr val="575F6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477E17-7638-4DE9-A23B-1E224A9ADC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2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1804-75BB-4990-90AD-55821E2952F8}" type="datetimeFigureOut">
              <a:rPr lang="en-GB">
                <a:solidFill>
                  <a:srgbClr val="FFF39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8A22-D2FC-441A-A4C2-7994C5A80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99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44A5-1B2C-4783-BD18-F113B31A1C17}" type="datetimeFigureOut">
              <a:rPr lang="en-GB">
                <a:solidFill>
                  <a:srgbClr val="575F6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1F15-3022-4960-AB3F-B3FFD9008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B590-0A5C-48FD-BE8E-70F5E14C43D9}" type="datetimeFigureOut">
              <a:rPr lang="en-GB">
                <a:solidFill>
                  <a:srgbClr val="575F6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2999-B6B7-4A46-B026-E2974D7E3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4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D7023D-9918-4005-B60D-D391492923E2}" type="datetimeFigureOut">
              <a:rPr lang="en-GB">
                <a:solidFill>
                  <a:srgbClr val="575F6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05BD70-B5EE-456E-B1C3-61435AB37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CC16-D967-459B-9B58-F602B0299D57}" type="datetimeFigureOut">
              <a:rPr lang="en-GB">
                <a:solidFill>
                  <a:srgbClr val="575F6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D9D1-BC84-45BD-8D0D-1C9181AEF8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1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0A7D98-F2D2-47A1-8993-017E0A902778}" type="datetimeFigureOut">
              <a:rPr lang="en-GB">
                <a:solidFill>
                  <a:srgbClr val="575F6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42D5CA-5B0C-4CE9-8E4D-34E045BA5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66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53635-2D94-4093-8DCF-F3C7674F9F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21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324EC5-16AF-493B-BE2C-3D1435AE6072}" type="datetimeFigureOut">
              <a:rPr lang="en-GB">
                <a:solidFill>
                  <a:srgbClr val="575F6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E0E831-4D69-4D39-B6B4-132DF8956E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27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9441-65F8-4883-B220-0CC1A0094D2D}" type="datetimeFigureOut">
              <a:rPr lang="en-GB">
                <a:solidFill>
                  <a:srgbClr val="575F6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2D93-6B01-47D9-874D-1497F0BD10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5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84F7-7D08-451D-AEDD-B308AF15F45B}" type="datetimeFigureOut">
              <a:rPr lang="en-GB">
                <a:solidFill>
                  <a:srgbClr val="575F6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3DBA-17B3-44A6-9CEF-E500B2BE49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56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A0221-2940-4B2F-B6A9-B5EB9EDAA05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52BC5-810B-4A8E-8FD4-6113C1DDA7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68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7F3A9B-59BA-4527-8B0A-3DB26C98D23B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78CEB-2CFA-4C81-A2D5-C3FEF167CF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39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3DC78-3FF9-4105-B27A-926CC0B74E1D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9E56-B13A-4A37-B1F9-C95703739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5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7E27-7470-439B-BBAC-2731FF5D91E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3C48-585D-4CCB-966B-46F20F3BC5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77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B62A-1FAA-4D88-A1A0-FD754502F25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BD2F-12D6-44D2-90FC-EC8596EE50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95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BFAA73-00F8-4C42-AEE8-4EC9EB3421C8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285BDF-CFFB-4AD0-8424-35FB6CCA2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05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0C11-A492-40C9-8493-9C9D480EF749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4D77-9AD6-4A83-B3D1-2A44F6F895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4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F2D90-2EB3-439A-993E-E42DC978E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40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0940C5-FABE-49B5-80DF-5AEEAF4733E2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29AD70-F3AE-4EBF-8A35-725E058C5C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01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8C1D66-9BF2-47CA-84E2-AC154A84231E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D8AD60-240B-44DB-B7AC-72DC09661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20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1784-2B63-40F4-915C-544282A6922D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DD9E-7ADA-4BBB-9B8D-FAA4260EE3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34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CF15-BD91-49F0-89A4-EE1C75D87463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3B14-DF69-4174-94AC-72B5CC861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6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2B63-6796-4399-B383-BB37CFA282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8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291-6561-4116-87DB-607128E2E0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0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4CE1-997C-4662-8486-81DAEC352A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6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CF6B2-2304-4D66-ADB7-C173DBA3FF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9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CFB04-75C2-4519-9643-8C6931C3C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1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10BF-BA5A-48B7-B3DA-6E8011987D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9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A9C97-3A75-48F7-91E3-103D4E2F514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C0433E-3A32-4C68-B3F3-89EA6FE79BFC}" type="datetimeFigureOut">
              <a:rPr lang="en-GB">
                <a:solidFill>
                  <a:srgbClr val="575F6D"/>
                </a:solidFill>
              </a:rPr>
              <a:pPr>
                <a:defRPr/>
              </a:pPr>
              <a:t>13/11/2013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73779C-A4BA-4A85-A11A-38DF34BF6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AE596-B7F1-4D54-B08C-400B6E4158C5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11/13/2013</a:t>
            </a:fld>
            <a:endParaRPr lang="en-GB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5C411-5E48-491B-8116-375CDEF7ED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8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gCjQmi99c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qp6GnYqIj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280400" cy="2374900"/>
          </a:xfrm>
        </p:spPr>
        <p:txBody>
          <a:bodyPr/>
          <a:lstStyle/>
          <a:p>
            <a:pPr eaLnBrk="1" hangingPunct="1"/>
            <a:r>
              <a:rPr lang="en-GB" sz="6000" smtClean="0">
                <a:latin typeface="Kristen ITC" pitchFamily="66" charset="0"/>
              </a:rPr>
              <a:t>Please keep separate</a:t>
            </a:r>
            <a:endParaRPr lang="en-US" sz="6000" smtClean="0">
              <a:latin typeface="Kristen ITC" pitchFamily="66" charset="0"/>
            </a:endParaRPr>
          </a:p>
        </p:txBody>
      </p:sp>
      <p:sp>
        <p:nvSpPr>
          <p:cNvPr id="2053" name="AutoShape 12"/>
          <p:cNvSpPr>
            <a:spLocks noChangeArrowheads="1"/>
          </p:cNvSpPr>
          <p:nvPr/>
        </p:nvSpPr>
        <p:spPr bwMode="auto">
          <a:xfrm>
            <a:off x="3059113" y="3789363"/>
            <a:ext cx="3095625" cy="792162"/>
          </a:xfrm>
          <a:prstGeom prst="leftRightArrow">
            <a:avLst>
              <a:gd name="adj1" fmla="val 50000"/>
              <a:gd name="adj2" fmla="val 781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395288" y="620713"/>
            <a:ext cx="8353425" cy="1800225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643314"/>
            <a:ext cx="198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Tongue roll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64491" y="3571876"/>
            <a:ext cx="23134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No tongue</a:t>
            </a:r>
          </a:p>
          <a:p>
            <a:pPr algn="ctr"/>
            <a:r>
              <a:rPr lang="en-US" sz="3600" dirty="0" smtClean="0"/>
              <a:t> roll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22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GB" u="sng" smtClean="0">
                <a:latin typeface="Kristen ITC" pitchFamily="66" charset="0"/>
              </a:rPr>
              <a:t>Prejudice and discrimination</a:t>
            </a:r>
            <a:endParaRPr lang="en-US" u="sng" smtClean="0">
              <a:latin typeface="Kristen ITC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196975"/>
            <a:ext cx="5795962" cy="51022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Kristen ITC" pitchFamily="66" charset="0"/>
              </a:rPr>
              <a:t>If you could speak to a Black person from the 1960’s what would you say?</a:t>
            </a:r>
          </a:p>
          <a:p>
            <a:pPr eaLnBrk="1" hangingPunct="1"/>
            <a:r>
              <a:rPr lang="en-GB" dirty="0" smtClean="0">
                <a:latin typeface="Kristen ITC" pitchFamily="66" charset="0"/>
              </a:rPr>
              <a:t>What would you tell them about today’s society?</a:t>
            </a:r>
          </a:p>
          <a:p>
            <a:pPr eaLnBrk="1" hangingPunct="1"/>
            <a:r>
              <a:rPr lang="en-GB" dirty="0" smtClean="0">
                <a:latin typeface="Kristen ITC" pitchFamily="66" charset="0"/>
              </a:rPr>
              <a:t>What would you show them as evidence that we do not discriminate in today’s society? Why?</a:t>
            </a:r>
          </a:p>
          <a:p>
            <a:pPr eaLnBrk="1" hangingPunct="1">
              <a:buFontTx/>
              <a:buNone/>
            </a:pPr>
            <a:endParaRPr lang="en-US" dirty="0" smtClean="0">
              <a:latin typeface="Kristen ITC" pitchFamily="66" charset="0"/>
            </a:endParaRPr>
          </a:p>
        </p:txBody>
      </p:sp>
      <p:pic>
        <p:nvPicPr>
          <p:cNvPr id="12292" name="Picture 5" descr="little%20rock%20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2400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5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1124744"/>
            <a:ext cx="3275856" cy="4392488"/>
          </a:xfrm>
        </p:spPr>
        <p:txBody>
          <a:bodyPr/>
          <a:lstStyle/>
          <a:p>
            <a:r>
              <a:rPr lang="en-GB" b="1" i="1" dirty="0"/>
              <a:t>WRITE DOWN 5 WORDS TO DESCRIBE </a:t>
            </a:r>
            <a:r>
              <a:rPr lang="en-GB" b="1" i="1" dirty="0" smtClean="0"/>
              <a:t>HOW THIS PICTURE MAKES </a:t>
            </a:r>
            <a:r>
              <a:rPr lang="en-GB" b="1" i="1" dirty="0"/>
              <a:t>YOU FEEL</a:t>
            </a:r>
            <a:br>
              <a:rPr lang="en-GB" b="1" i="1" dirty="0"/>
            </a:b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69"/>
            <a:ext cx="6192688" cy="687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5"/>
          <p:cNvSpPr>
            <a:spLocks noGrp="1"/>
          </p:cNvSpPr>
          <p:nvPr>
            <p:ph type="body" sz="half" idx="2"/>
          </p:nvPr>
        </p:nvSpPr>
        <p:spPr>
          <a:xfrm>
            <a:off x="6372225" y="265113"/>
            <a:ext cx="2447925" cy="6403975"/>
          </a:xfrm>
        </p:spPr>
        <p:txBody>
          <a:bodyPr/>
          <a:lstStyle/>
          <a:p>
            <a:pPr eaLnBrk="1" hangingPunct="1"/>
            <a:r>
              <a:rPr lang="en-GB" altLang="en-US" sz="2800" b="1" i="1" u="sng" dirty="0" smtClean="0"/>
              <a:t>Multicultural Society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sz="1600" b="1" i="1" dirty="0" smtClean="0"/>
              <a:t>To investigate what it means by living in a multi cultural society</a:t>
            </a:r>
          </a:p>
          <a:p>
            <a:pPr eaLnBrk="1" hangingPunct="1"/>
            <a:endParaRPr lang="en-GB" altLang="en-US" sz="1600" b="1" i="1" dirty="0" smtClean="0"/>
          </a:p>
          <a:p>
            <a:pPr eaLnBrk="1" hangingPunct="1"/>
            <a:r>
              <a:rPr lang="en-GB" altLang="en-US" sz="1600" b="1" i="1" dirty="0" smtClean="0"/>
              <a:t>To apply own views to living in a multicultural society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pic>
        <p:nvPicPr>
          <p:cNvPr id="8195" name="Picture 2" descr="http://s3.images.com/huge.28.1432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>
          <a:xfrm>
            <a:off x="0" y="26988"/>
            <a:ext cx="6172200" cy="6858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0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ceanisdeep.files.wordpress.com/2010/07/multicultural-bri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03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news.bbc.co.uk/media/images/42009000/jpg/_42009144_multiculture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49500"/>
            <a:ext cx="34194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www.themorningstarr.co.uk/wp-content/uploads/2008/09/goth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http://amishboy.co.uk/images/Lord-of-the-chavs-antichavism-79515_500_3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37063"/>
            <a:ext cx="34194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http://blog.onlinemetals.com/wp-content/uploads/2008/07/nerd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30241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http://www.gadgetell.com/images/2007/08/european-union-flag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7245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6" descr="http://washedit.com/wp-content/uploads/2009/06/bnp_full_dem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571500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7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rossroadsmag.eu/images/Feature_articles/welkominmaastricht/street_d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://b5media_b4.s3.amazonaws.com/28/files/2007/01/hubbard-2a-todd-rosenberg-photograp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0"/>
            <a:ext cx="45799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www.bcps.org/offices/lis/models/dance/images/fana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45005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://nupurarts.org.uk/trick%20of%20crow/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6434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http://dancelessonsastoria.com/latin-dan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4500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http://1.bp.blogspot.com/_DwK0XzzyrO8/SP0BXGl9UPI/AAAAAAAABmE/Y2EVOH2af9E/s400/Cover+-+MR+PIPE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581525"/>
            <a:ext cx="46434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4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313" y="214313"/>
            <a:ext cx="2917825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4313" y="1500188"/>
            <a:ext cx="2917825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313" y="2786063"/>
            <a:ext cx="2917825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313" y="4071938"/>
            <a:ext cx="2917825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313" y="5429250"/>
            <a:ext cx="2917825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43375" y="188913"/>
            <a:ext cx="5000625" cy="10715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43375" y="1484313"/>
            <a:ext cx="5000625" cy="10715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43375" y="2781300"/>
            <a:ext cx="5000625" cy="107156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43375" y="4005263"/>
            <a:ext cx="5000625" cy="10715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43375" y="5373688"/>
            <a:ext cx="5000625" cy="10715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179388" y="333375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i="1">
                <a:solidFill>
                  <a:prstClr val="black"/>
                </a:solidFill>
                <a:latin typeface="Comic Sans MS" pitchFamily="66" charset="0"/>
              </a:rPr>
              <a:t>Prejudice</a:t>
            </a:r>
          </a:p>
        </p:txBody>
      </p:sp>
      <p:sp>
        <p:nvSpPr>
          <p:cNvPr id="13325" name="TextBox 12"/>
          <p:cNvSpPr txBox="1">
            <a:spLocks noChangeArrowheads="1"/>
          </p:cNvSpPr>
          <p:nvPr/>
        </p:nvSpPr>
        <p:spPr bwMode="auto">
          <a:xfrm>
            <a:off x="179388" y="1700213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i="1">
                <a:solidFill>
                  <a:prstClr val="black"/>
                </a:solidFill>
                <a:latin typeface="Comic Sans MS" pitchFamily="66" charset="0"/>
              </a:rPr>
              <a:t>Discrimination</a:t>
            </a:r>
          </a:p>
        </p:txBody>
      </p:sp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250825" y="2997200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i="1">
                <a:solidFill>
                  <a:prstClr val="black"/>
                </a:solidFill>
                <a:latin typeface="Comic Sans MS" pitchFamily="66" charset="0"/>
              </a:rPr>
              <a:t>Stereotype</a:t>
            </a:r>
          </a:p>
        </p:txBody>
      </p:sp>
      <p:sp>
        <p:nvSpPr>
          <p:cNvPr id="13327" name="TextBox 14"/>
          <p:cNvSpPr txBox="1">
            <a:spLocks noChangeArrowheads="1"/>
          </p:cNvSpPr>
          <p:nvPr/>
        </p:nvSpPr>
        <p:spPr bwMode="auto">
          <a:xfrm>
            <a:off x="179388" y="4149725"/>
            <a:ext cx="3000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i="1">
                <a:solidFill>
                  <a:prstClr val="black"/>
                </a:solidFill>
                <a:latin typeface="Comic Sans MS" pitchFamily="66" charset="0"/>
              </a:rPr>
              <a:t>Positive Discrimination</a:t>
            </a:r>
          </a:p>
        </p:txBody>
      </p:sp>
      <p:sp>
        <p:nvSpPr>
          <p:cNvPr id="13328" name="TextBox 15"/>
          <p:cNvSpPr txBox="1">
            <a:spLocks noChangeArrowheads="1"/>
          </p:cNvSpPr>
          <p:nvPr/>
        </p:nvSpPr>
        <p:spPr bwMode="auto">
          <a:xfrm>
            <a:off x="179388" y="5661025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i="1">
                <a:solidFill>
                  <a:prstClr val="black"/>
                </a:solidFill>
                <a:latin typeface="Comic Sans MS" pitchFamily="66" charset="0"/>
              </a:rPr>
              <a:t>Scapegoat</a:t>
            </a:r>
          </a:p>
        </p:txBody>
      </p:sp>
      <p:sp>
        <p:nvSpPr>
          <p:cNvPr id="13329" name="TextBox 16"/>
          <p:cNvSpPr txBox="1">
            <a:spLocks noChangeArrowheads="1"/>
          </p:cNvSpPr>
          <p:nvPr/>
        </p:nvSpPr>
        <p:spPr bwMode="auto">
          <a:xfrm>
            <a:off x="4284663" y="5589588"/>
            <a:ext cx="471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i="1" u="sng">
                <a:solidFill>
                  <a:prstClr val="black"/>
                </a:solidFill>
                <a:latin typeface="Comic Sans MS" pitchFamily="66" charset="0"/>
              </a:rPr>
              <a:t>Thinking badly </a:t>
            </a:r>
            <a:r>
              <a:rPr lang="en-GB" altLang="en-US" sz="2000" b="1" i="1">
                <a:solidFill>
                  <a:prstClr val="black"/>
                </a:solidFill>
                <a:latin typeface="Comic Sans MS" pitchFamily="66" charset="0"/>
              </a:rPr>
              <a:t>of someone because of the group he/she belongs to</a:t>
            </a:r>
          </a:p>
        </p:txBody>
      </p:sp>
      <p:sp>
        <p:nvSpPr>
          <p:cNvPr id="13330" name="TextBox 17"/>
          <p:cNvSpPr txBox="1">
            <a:spLocks noChangeArrowheads="1"/>
          </p:cNvSpPr>
          <p:nvPr/>
        </p:nvSpPr>
        <p:spPr bwMode="auto">
          <a:xfrm>
            <a:off x="3924300" y="4221163"/>
            <a:ext cx="4714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 u="sng">
                <a:solidFill>
                  <a:prstClr val="black"/>
                </a:solidFill>
                <a:latin typeface="Comic Sans MS" pitchFamily="66" charset="0"/>
              </a:rPr>
              <a:t>Actions </a:t>
            </a:r>
            <a:r>
              <a:rPr lang="en-GB" altLang="en-US" sz="2400" b="1" i="1">
                <a:solidFill>
                  <a:prstClr val="black"/>
                </a:solidFill>
                <a:latin typeface="Comic Sans MS" pitchFamily="66" charset="0"/>
              </a:rPr>
              <a:t>as a result of prejudice</a:t>
            </a:r>
          </a:p>
        </p:txBody>
      </p:sp>
      <p:sp>
        <p:nvSpPr>
          <p:cNvPr id="13331" name="TextBox 18"/>
          <p:cNvSpPr txBox="1">
            <a:spLocks noChangeArrowheads="1"/>
          </p:cNvSpPr>
          <p:nvPr/>
        </p:nvSpPr>
        <p:spPr bwMode="auto">
          <a:xfrm>
            <a:off x="4211638" y="1484313"/>
            <a:ext cx="4786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i="1">
                <a:solidFill>
                  <a:prstClr val="black"/>
                </a:solidFill>
                <a:latin typeface="Comic Sans MS" pitchFamily="66" charset="0"/>
              </a:rPr>
              <a:t>Having an over simplified mental image of people and applying it to everyone in a group</a:t>
            </a:r>
          </a:p>
        </p:txBody>
      </p:sp>
      <p:sp>
        <p:nvSpPr>
          <p:cNvPr id="13332" name="TextBox 19"/>
          <p:cNvSpPr txBox="1">
            <a:spLocks noChangeArrowheads="1"/>
          </p:cNvSpPr>
          <p:nvPr/>
        </p:nvSpPr>
        <p:spPr bwMode="auto">
          <a:xfrm>
            <a:off x="4211638" y="260350"/>
            <a:ext cx="4786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i="1">
                <a:solidFill>
                  <a:prstClr val="black"/>
                </a:solidFill>
                <a:latin typeface="Comic Sans MS" pitchFamily="66" charset="0"/>
              </a:rPr>
              <a:t>Treating people more favourably because they have been discriminated against in the past</a:t>
            </a:r>
          </a:p>
        </p:txBody>
      </p:sp>
      <p:sp>
        <p:nvSpPr>
          <p:cNvPr id="13333" name="TextBox 20"/>
          <p:cNvSpPr txBox="1">
            <a:spLocks noChangeArrowheads="1"/>
          </p:cNvSpPr>
          <p:nvPr/>
        </p:nvSpPr>
        <p:spPr bwMode="auto">
          <a:xfrm>
            <a:off x="3851275" y="2852738"/>
            <a:ext cx="4786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>
                <a:solidFill>
                  <a:prstClr val="black"/>
                </a:solidFill>
                <a:latin typeface="Comic Sans MS" pitchFamily="66" charset="0"/>
              </a:rPr>
              <a:t>Blaming certain groups for problems in society</a:t>
            </a:r>
          </a:p>
        </p:txBody>
      </p:sp>
      <p:cxnSp>
        <p:nvCxnSpPr>
          <p:cNvPr id="23" name="Straight Arrow Connector 22"/>
          <p:cNvCxnSpPr>
            <a:stCxn id="13324" idx="3"/>
            <a:endCxn id="11" idx="1"/>
          </p:cNvCxnSpPr>
          <p:nvPr/>
        </p:nvCxnSpPr>
        <p:spPr>
          <a:xfrm>
            <a:off x="3179763" y="625475"/>
            <a:ext cx="963612" cy="5283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2375694" y="2817019"/>
            <a:ext cx="2520950" cy="100806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3331" idx="1"/>
          </p:cNvCxnSpPr>
          <p:nvPr/>
        </p:nvCxnSpPr>
        <p:spPr>
          <a:xfrm rot="5400000" flipH="1" flipV="1">
            <a:off x="3025775" y="2098676"/>
            <a:ext cx="1292225" cy="10795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332" idx="1"/>
          </p:cNvCxnSpPr>
          <p:nvPr/>
        </p:nvCxnSpPr>
        <p:spPr>
          <a:xfrm rot="5400000" flipH="1" flipV="1">
            <a:off x="1708150" y="2146301"/>
            <a:ext cx="3927475" cy="10795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2270125" y="4075113"/>
            <a:ext cx="2732088" cy="10080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7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00788" y="188913"/>
            <a:ext cx="2520950" cy="30194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1600" b="1" dirty="0" smtClean="0"/>
              <a:t>IN YOUR BOOKS CREATE TWO SPIDER DIAGRAMS/LISTS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altLang="en-US" sz="1600" b="1" dirty="0" smtClean="0"/>
              <a:t>ADVANTAGES OF LIVING IN A MULTICULTURAL SOCIETY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altLang="en-US" sz="1600" b="1" dirty="0" smtClean="0"/>
              <a:t>DISADVANTAGES OF LIVING IN A MULTICULTURAL SOCIETY</a:t>
            </a:r>
          </a:p>
          <a:p>
            <a:pPr eaLnBrk="1" hangingPunct="1"/>
            <a:endParaRPr lang="en-GB" altLang="en-US" sz="1600" b="1" dirty="0" smtClean="0"/>
          </a:p>
          <a:p>
            <a:pPr eaLnBrk="1" hangingPunct="1"/>
            <a:endParaRPr lang="en-GB" altLang="en-US" sz="1600" b="1" dirty="0" smtClean="0"/>
          </a:p>
        </p:txBody>
      </p:sp>
      <p:pic>
        <p:nvPicPr>
          <p:cNvPr id="11267" name="Picture 2" descr="http://www.learnenglishmanila.com/Images/PPP-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r="16405"/>
          <a:stretch>
            <a:fillRect/>
          </a:stretch>
        </p:blipFill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27763" y="3163888"/>
            <a:ext cx="27717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0070C0"/>
                </a:solidFill>
              </a:rPr>
              <a:t>ORGANISE </a:t>
            </a:r>
            <a:r>
              <a:rPr lang="en-GB" altLang="en-US" b="1" dirty="0" smtClean="0">
                <a:solidFill>
                  <a:srgbClr val="0070C0"/>
                </a:solidFill>
              </a:rPr>
              <a:t>THE </a:t>
            </a:r>
            <a:r>
              <a:rPr lang="en-GB" altLang="en-US" b="1" dirty="0">
                <a:solidFill>
                  <a:srgbClr val="0070C0"/>
                </a:solidFill>
              </a:rPr>
              <a:t>CARDS INTO ADVANTAGES AND DISADVANTAGES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0070C0"/>
                </a:solidFill>
              </a:rPr>
              <a:t>What are your views on living in a multicultural society?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b="1" dirty="0">
              <a:solidFill>
                <a:srgbClr val="0070C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0070C0"/>
                </a:solidFill>
              </a:rPr>
              <a:t>Do you think there are more advantages or disadvantages?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467995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prstClr val="black"/>
                </a:solidFill>
                <a:latin typeface="Century Schoolbook" pitchFamily="18" charset="0"/>
              </a:rPr>
              <a:t>In order to answer the question you need to include...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 smtClean="0">
                <a:solidFill>
                  <a:prstClr val="black"/>
                </a:solidFill>
                <a:latin typeface="Century Schoolbook" pitchFamily="18" charset="0"/>
              </a:rPr>
              <a:t>Describe and explain what multiculturalism is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 smtClean="0">
                <a:solidFill>
                  <a:srgbClr val="00B050"/>
                </a:solidFill>
                <a:latin typeface="Century Schoolbook" pitchFamily="18" charset="0"/>
              </a:rPr>
              <a:t>Multiculturalism is...e.g.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 smtClean="0">
                <a:solidFill>
                  <a:prstClr val="black"/>
                </a:solidFill>
                <a:latin typeface="Century Schoolbook" pitchFamily="18" charset="0"/>
              </a:rPr>
              <a:t>Explain at least two advantages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 smtClean="0">
                <a:solidFill>
                  <a:srgbClr val="00B050"/>
                </a:solidFill>
                <a:latin typeface="Century Schoolbook" pitchFamily="18" charset="0"/>
              </a:rPr>
              <a:t>Some people would agree with the statement because...e.g.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 smtClean="0">
                <a:solidFill>
                  <a:prstClr val="black"/>
                </a:solidFill>
                <a:latin typeface="Century Schoolbook" pitchFamily="18" charset="0"/>
              </a:rPr>
              <a:t>Explain at least two disadvantages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 smtClean="0">
                <a:solidFill>
                  <a:srgbClr val="00B050"/>
                </a:solidFill>
                <a:latin typeface="Century Schoolbook" pitchFamily="18" charset="0"/>
              </a:rPr>
              <a:t>Some people would disagree with the statement because...e.g.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 smtClean="0">
                <a:solidFill>
                  <a:prstClr val="black"/>
                </a:solidFill>
                <a:latin typeface="Century Schoolbook" pitchFamily="18" charset="0"/>
              </a:rPr>
              <a:t>Include your own opinion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 smtClean="0">
                <a:solidFill>
                  <a:srgbClr val="00B050"/>
                </a:solidFill>
                <a:latin typeface="Century Schoolbook" pitchFamily="18" charset="0"/>
              </a:rPr>
              <a:t>I agree/disagree with the statement because...e.g.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dirty="0" smtClean="0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643438" y="188913"/>
            <a:ext cx="4032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 dirty="0" smtClean="0">
                <a:solidFill>
                  <a:prstClr val="black"/>
                </a:solidFill>
                <a:latin typeface="Century Schoolbook" pitchFamily="18" charset="0"/>
              </a:rPr>
              <a:t>‘Multiculturalism brings a variety of choices’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 dirty="0" smtClean="0">
                <a:solidFill>
                  <a:prstClr val="black"/>
                </a:solidFill>
                <a:latin typeface="Century Schoolbook" pitchFamily="18" charset="0"/>
              </a:rPr>
              <a:t>What do you think? Explain your opinion. (6 marks)</a:t>
            </a:r>
          </a:p>
        </p:txBody>
      </p:sp>
      <p:pic>
        <p:nvPicPr>
          <p:cNvPr id="12292" name="Picture 2" descr="http://www.liv.ac.uk/arts_ses_images/law/news/2005/multicult_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4067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539750" y="188913"/>
            <a:ext cx="8135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 dirty="0" smtClean="0">
                <a:solidFill>
                  <a:srgbClr val="00B050"/>
                </a:solidFill>
                <a:latin typeface="Century Schoolbook" pitchFamily="18" charset="0"/>
              </a:rPr>
              <a:t>‘Multiculturalism brings a variety of choices’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 dirty="0" smtClean="0">
                <a:solidFill>
                  <a:srgbClr val="00B050"/>
                </a:solidFill>
                <a:latin typeface="Century Schoolbook" pitchFamily="18" charset="0"/>
              </a:rPr>
              <a:t>What do you think? Explain your opinion. (6 marks)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28596" y="1357298"/>
            <a:ext cx="50403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prstClr val="black"/>
                </a:solidFill>
                <a:latin typeface="Century Schoolbook" pitchFamily="18" charset="0"/>
              </a:rPr>
              <a:t>Using the peer assessment hand out...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 b="1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prstClr val="black"/>
                </a:solidFill>
                <a:latin typeface="Century Schoolbook" pitchFamily="18" charset="0"/>
              </a:rPr>
              <a:t>Swap with the person next to you and mark each others answers...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 b="1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prstClr val="black"/>
                </a:solidFill>
                <a:latin typeface="Century Schoolbook" pitchFamily="18" charset="0"/>
              </a:rPr>
              <a:t>Give an overall mark and a comment based on their answer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 b="1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prstClr val="black"/>
                </a:solidFill>
                <a:latin typeface="Century Schoolbook" pitchFamily="18" charset="0"/>
              </a:rPr>
              <a:t>Swap back – read their comments and set yourself a target on where you need to improve</a:t>
            </a:r>
          </a:p>
        </p:txBody>
      </p:sp>
      <p:pic>
        <p:nvPicPr>
          <p:cNvPr id="13316" name="Picture 2" descr="http://www.liv.ac.uk/arts_ses_images/law/news/2005/multicult_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4925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3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1"/>
            <a:ext cx="535783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Peer assessment:  YES/NO</a:t>
            </a:r>
          </a:p>
          <a:p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Has the definition of multiculturalism been identified?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Description of their own opinion clearly outlined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Has the potential choices been explained (reasons given?)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Has the assessment been separated into parts? Positives and negatives?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Spelling 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Punctuation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Grammar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Presentation – is the work clearly set out</a:t>
            </a:r>
            <a:endParaRPr lang="ru-RU" dirty="0" smtClean="0"/>
          </a:p>
          <a:p>
            <a:r>
              <a:rPr lang="en-GB" dirty="0" smtClean="0"/>
              <a:t>Target for improvement: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smtClean="0">
                <a:latin typeface="Kristen ITC" pitchFamily="66" charset="0"/>
              </a:rPr>
              <a:t>Our targets for today</a:t>
            </a:r>
            <a:endParaRPr lang="en-US" u="sng" smtClean="0">
              <a:latin typeface="Kristen ITC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Kristen ITC" pitchFamily="66" charset="0"/>
              </a:rPr>
              <a:t>To learn to count 1- 10 in</a:t>
            </a:r>
            <a:r>
              <a:rPr lang="ru-RU" dirty="0" smtClean="0">
                <a:latin typeface="Kristen ITC" pitchFamily="66" charset="0"/>
              </a:rPr>
              <a:t> </a:t>
            </a:r>
            <a:r>
              <a:rPr lang="en-US" dirty="0" smtClean="0">
                <a:latin typeface="Kristen ITC" pitchFamily="66" charset="0"/>
              </a:rPr>
              <a:t>Spanish</a:t>
            </a:r>
            <a:r>
              <a:rPr lang="en-GB" dirty="0" smtClean="0">
                <a:latin typeface="Kristen ITC" pitchFamily="66" charset="0"/>
              </a:rPr>
              <a:t> in our own group, without communicating with people in the other group</a:t>
            </a:r>
          </a:p>
          <a:p>
            <a:pPr eaLnBrk="1" hangingPunct="1"/>
            <a:r>
              <a:rPr lang="en-GB" dirty="0" smtClean="0">
                <a:latin typeface="Kristen ITC" pitchFamily="66" charset="0"/>
              </a:rPr>
              <a:t>To appreciate the skills of the long haired people and how they learn skills quickly.</a:t>
            </a:r>
            <a:endParaRPr lang="en-US" dirty="0" smtClean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46799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prstClr val="black"/>
                </a:solidFill>
                <a:latin typeface="Century Schoolbook"/>
              </a:rPr>
              <a:t>In order to answer the question you need to include...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Century Schoolbook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Century Schoolbook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>
                <a:solidFill>
                  <a:prstClr val="black"/>
                </a:solidFill>
                <a:latin typeface="Century Schoolbook"/>
              </a:rPr>
              <a:t>Explain at least TWO arguments </a:t>
            </a:r>
            <a:r>
              <a:rPr lang="en-GB" altLang="en-US" sz="2000" b="1" dirty="0">
                <a:solidFill>
                  <a:prstClr val="black"/>
                </a:solidFill>
                <a:latin typeface="Century Schoolbook"/>
              </a:rPr>
              <a:t>AGREE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>
                <a:solidFill>
                  <a:srgbClr val="00B050"/>
                </a:solidFill>
                <a:latin typeface="Century Schoolbook"/>
              </a:rPr>
              <a:t>Some people would agree with the statement because...e.g.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Century Schoolbook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>
                <a:solidFill>
                  <a:prstClr val="black"/>
                </a:solidFill>
                <a:latin typeface="Century Schoolbook"/>
              </a:rPr>
              <a:t>Explain at least TWO arguments </a:t>
            </a:r>
            <a:r>
              <a:rPr lang="en-GB" altLang="en-US" sz="2000" b="1" dirty="0">
                <a:solidFill>
                  <a:prstClr val="black"/>
                </a:solidFill>
                <a:latin typeface="Century Schoolbook"/>
              </a:rPr>
              <a:t>DISAGREE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>
                <a:solidFill>
                  <a:srgbClr val="00B050"/>
                </a:solidFill>
                <a:latin typeface="Century Schoolbook"/>
              </a:rPr>
              <a:t>Some people would disagree with the statement because...e.g.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  <a:latin typeface="Century Schoolbook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>
                <a:solidFill>
                  <a:prstClr val="black"/>
                </a:solidFill>
                <a:latin typeface="Century Schoolbook"/>
              </a:rPr>
              <a:t>Include your own opinion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altLang="en-US" sz="2000" dirty="0">
                <a:solidFill>
                  <a:srgbClr val="00B050"/>
                </a:solidFill>
                <a:latin typeface="Century Schoolbook"/>
              </a:rPr>
              <a:t>I agree/disagree with the statement because...e.g.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GB" altLang="en-US" sz="20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716463" y="188913"/>
            <a:ext cx="42465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 dirty="0">
                <a:solidFill>
                  <a:srgbClr val="002060"/>
                </a:solidFill>
                <a:latin typeface="Century Schoolbook"/>
              </a:rPr>
              <a:t>‘The biggest threat to multiculturalism being a success is prejudice’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 dirty="0">
                <a:solidFill>
                  <a:prstClr val="black"/>
                </a:solidFill>
                <a:latin typeface="Century Schoolbook"/>
              </a:rPr>
              <a:t>What do you think? Explain your opinion. </a:t>
            </a:r>
            <a:r>
              <a:rPr lang="en-GB" altLang="en-US" sz="2400" b="1" i="1" dirty="0" smtClean="0">
                <a:solidFill>
                  <a:srgbClr val="002060"/>
                </a:solidFill>
                <a:latin typeface="Century Schoolbook"/>
              </a:rPr>
              <a:t>(</a:t>
            </a:r>
            <a:r>
              <a:rPr lang="en-GB" altLang="en-US" sz="2400" b="1" i="1" dirty="0">
                <a:solidFill>
                  <a:srgbClr val="002060"/>
                </a:solidFill>
                <a:latin typeface="Century Schoolbook"/>
              </a:rPr>
              <a:t>6 marks)</a:t>
            </a:r>
          </a:p>
        </p:txBody>
      </p:sp>
      <p:pic>
        <p:nvPicPr>
          <p:cNvPr id="13316" name="Picture 2" descr="http://www.liv.ac.uk/arts_ses_images/law/news/2005/multicult_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4067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2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539750" y="188913"/>
            <a:ext cx="8135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 dirty="0" smtClean="0">
                <a:solidFill>
                  <a:srgbClr val="00B050"/>
                </a:solidFill>
                <a:latin typeface="Century Schoolbook" pitchFamily="18" charset="0"/>
              </a:rPr>
              <a:t>‘Multiculturalism brings a variety of choices’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 dirty="0" smtClean="0">
                <a:solidFill>
                  <a:srgbClr val="00B050"/>
                </a:solidFill>
                <a:latin typeface="Century Schoolbook" pitchFamily="18" charset="0"/>
              </a:rPr>
              <a:t>What do you think? Explain your opinion. (6 marks)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28596" y="1357298"/>
            <a:ext cx="50403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prstClr val="black"/>
                </a:solidFill>
                <a:latin typeface="Century Schoolbook" pitchFamily="18" charset="0"/>
              </a:rPr>
              <a:t>Using the peer assessment hand out...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 b="1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prstClr val="black"/>
                </a:solidFill>
                <a:latin typeface="Century Schoolbook" pitchFamily="18" charset="0"/>
              </a:rPr>
              <a:t>Swap with the person next to you and mark each others answers...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 b="1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prstClr val="black"/>
                </a:solidFill>
                <a:latin typeface="Century Schoolbook" pitchFamily="18" charset="0"/>
              </a:rPr>
              <a:t>Give an overall mark and a comment based on their answer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 b="1" dirty="0" smtClean="0">
              <a:solidFill>
                <a:prstClr val="black"/>
              </a:solidFill>
              <a:latin typeface="Century Schoolbook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 smtClean="0">
                <a:solidFill>
                  <a:prstClr val="black"/>
                </a:solidFill>
                <a:latin typeface="Century Schoolbook" pitchFamily="18" charset="0"/>
              </a:rPr>
              <a:t>Swap back – read their comments and set yourself a target on where you need to improve</a:t>
            </a:r>
          </a:p>
        </p:txBody>
      </p:sp>
      <p:pic>
        <p:nvPicPr>
          <p:cNvPr id="13316" name="Picture 2" descr="http://www.liv.ac.uk/arts_ses_images/law/news/2005/multicult_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4925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3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1"/>
            <a:ext cx="535783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Peer assessment:  YES/NO</a:t>
            </a:r>
          </a:p>
          <a:p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Has the definition of multiculturalism been identified?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Description of their own opinion clearly outlined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Has the potential choices been explained (reasons given?)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Has the assessment been separated into parts? Positives and negatives?</a:t>
            </a:r>
          </a:p>
          <a:p>
            <a:pPr lvl="0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Spelling 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Punctuation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Grammar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Presentation – is the work clearly set out</a:t>
            </a:r>
            <a:endParaRPr lang="ru-RU" dirty="0" smtClean="0"/>
          </a:p>
          <a:p>
            <a:r>
              <a:rPr lang="en-GB" dirty="0" smtClean="0"/>
              <a:t>Target for improvement: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3112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54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Encouraging Cultural Mixing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251520" y="1525693"/>
            <a:ext cx="8640960" cy="108012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dirty="0">
                <a:solidFill>
                  <a:srgbClr val="FFFFFF"/>
                </a:solidFill>
              </a:rPr>
              <a:t>There is an attempt to integrate different ethnic groups and reduce segregation.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33841" y="3140968"/>
            <a:ext cx="8712968" cy="3312368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FFFF"/>
                </a:solidFill>
              </a:rPr>
              <a:t>LEEDS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FFFFFF"/>
                </a:solidFill>
              </a:rPr>
              <a:t>Seeking to improve literacy in areas where English can be a second language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FFFFFF"/>
                </a:solidFill>
              </a:rPr>
              <a:t>Increasing employment  through initiatives to ensure basic skills and access to information and training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FFFFFF"/>
                </a:solidFill>
              </a:rPr>
              <a:t>Increasing community involvement by ensuring that the needs of minority groups are understood and met.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FFFFFF"/>
                </a:solidFill>
              </a:rPr>
              <a:t>Providing facilities that encourage meetings of all sections of a community rather than separate ethnic groups. </a:t>
            </a:r>
          </a:p>
        </p:txBody>
      </p:sp>
    </p:spTree>
    <p:extLst>
      <p:ext uri="{BB962C8B-B14F-4D97-AF65-F5344CB8AC3E}">
        <p14:creationId xmlns:p14="http://schemas.microsoft.com/office/powerpoint/2010/main" val="51834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3112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60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Segregation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79512" y="1052736"/>
            <a:ext cx="4536504" cy="417646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FFFF"/>
                </a:solidFill>
              </a:rPr>
              <a:t>Despite the apparent racial mix in many cities, a significant number of immigrants choose to live with people from similar areas and away from others with different ethnicity and culture. This represents segregation.</a:t>
            </a:r>
          </a:p>
        </p:txBody>
      </p:sp>
      <p:pic>
        <p:nvPicPr>
          <p:cNvPr id="1028" name="Picture 4" descr="http://m.gmgrd.co.uk/res/747.$plit/C_71_article_1099101_image_list_image_list_item_0_image.jpg?26%2F02%2F2009%2010%3A22%3A04%3A22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205038"/>
            <a:ext cx="2838450" cy="28384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 Diagonal Corner Rectangle 8"/>
          <p:cNvSpPr/>
          <p:nvPr/>
        </p:nvSpPr>
        <p:spPr>
          <a:xfrm>
            <a:off x="5220072" y="260648"/>
            <a:ext cx="3600400" cy="158417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FFFFFF"/>
                </a:solidFill>
              </a:rPr>
              <a:t>Oldham riots 2001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FFFFFF"/>
                </a:solidFill>
              </a:rPr>
              <a:t>Between 500 white and Asian youths</a:t>
            </a:r>
          </a:p>
        </p:txBody>
      </p:sp>
    </p:spTree>
    <p:extLst>
      <p:ext uri="{BB962C8B-B14F-4D97-AF65-F5344CB8AC3E}">
        <p14:creationId xmlns:p14="http://schemas.microsoft.com/office/powerpoint/2010/main" val="37765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31125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60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Reasons for segregation</a:t>
            </a:r>
          </a:p>
          <a:p>
            <a:pPr>
              <a:defRPr/>
            </a:pPr>
            <a:endParaRPr lang="en-US" sz="6000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6000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51043953"/>
              </p:ext>
            </p:extLst>
          </p:nvPr>
        </p:nvGraphicFramePr>
        <p:xfrm>
          <a:off x="191329" y="1431161"/>
          <a:ext cx="87484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3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5C6E05-DB00-4D3C-9E47-695D6A59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905C6E05-DB00-4D3C-9E47-695D6A596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A939BA-3333-43EF-8B4D-0BCE66B01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31A939BA-3333-43EF-8B4D-0BCE66B01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6C7419-43BA-4733-8430-2BF49D243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C06C7419-43BA-4733-8430-2BF49D243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15A6B7-BB5D-4919-8388-7599685B8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CD15A6B7-BB5D-4919-8388-7599685B8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85E2DB-2ABE-4578-986E-30E53374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D485E2DB-2ABE-4578-986E-30E53374E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D2FBAD-73E0-440A-BC4A-78C257C75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18D2FBAD-73E0-440A-BC4A-78C257C75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F19807-E236-4494-A35C-9A3B81837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C4F19807-E236-4494-A35C-9A3B81837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EFCE6F-226C-46A8-9DD4-BC2A3423D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graphicEl>
                                              <a:dgm id="{D1EFCE6F-226C-46A8-9DD4-BC2A3423D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dirty="0" smtClean="0">
                <a:latin typeface="Kristen ITC" pitchFamily="66" charset="0"/>
              </a:rPr>
              <a:t>Counting in Spanish</a:t>
            </a:r>
            <a:endParaRPr lang="en-US" u="sng" dirty="0" smtClean="0">
              <a:latin typeface="Kristen ITC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Kristen ITC" pitchFamily="66" charset="0"/>
              </a:rPr>
              <a:t>we are going to learn to count 1-10 in Spanish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Kristen ITC" pitchFamily="66" charset="0"/>
              </a:rPr>
              <a:t>To learn to count we are going to use the kinaesthetic ways of learning:-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latin typeface="Kristen ITC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D60093"/>
                </a:solidFill>
                <a:latin typeface="Kristen ITC" pitchFamily="66" charset="0"/>
              </a:rPr>
              <a:t>Kinaesthetic- We will make an action to help us remember how to say the number</a:t>
            </a:r>
            <a:endParaRPr lang="en-US" sz="2800" dirty="0" smtClean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80645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1700" smtClean="0">
                <a:solidFill>
                  <a:srgbClr val="000000"/>
                </a:solidFill>
                <a:latin typeface="Kristen ITC" pitchFamily="66" charset="0"/>
              </a:rPr>
              <a:t>Lets get started!</a:t>
            </a:r>
            <a:endParaRPr lang="en-US" sz="11700" smtClean="0">
              <a:solidFill>
                <a:srgbClr val="000000"/>
              </a:solidFill>
              <a:latin typeface="Kristen ITC" pitchFamily="66" charset="0"/>
            </a:endParaRPr>
          </a:p>
        </p:txBody>
      </p:sp>
      <p:pic>
        <p:nvPicPr>
          <p:cNvPr id="6147" name="Picture 6" descr="jap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62325"/>
            <a:ext cx="30765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2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u="sng" smtClean="0">
                <a:solidFill>
                  <a:schemeClr val="bg1"/>
                </a:solidFill>
                <a:latin typeface="Kristen ITC" pitchFamily="66" charset="0"/>
              </a:rPr>
              <a:t>This lesson is not what it not what it seems……</a:t>
            </a:r>
            <a:endParaRPr lang="en-US" sz="4000" u="sng" smtClean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bg1"/>
                </a:solidFill>
                <a:latin typeface="Kristen ITC" pitchFamily="66" charset="0"/>
              </a:rPr>
              <a:t>Although today you have learnt to count to ten in Spanish this lesson was actually about a new topic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bg1"/>
                </a:solidFill>
                <a:latin typeface="Kristen ITC" pitchFamily="66" charset="0"/>
              </a:rPr>
              <a:t>The new topic is demonstrated by the picture on the next slide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bg1"/>
                </a:solidFill>
                <a:latin typeface="Kristen ITC" pitchFamily="66" charset="0"/>
              </a:rPr>
              <a:t>It is one of the most important issues in today’s society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bg1"/>
                </a:solidFill>
                <a:latin typeface="Kristen ITC" pitchFamily="66" charset="0"/>
              </a:rPr>
              <a:t>Look at the picture and decide what you think the new topic is…….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32009-1715-10mostfamou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8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u="sng" smtClean="0">
                <a:latin typeface="Kristen ITC" pitchFamily="66" charset="0"/>
              </a:rPr>
              <a:t>Prejudice and discrimination- The experiment</a:t>
            </a:r>
            <a:endParaRPr lang="en-US" sz="3600" u="sng" smtClean="0">
              <a:latin typeface="Kristen ITC" pitchFamily="66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3850" y="1268413"/>
            <a:ext cx="84963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Kristen ITC" pitchFamily="66" charset="0"/>
              </a:rPr>
              <a:t>The experiment that you have been involved in today is an experiment that has been done since the 1960’s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Kristen ITC" pitchFamily="66" charset="0"/>
              </a:rPr>
              <a:t>In the 1960’s black people in America did not have the same rights as white people. A lot of white people thought black people were not as good as them and should be treated differently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Kristen ITC" pitchFamily="66" charset="0"/>
              </a:rPr>
              <a:t>A school teacher in the USA made this experiment to show her pupils what it felt like to be discriminated against.  Here is a short clip showing this experiment </a:t>
            </a:r>
            <a:r>
              <a:rPr lang="en-US" sz="2800" dirty="0" smtClean="0">
                <a:solidFill>
                  <a:srgbClr val="000000"/>
                </a:solidFill>
                <a:latin typeface="Kristen ITC" pitchFamily="66" charset="0"/>
                <a:hlinkClick r:id="rId2"/>
              </a:rPr>
              <a:t>Jane Elliot</a:t>
            </a:r>
            <a:endParaRPr lang="en-US" sz="2800" dirty="0" smtClean="0">
              <a:solidFill>
                <a:srgbClr val="0000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u="sng" smtClean="0">
                <a:latin typeface="Kristen ITC" pitchFamily="66" charset="0"/>
              </a:rPr>
              <a:t>Prejudice in the 1960’s</a:t>
            </a:r>
            <a:endParaRPr lang="en-US" u="sng" smtClean="0">
              <a:latin typeface="Kristen ITC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4525963"/>
          </a:xfrm>
        </p:spPr>
        <p:txBody>
          <a:bodyPr/>
          <a:lstStyle/>
          <a:p>
            <a:pPr eaLnBrk="1" hangingPunct="1"/>
            <a:r>
              <a:rPr lang="en-GB" smtClean="0">
                <a:latin typeface="Kristen ITC" pitchFamily="66" charset="0"/>
              </a:rPr>
              <a:t>In the USA in the 1960’s Black people did not have the same rights as white people- </a:t>
            </a:r>
            <a:r>
              <a:rPr lang="en-GB" b="1" smtClean="0">
                <a:latin typeface="Kristen ITC" pitchFamily="66" charset="0"/>
              </a:rPr>
              <a:t>just because of the colour or their skin</a:t>
            </a:r>
          </a:p>
          <a:p>
            <a:pPr eaLnBrk="1" hangingPunct="1"/>
            <a:r>
              <a:rPr lang="en-GB" smtClean="0">
                <a:latin typeface="Kristen ITC" pitchFamily="66" charset="0"/>
              </a:rPr>
              <a:t>Black people were seen as second class citizens</a:t>
            </a:r>
          </a:p>
          <a:p>
            <a:pPr eaLnBrk="1" hangingPunct="1">
              <a:buFontTx/>
              <a:buNone/>
            </a:pPr>
            <a:endParaRPr lang="en-US" smtClean="0">
              <a:latin typeface="Kristen ITC" pitchFamily="66" charset="0"/>
            </a:endParaRPr>
          </a:p>
        </p:txBody>
      </p:sp>
      <p:pic>
        <p:nvPicPr>
          <p:cNvPr id="10244" name="Picture 6" descr="birmingham_campaign_water_ho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644900"/>
            <a:ext cx="51847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0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pPr eaLnBrk="1" hangingPunct="1"/>
            <a:r>
              <a:rPr lang="en-GB" smtClean="0">
                <a:latin typeface="Kristen ITC" pitchFamily="66" charset="0"/>
              </a:rPr>
              <a:t>Black people were forced to use separate water fountains, cafés, restaurants, schools and were not allowed to sit with white people on public transport.</a:t>
            </a:r>
          </a:p>
          <a:p>
            <a:pPr eaLnBrk="1" hangingPunct="1"/>
            <a:r>
              <a:rPr lang="en-GB" smtClean="0">
                <a:latin typeface="Kristen ITC" pitchFamily="66" charset="0"/>
              </a:rPr>
              <a:t>Violence against black people was very high and many were killed.</a:t>
            </a:r>
            <a:endParaRPr lang="en-US" smtClean="0">
              <a:latin typeface="Kristen ITC" pitchFamily="66" charset="0"/>
            </a:endParaRPr>
          </a:p>
        </p:txBody>
      </p:sp>
      <p:pic>
        <p:nvPicPr>
          <p:cNvPr id="11267" name="Picture 5" descr="segre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3959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1198</Words>
  <Application>Microsoft Office PowerPoint</Application>
  <PresentationFormat>On-screen Show (4:3)</PresentationFormat>
  <Paragraphs>153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Oriel</vt:lpstr>
      <vt:lpstr>2_Oriel</vt:lpstr>
      <vt:lpstr>Please keep separate</vt:lpstr>
      <vt:lpstr>Our targets for today</vt:lpstr>
      <vt:lpstr>Counting in Spanish</vt:lpstr>
      <vt:lpstr>PowerPoint Presentation</vt:lpstr>
      <vt:lpstr>This lesson is not what it not what it seems……</vt:lpstr>
      <vt:lpstr>PowerPoint Presentation</vt:lpstr>
      <vt:lpstr>Prejudice and discrimination- The experiment</vt:lpstr>
      <vt:lpstr>Prejudice in the 1960’s</vt:lpstr>
      <vt:lpstr>PowerPoint Presentation</vt:lpstr>
      <vt:lpstr>Prejudice and discrimination</vt:lpstr>
      <vt:lpstr>WRITE DOWN 5 WORDS TO DESCRIBE HOW THIS PICTURE MAKES YOU FEEL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keep separate</dc:title>
  <dc:creator>Jennifer Wood</dc:creator>
  <cp:lastModifiedBy>Нуржанова Куралай</cp:lastModifiedBy>
  <cp:revision>22</cp:revision>
  <dcterms:created xsi:type="dcterms:W3CDTF">2013-10-17T10:49:31Z</dcterms:created>
  <dcterms:modified xsi:type="dcterms:W3CDTF">2013-11-13T09:29:50Z</dcterms:modified>
</cp:coreProperties>
</file>