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CD6A6-681B-4AC4-9E53-5B321EF24EDA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961E-0DD5-41FF-B65C-379858FE5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38564-3B28-441C-AF22-FC9F26A8CA94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236ED6-3149-4C7A-BFA7-19E8BFF7966A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2C7680-B763-42D8-961F-66AC4D5487B6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8855A8-4147-4C61-B632-B5DC433C9B1B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13FA53-93FA-417C-9F67-7B7C05A208E4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2B5007-52F8-4C30-82B7-89A15A27E415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2CFB5C-B9E2-446F-B68D-858E9DAF5A63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1B61-8193-4BE1-9314-85E5C6DCE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347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D276-DDA8-431E-819F-D40B6003D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877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CDC7-7C25-49C0-9808-2099A1FF6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605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3FB3-5CC6-45EC-8940-BC1E9257B8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358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4A88-EF80-4773-9058-8127E4A41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676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5BDD-1280-4251-845B-5418CF098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62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3A25-16AA-4F0E-92E1-047F3FB9F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86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8D7D-1D3C-47C3-BA89-77B2EB1EA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970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BB1F-00B0-4CBF-8B81-EA4DB27ED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192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BE68-C337-4D12-9862-C3FF490051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82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7C78-939B-47EC-8C76-DE36849C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652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7FB4B-5E9D-40A6-A8B4-9A1C23BF4A6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://upload.wikimedia.org/wikipedia/commons/6/6f/Flag_of_the_Democratic_Republic_of_the_Congo.svg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upload.wikimedia.org/wikipedia/commons/6/6f/Flag_of_the_Democratic_Republic_of_the_Congo.sv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17.png"/><Relationship Id="rId5" Type="http://schemas.openxmlformats.org/officeDocument/2006/relationships/image" Target="../media/image19.jpeg"/><Relationship Id="rId10" Type="http://schemas.openxmlformats.org/officeDocument/2006/relationships/hyperlink" Target="http://upload.wikimedia.org/wikipedia/commons/6/6f/Flag_of_the_Democratic_Republic_of_the_Congo.svg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world-glob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7866" r="8586" b="56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Africa%20Satellite%20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05113"/>
            <a:ext cx="410368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img_29472_mobile_phones_top5_428x3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08500"/>
            <a:ext cx="2124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125538"/>
            <a:ext cx="9144000" cy="1920875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</a:rPr>
              <a:t>What does your mobile phone have to do with the lives of people and animals in Africa?</a:t>
            </a:r>
            <a:endParaRPr lang="en-US" sz="4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3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9" descr="world-glob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7866" r="8586" b="56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5723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/>
          <a:stretch>
            <a:fillRect/>
          </a:stretch>
        </p:blipFill>
        <p:spPr bwMode="auto">
          <a:xfrm>
            <a:off x="0" y="836613"/>
            <a:ext cx="4603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63713" y="333375"/>
            <a:ext cx="576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  <a:latin typeface="Arial Black" pitchFamily="34" charset="0"/>
              </a:rPr>
              <a:t>Columbite-Tantalite (CT)</a:t>
            </a:r>
            <a:endParaRPr lang="en-US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40200" y="1557338"/>
            <a:ext cx="467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b="1" smtClean="0">
                <a:solidFill>
                  <a:srgbClr val="000000"/>
                </a:solidFill>
                <a:latin typeface="Arial Black" pitchFamily="34" charset="0"/>
              </a:rPr>
              <a:t>Columbite-Tantalite (CT)</a:t>
            </a:r>
            <a:r>
              <a:rPr lang="en-GB" sz="2000" b="1" smtClean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en-GB" b="1" smtClean="0">
                <a:solidFill>
                  <a:srgbClr val="000000"/>
                </a:solidFill>
                <a:latin typeface="Arial Black" pitchFamily="34" charset="0"/>
              </a:rPr>
              <a:t>is an important ore that contains the elements niobium and tantalum.</a:t>
            </a:r>
            <a:endParaRPr lang="en-US" b="1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82" name="Picture 34" descr="sony_tz1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13795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 descr="free-iphon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4"/>
          <a:stretch>
            <a:fillRect/>
          </a:stretch>
        </p:blipFill>
        <p:spPr bwMode="auto">
          <a:xfrm>
            <a:off x="5003800" y="4437063"/>
            <a:ext cx="755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 descr="phon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84763"/>
            <a:ext cx="20145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067175" y="2781300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CT a </a:t>
            </a:r>
            <a:r>
              <a:rPr lang="en-US" b="1" u="sng" smtClean="0">
                <a:solidFill>
                  <a:srgbClr val="000000"/>
                </a:solidFill>
              </a:rPr>
              <a:t>vital element</a:t>
            </a:r>
            <a:r>
              <a:rPr lang="en-US" b="1" smtClean="0">
                <a:solidFill>
                  <a:srgbClr val="000000"/>
                </a:solidFill>
              </a:rPr>
              <a:t> in creating components that store energy and are used in almost all of our small electronic devices,     </a:t>
            </a:r>
            <a:r>
              <a:rPr lang="en-US" b="1" u="sng" smtClean="0">
                <a:solidFill>
                  <a:srgbClr val="000000"/>
                </a:solidFill>
              </a:rPr>
              <a:t>especially our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394875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world-glob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7866" r="8586" b="56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7866" r="8586" b="56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132138" y="400685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916238" y="4438650"/>
            <a:ext cx="57626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England</a:t>
            </a:r>
            <a:endParaRPr lang="en-US" sz="1000" b="1">
              <a:solidFill>
                <a:srgbClr val="000000"/>
              </a:solidFill>
            </a:endParaRPr>
          </a:p>
        </p:txBody>
      </p:sp>
      <p:pic>
        <p:nvPicPr>
          <p:cNvPr id="8199" name="Picture 7" descr="UnionJ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431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European%20Flag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360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995738" y="48688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779838" y="5300663"/>
            <a:ext cx="57626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Europe</a:t>
            </a:r>
            <a:endParaRPr lang="en-US" sz="1000" b="1">
              <a:solidFill>
                <a:srgbClr val="000000"/>
              </a:solidFill>
            </a:endParaRPr>
          </a:p>
        </p:txBody>
      </p:sp>
      <p:pic>
        <p:nvPicPr>
          <p:cNvPr id="8204" name="Picture 12" descr="phone_building_No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13493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phone_building_Sony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330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phone_building_ora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763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phone_building_vod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phone_building_vod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phone_building_o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469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phone_building_app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633" r="2763" b="1601"/>
          <a:stretch>
            <a:fillRect/>
          </a:stretch>
        </p:blipFill>
        <p:spPr bwMode="auto">
          <a:xfrm>
            <a:off x="3348038" y="3933825"/>
            <a:ext cx="12430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phone_building_T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16795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phone_building_vod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84763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395288" y="188913"/>
            <a:ext cx="52578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In Europe almost 200 million mobile phones are sold each year.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3492500" y="908050"/>
            <a:ext cx="5257800" cy="649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Worldwide, there are over 2 billion mobile phones connected.</a:t>
            </a: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29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  <p:bldP spid="8198" grpId="1" animBg="1"/>
      <p:bldP spid="8202" grpId="0" animBg="1"/>
      <p:bldP spid="8202" grpId="1" animBg="1"/>
      <p:bldP spid="8203" grpId="0" animBg="1"/>
      <p:bldP spid="8203" grpId="1" animBg="1"/>
      <p:bldP spid="8214" grpId="0" animBg="1"/>
      <p:bldP spid="82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9" r="8586" b="13858"/>
          <a:stretch>
            <a:fillRect/>
          </a:stretch>
        </p:blipFill>
        <p:spPr bwMode="auto">
          <a:xfrm>
            <a:off x="-2189163" y="-1531938"/>
            <a:ext cx="11333163" cy="167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5003800" y="111331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787900" y="11566525"/>
            <a:ext cx="50482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DRC</a:t>
            </a:r>
            <a:endParaRPr lang="en-US" sz="1000" b="1">
              <a:solidFill>
                <a:srgbClr val="000000"/>
              </a:solidFill>
            </a:endParaRPr>
          </a:p>
        </p:txBody>
      </p:sp>
      <p:pic>
        <p:nvPicPr>
          <p:cNvPr id="4119" name="Picture 23" descr="phone_building_No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13493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phone_building_Sony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330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phone_building_or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763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phone_building_vod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 descr="phone_building_vod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 descr="phone_building_o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469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phone_building_app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633" r="2763" b="1601"/>
          <a:stretch>
            <a:fillRect/>
          </a:stretch>
        </p:blipFill>
        <p:spPr bwMode="auto">
          <a:xfrm>
            <a:off x="3348038" y="3933825"/>
            <a:ext cx="12430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phone_building_T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16795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 descr="phone_building_vod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84763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3635375" y="260350"/>
            <a:ext cx="5257800" cy="172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The CT needed to make our phones is found in </a:t>
            </a:r>
            <a:r>
              <a:rPr lang="en-GB" sz="1600" b="1" u="sng">
                <a:solidFill>
                  <a:srgbClr val="000000"/>
                </a:solidFill>
              </a:rPr>
              <a:t>large quantities</a:t>
            </a:r>
            <a:r>
              <a:rPr lang="en-GB" sz="1600" b="1">
                <a:solidFill>
                  <a:srgbClr val="000000"/>
                </a:solidFill>
              </a:rPr>
              <a:t> in the African country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990000"/>
                </a:solidFill>
              </a:rPr>
              <a:t>Democratic Republic of Congo</a:t>
            </a:r>
            <a:r>
              <a:rPr lang="en-GB" sz="1600" b="1">
                <a:solidFill>
                  <a:srgbClr val="00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(DOC is about 3400 miles across the planet from London, England).</a:t>
            </a:r>
            <a:endParaRPr lang="en-US" sz="1400" b="1">
              <a:solidFill>
                <a:srgbClr val="000000"/>
              </a:solidFill>
            </a:endParaRPr>
          </a:p>
        </p:txBody>
      </p:sp>
      <p:pic>
        <p:nvPicPr>
          <p:cNvPr id="4128" name="Picture 32" descr="File:Flag of the Democratic Republic of the Congo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133138"/>
            <a:ext cx="3603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9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1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15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17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19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23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25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27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29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31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01852 " pathEditMode="relative" ptsTypes="AA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926 L -2.77778E-7 -1.017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4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r="8586" b="16075"/>
          <a:stretch>
            <a:fillRect/>
          </a:stretch>
        </p:blipFill>
        <p:spPr bwMode="auto">
          <a:xfrm>
            <a:off x="0" y="-8524875"/>
            <a:ext cx="9144000" cy="163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3132138" y="-2841625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916238" y="-2409825"/>
            <a:ext cx="57626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England</a:t>
            </a:r>
            <a:endParaRPr lang="en-US" sz="1000" b="1">
              <a:solidFill>
                <a:srgbClr val="000000"/>
              </a:solidFill>
            </a:endParaRPr>
          </a:p>
        </p:txBody>
      </p:sp>
      <p:pic>
        <p:nvPicPr>
          <p:cNvPr id="9221" name="Picture 5" descr="UnionJ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2843213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5003800" y="41481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4787900" y="4581525"/>
            <a:ext cx="50482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DRC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7183" name="AutoShape 15" descr="congo001"/>
          <p:cNvSpPr>
            <a:spLocks noChangeArrowheads="1"/>
          </p:cNvSpPr>
          <p:nvPr/>
        </p:nvSpPr>
        <p:spPr bwMode="auto">
          <a:xfrm>
            <a:off x="6516688" y="908050"/>
            <a:ext cx="2376487" cy="1655763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82" name="AutoShape 14" descr="congo002"/>
          <p:cNvSpPr>
            <a:spLocks noChangeArrowheads="1"/>
          </p:cNvSpPr>
          <p:nvPr/>
        </p:nvSpPr>
        <p:spPr bwMode="auto">
          <a:xfrm>
            <a:off x="395288" y="260350"/>
            <a:ext cx="1943100" cy="146685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195513" y="979488"/>
            <a:ext cx="504031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Fighting is fuelled by the country's vast CT wealth, and groups fight to control the CT supplies.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195513" y="188913"/>
            <a:ext cx="532923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DRC is striving to recover from civil war; </a:t>
            </a:r>
            <a:r>
              <a:rPr lang="en-US" sz="1600" b="1">
                <a:solidFill>
                  <a:srgbClr val="000000"/>
                </a:solidFill>
              </a:rPr>
              <a:t>millions have died</a:t>
            </a:r>
            <a:r>
              <a:rPr lang="en-US" sz="1600">
                <a:solidFill>
                  <a:srgbClr val="000000"/>
                </a:solidFill>
              </a:rPr>
              <a:t>, mostly through starvation and disease.</a:t>
            </a:r>
          </a:p>
        </p:txBody>
      </p:sp>
      <p:sp>
        <p:nvSpPr>
          <p:cNvPr id="7185" name="AutoShape 17" descr="congo_mine_005"/>
          <p:cNvSpPr>
            <a:spLocks noChangeArrowheads="1"/>
          </p:cNvSpPr>
          <p:nvPr/>
        </p:nvSpPr>
        <p:spPr bwMode="auto">
          <a:xfrm>
            <a:off x="395288" y="1844675"/>
            <a:ext cx="2376487" cy="1655763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68538" y="2060575"/>
            <a:ext cx="5040312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Land is cleared to make the mining of </a:t>
            </a:r>
            <a:r>
              <a:rPr lang="en-US" sz="1600" b="1">
                <a:solidFill>
                  <a:srgbClr val="000000"/>
                </a:solidFill>
              </a:rPr>
              <a:t>CT</a:t>
            </a:r>
            <a:r>
              <a:rPr lang="en-US" sz="1600">
                <a:solidFill>
                  <a:srgbClr val="000000"/>
                </a:solidFill>
              </a:rPr>
              <a:t> easier and DRC’s natural habitat is destroyed.</a:t>
            </a:r>
          </a:p>
        </p:txBody>
      </p:sp>
      <p:sp>
        <p:nvSpPr>
          <p:cNvPr id="7190" name="AutoShape 22" descr="congo004"/>
          <p:cNvSpPr>
            <a:spLocks noChangeArrowheads="1"/>
          </p:cNvSpPr>
          <p:nvPr/>
        </p:nvSpPr>
        <p:spPr bwMode="auto">
          <a:xfrm>
            <a:off x="323850" y="3644900"/>
            <a:ext cx="2303463" cy="1800225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207" name="AutoShape 39" descr="congo_007"/>
          <p:cNvSpPr>
            <a:spLocks noChangeArrowheads="1"/>
          </p:cNvSpPr>
          <p:nvPr/>
        </p:nvSpPr>
        <p:spPr bwMode="auto">
          <a:xfrm>
            <a:off x="5795963" y="4948238"/>
            <a:ext cx="2305050" cy="1576387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2411413" y="4868863"/>
            <a:ext cx="36004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Money made from </a:t>
            </a:r>
            <a:r>
              <a:rPr lang="en-US" sz="1600" b="1">
                <a:solidFill>
                  <a:srgbClr val="000000"/>
                </a:solidFill>
              </a:rPr>
              <a:t>CT</a:t>
            </a:r>
            <a:r>
              <a:rPr lang="en-US" sz="1600">
                <a:solidFill>
                  <a:srgbClr val="000000"/>
                </a:solidFill>
              </a:rPr>
              <a:t> is used to finance Militia.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827088" y="5734050"/>
            <a:ext cx="460851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Opportunities to make money decreases any chance of peace and increases conflict.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192" name="AutoShape 24" descr="congo_006"/>
          <p:cNvSpPr>
            <a:spLocks noChangeArrowheads="1"/>
          </p:cNvSpPr>
          <p:nvPr/>
        </p:nvSpPr>
        <p:spPr bwMode="auto">
          <a:xfrm>
            <a:off x="6659563" y="3213100"/>
            <a:ext cx="2305050" cy="1576388"/>
          </a:xfrm>
          <a:prstGeom prst="roundRect">
            <a:avLst>
              <a:gd name="adj" fmla="val 1666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1692275" y="2997200"/>
            <a:ext cx="55451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Because of the mining farmers can no longer grow food and are forced to look for other food supplies and jobs.</a:t>
            </a:r>
          </a:p>
        </p:txBody>
      </p:sp>
      <p:pic>
        <p:nvPicPr>
          <p:cNvPr id="9236" name="Picture 43" descr="File:Flag of the Democratic Republic of the Congo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603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484438" y="4005263"/>
            <a:ext cx="44640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Gorillas are either killed for meat or leave because their habitat has disappeared.</a:t>
            </a:r>
          </a:p>
        </p:txBody>
      </p:sp>
    </p:spTree>
    <p:extLst>
      <p:ext uri="{BB962C8B-B14F-4D97-AF65-F5344CB8AC3E}">
        <p14:creationId xmlns:p14="http://schemas.microsoft.com/office/powerpoint/2010/main" val="301882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2" grpId="0" animBg="1"/>
      <p:bldP spid="7180" grpId="0" animBg="1"/>
      <p:bldP spid="7177" grpId="0" animBg="1"/>
      <p:bldP spid="7185" grpId="0" animBg="1"/>
      <p:bldP spid="7184" grpId="0" animBg="1"/>
      <p:bldP spid="7190" grpId="0" animBg="1"/>
      <p:bldP spid="7207" grpId="0" animBg="1"/>
      <p:bldP spid="7206" grpId="0" animBg="1"/>
      <p:bldP spid="7208" grpId="0" animBg="1"/>
      <p:bldP spid="7192" grpId="0" animBg="1"/>
      <p:bldP spid="7189" grpId="0" animBg="1"/>
      <p:bldP spid="71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orld-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r="8586" b="16075"/>
          <a:stretch>
            <a:fillRect/>
          </a:stretch>
        </p:blipFill>
        <p:spPr bwMode="auto">
          <a:xfrm>
            <a:off x="0" y="-8524875"/>
            <a:ext cx="9144000" cy="163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6"/>
          <p:cNvSpPr>
            <a:spLocks noChangeShapeType="1"/>
          </p:cNvSpPr>
          <p:nvPr/>
        </p:nvSpPr>
        <p:spPr bwMode="auto">
          <a:xfrm flipV="1">
            <a:off x="3132138" y="-2841625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2916238" y="-2409825"/>
            <a:ext cx="57626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England</a:t>
            </a:r>
            <a:endParaRPr lang="en-US" sz="1000" b="1">
              <a:solidFill>
                <a:srgbClr val="000000"/>
              </a:solidFill>
            </a:endParaRPr>
          </a:p>
        </p:txBody>
      </p:sp>
      <p:pic>
        <p:nvPicPr>
          <p:cNvPr id="10245" name="Picture 8" descr="UnionJ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2843213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9"/>
          <p:cNvSpPr>
            <a:spLocks noChangeShapeType="1"/>
          </p:cNvSpPr>
          <p:nvPr/>
        </p:nvSpPr>
        <p:spPr bwMode="auto">
          <a:xfrm flipV="1">
            <a:off x="5003800" y="41481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787900" y="4581525"/>
            <a:ext cx="50482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DRC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1515" name="AutoShape 11" descr="congo001"/>
          <p:cNvSpPr>
            <a:spLocks noChangeArrowheads="1"/>
          </p:cNvSpPr>
          <p:nvPr/>
        </p:nvSpPr>
        <p:spPr bwMode="auto">
          <a:xfrm>
            <a:off x="6516688" y="908050"/>
            <a:ext cx="2376487" cy="16557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16" name="AutoShape 12" descr="congo002"/>
          <p:cNvSpPr>
            <a:spLocks noChangeArrowheads="1"/>
          </p:cNvSpPr>
          <p:nvPr/>
        </p:nvSpPr>
        <p:spPr bwMode="auto">
          <a:xfrm>
            <a:off x="395288" y="260350"/>
            <a:ext cx="1943100" cy="146685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2195513" y="979488"/>
            <a:ext cx="504031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Fighting is fuelled by the country's vast CT wealth, and groups fight to control the CT supplies. 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2195513" y="188913"/>
            <a:ext cx="532923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DRC is striving to recover from civil war; </a:t>
            </a:r>
            <a:r>
              <a:rPr lang="en-US" sz="1600" b="1">
                <a:solidFill>
                  <a:srgbClr val="000000"/>
                </a:solidFill>
              </a:rPr>
              <a:t>millions have died</a:t>
            </a:r>
            <a:r>
              <a:rPr lang="en-US" sz="1600">
                <a:solidFill>
                  <a:srgbClr val="000000"/>
                </a:solidFill>
              </a:rPr>
              <a:t>, mostly through starvation and disease.</a:t>
            </a:r>
          </a:p>
        </p:txBody>
      </p:sp>
      <p:sp>
        <p:nvSpPr>
          <p:cNvPr id="21519" name="AutoShape 15" descr="congo_mine_005"/>
          <p:cNvSpPr>
            <a:spLocks noChangeArrowheads="1"/>
          </p:cNvSpPr>
          <p:nvPr/>
        </p:nvSpPr>
        <p:spPr bwMode="auto">
          <a:xfrm>
            <a:off x="395288" y="1844675"/>
            <a:ext cx="2376487" cy="165576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268538" y="2060575"/>
            <a:ext cx="5040312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Land is cleared to make the mining of </a:t>
            </a:r>
            <a:r>
              <a:rPr lang="en-US" sz="1600" b="1">
                <a:solidFill>
                  <a:srgbClr val="000000"/>
                </a:solidFill>
              </a:rPr>
              <a:t>CT</a:t>
            </a:r>
            <a:r>
              <a:rPr lang="en-US" sz="1600">
                <a:solidFill>
                  <a:srgbClr val="000000"/>
                </a:solidFill>
              </a:rPr>
              <a:t> easier and DRC’s natural habitat is destroyed.</a:t>
            </a:r>
          </a:p>
        </p:txBody>
      </p:sp>
      <p:sp>
        <p:nvSpPr>
          <p:cNvPr id="21521" name="AutoShape 17" descr="congo004"/>
          <p:cNvSpPr>
            <a:spLocks noChangeArrowheads="1"/>
          </p:cNvSpPr>
          <p:nvPr/>
        </p:nvSpPr>
        <p:spPr bwMode="auto">
          <a:xfrm>
            <a:off x="323850" y="3644900"/>
            <a:ext cx="2303463" cy="1800225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22" name="AutoShape 18" descr="congo_007"/>
          <p:cNvSpPr>
            <a:spLocks noChangeArrowheads="1"/>
          </p:cNvSpPr>
          <p:nvPr/>
        </p:nvSpPr>
        <p:spPr bwMode="auto">
          <a:xfrm>
            <a:off x="5795963" y="4948238"/>
            <a:ext cx="2305050" cy="1576387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2411413" y="4868863"/>
            <a:ext cx="36004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Money made from </a:t>
            </a:r>
            <a:r>
              <a:rPr lang="en-US" sz="1600" b="1">
                <a:solidFill>
                  <a:srgbClr val="000000"/>
                </a:solidFill>
              </a:rPr>
              <a:t>CT</a:t>
            </a:r>
            <a:r>
              <a:rPr lang="en-US" sz="1600">
                <a:solidFill>
                  <a:srgbClr val="000000"/>
                </a:solidFill>
              </a:rPr>
              <a:t> is used to finance Militia.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827088" y="5734050"/>
            <a:ext cx="460851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</a:rPr>
              <a:t>Opportunities to make money decreases any chance of peace and increases conflict.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525" name="AutoShape 21" descr="congo_006"/>
          <p:cNvSpPr>
            <a:spLocks noChangeArrowheads="1"/>
          </p:cNvSpPr>
          <p:nvPr/>
        </p:nvSpPr>
        <p:spPr bwMode="auto">
          <a:xfrm>
            <a:off x="6659563" y="3213100"/>
            <a:ext cx="2305050" cy="1576388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692275" y="2997200"/>
            <a:ext cx="55451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Because of the mining farmers can no longer grow food and are forced to look for other food supplies and jobs.</a:t>
            </a:r>
          </a:p>
        </p:txBody>
      </p:sp>
      <p:pic>
        <p:nvPicPr>
          <p:cNvPr id="10260" name="Picture 23" descr="File:Flag of the Democratic Republic of the Congo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603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2484438" y="4005263"/>
            <a:ext cx="44640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Gorillas are either killed for meat or leave because their habitat has disappeared.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5867400" y="549275"/>
            <a:ext cx="2825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Narrow"/>
              </a:rPr>
              <a:t>Discuss...</a:t>
            </a: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5940425" y="1268413"/>
            <a:ext cx="2952750" cy="1222375"/>
          </a:xfrm>
          <a:prstGeom prst="roundRect">
            <a:avLst>
              <a:gd name="adj" fmla="val 2178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013450" y="1482725"/>
            <a:ext cx="27352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Does CT Have a negative or positive impact on the lives of people.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6013450" y="2706688"/>
            <a:ext cx="2952750" cy="3168650"/>
          </a:xfrm>
          <a:prstGeom prst="roundRect">
            <a:avLst>
              <a:gd name="adj" fmla="val 9894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086475" y="2921000"/>
            <a:ext cx="2735263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How big an impact do each of these areas have on people..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b="1" smtClean="0">
                <a:solidFill>
                  <a:srgbClr val="990000"/>
                </a:solidFill>
              </a:rPr>
              <a:t>Completely Negative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b="1" smtClean="0">
                <a:solidFill>
                  <a:srgbClr val="990000"/>
                </a:solidFill>
              </a:rPr>
              <a:t>Mostly Negative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b="1" smtClean="0">
                <a:solidFill>
                  <a:srgbClr val="990000"/>
                </a:solidFill>
              </a:rPr>
              <a:t>Neutral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b="1" smtClean="0">
                <a:solidFill>
                  <a:srgbClr val="990000"/>
                </a:solidFill>
              </a:rPr>
              <a:t>Mostly Positive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b="1" smtClean="0">
                <a:solidFill>
                  <a:srgbClr val="990000"/>
                </a:solidFill>
              </a:rPr>
              <a:t>Completely Positive</a:t>
            </a:r>
          </a:p>
        </p:txBody>
      </p:sp>
    </p:spTree>
    <p:extLst>
      <p:ext uri="{BB962C8B-B14F-4D97-AF65-F5344CB8AC3E}">
        <p14:creationId xmlns:p14="http://schemas.microsoft.com/office/powerpoint/2010/main" val="1310942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7549E-7 L -0.22048 6.47549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8131E-6 L -0.22032 4.1813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5.82794E-7 L -0.2283 0.0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3469E-6 L -0.16927 2.5346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0111E-6 L -0.25208 4.80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346E-6 L -0.23628 -4.634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1711E-6 L -0.07066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8" grpId="0" animBg="1"/>
      <p:bldP spid="21529" grpId="0" animBg="1"/>
      <p:bldP spid="21530" grpId="0" animBg="1"/>
      <p:bldP spid="21531" grpId="0"/>
      <p:bldP spid="21532" grpId="0" animBg="1"/>
      <p:bldP spid="21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r="8586" b="16075"/>
          <a:stretch>
            <a:fillRect/>
          </a:stretch>
        </p:blipFill>
        <p:spPr bwMode="auto">
          <a:xfrm>
            <a:off x="0" y="-8524875"/>
            <a:ext cx="9144000" cy="163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7" name="WordArt 51"/>
          <p:cNvSpPr>
            <a:spLocks noChangeArrowheads="1" noChangeShapeType="1" noTextEdit="1"/>
          </p:cNvSpPr>
          <p:nvPr/>
        </p:nvSpPr>
        <p:spPr bwMode="auto">
          <a:xfrm>
            <a:off x="2700338" y="3213100"/>
            <a:ext cx="34750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Narrow"/>
              </a:rPr>
              <a:t>DOC Facts</a:t>
            </a:r>
          </a:p>
        </p:txBody>
      </p:sp>
      <p:grpSp>
        <p:nvGrpSpPr>
          <p:cNvPr id="9269" name="Group 53"/>
          <p:cNvGrpSpPr>
            <a:grpSpLocks/>
          </p:cNvGrpSpPr>
          <p:nvPr/>
        </p:nvGrpSpPr>
        <p:grpSpPr bwMode="auto">
          <a:xfrm>
            <a:off x="179388" y="260350"/>
            <a:ext cx="6913562" cy="1512888"/>
            <a:chOff x="113" y="164"/>
            <a:chExt cx="4355" cy="953"/>
          </a:xfrm>
        </p:grpSpPr>
        <p:sp>
          <p:nvSpPr>
            <p:cNvPr id="11287" name="AutoShape 13"/>
            <p:cNvSpPr>
              <a:spLocks noChangeArrowheads="1"/>
            </p:cNvSpPr>
            <p:nvPr/>
          </p:nvSpPr>
          <p:spPr bwMode="auto">
            <a:xfrm>
              <a:off x="113" y="164"/>
              <a:ext cx="4355" cy="953"/>
            </a:xfrm>
            <a:prstGeom prst="roundRect">
              <a:avLst>
                <a:gd name="adj" fmla="val 9694"/>
              </a:avLst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89" name="Text Box 14"/>
            <p:cNvSpPr txBox="1">
              <a:spLocks noChangeArrowheads="1"/>
            </p:cNvSpPr>
            <p:nvPr/>
          </p:nvSpPr>
          <p:spPr bwMode="auto">
            <a:xfrm>
              <a:off x="1292" y="255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Text Box 16"/>
            <p:cNvSpPr txBox="1">
              <a:spLocks noChangeArrowheads="1"/>
            </p:cNvSpPr>
            <p:nvPr/>
          </p:nvSpPr>
          <p:spPr bwMode="auto">
            <a:xfrm>
              <a:off x="1247" y="436"/>
              <a:ext cx="31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CT is a non-renewable resource.  It is found n different parts of the world but there are large reserves in the Congo.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2771775" y="1636713"/>
            <a:ext cx="6156325" cy="1431925"/>
            <a:chOff x="1995" y="1167"/>
            <a:chExt cx="3878" cy="902"/>
          </a:xfrm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995" y="1167"/>
              <a:ext cx="3765" cy="902"/>
            </a:xfrm>
            <a:prstGeom prst="roundRect">
              <a:avLst>
                <a:gd name="adj" fmla="val 9694"/>
              </a:avLst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84" name="Text Box 21"/>
            <p:cNvSpPr txBox="1">
              <a:spLocks noChangeArrowheads="1"/>
            </p:cNvSpPr>
            <p:nvPr/>
          </p:nvSpPr>
          <p:spPr bwMode="auto">
            <a:xfrm>
              <a:off x="3424" y="1298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000000"/>
                  </a:solidFill>
                </a:rPr>
                <a:t>Militia</a:t>
              </a: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3379" y="1480"/>
              <a:ext cx="249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000000"/>
                  </a:solidFill>
                </a:rPr>
                <a:t>Groups of Militia from neighbouring countries control mining areas in DRC.  They are well paid and can control the government.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286" name="Picture 24" descr="13congo01-6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07"/>
              <a:ext cx="12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59" name="Group 43"/>
          <p:cNvGrpSpPr>
            <a:grpSpLocks/>
          </p:cNvGrpSpPr>
          <p:nvPr/>
        </p:nvGrpSpPr>
        <p:grpSpPr bwMode="auto">
          <a:xfrm>
            <a:off x="179388" y="3716338"/>
            <a:ext cx="5976937" cy="1727200"/>
            <a:chOff x="158" y="2205"/>
            <a:chExt cx="3765" cy="1088"/>
          </a:xfrm>
        </p:grpSpPr>
        <p:sp>
          <p:nvSpPr>
            <p:cNvPr id="11278" name="Line 6"/>
            <p:cNvSpPr>
              <a:spLocks noChangeShapeType="1"/>
            </p:cNvSpPr>
            <p:nvPr/>
          </p:nvSpPr>
          <p:spPr bwMode="auto">
            <a:xfrm flipV="1">
              <a:off x="3152" y="2613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279" name="AutoShape 27"/>
            <p:cNvSpPr>
              <a:spLocks noChangeArrowheads="1"/>
            </p:cNvSpPr>
            <p:nvPr/>
          </p:nvSpPr>
          <p:spPr bwMode="auto">
            <a:xfrm>
              <a:off x="158" y="2205"/>
              <a:ext cx="3765" cy="1088"/>
            </a:xfrm>
            <a:prstGeom prst="roundRect">
              <a:avLst>
                <a:gd name="adj" fmla="val 9694"/>
              </a:avLst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80" name="Text Box 28"/>
            <p:cNvSpPr txBox="1">
              <a:spLocks noChangeArrowheads="1"/>
            </p:cNvSpPr>
            <p:nvPr/>
          </p:nvSpPr>
          <p:spPr bwMode="auto">
            <a:xfrm>
              <a:off x="203" y="2296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000000"/>
                  </a:solidFill>
                </a:rPr>
                <a:t>Women</a:t>
              </a: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Text Box 29"/>
            <p:cNvSpPr txBox="1">
              <a:spLocks noChangeArrowheads="1"/>
            </p:cNvSpPr>
            <p:nvPr/>
          </p:nvSpPr>
          <p:spPr bwMode="auto">
            <a:xfrm>
              <a:off x="203" y="2518"/>
              <a:ext cx="2178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000000"/>
                  </a:solidFill>
                </a:rPr>
                <a:t>Woman in the north-east can find work in mines, some carrying heavy loads, others as prostitutes.  They are forced to leave their families and during the civil war many have been raped.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282" name="Picture 32" descr="Congolese-women-flee-violence-2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296"/>
              <a:ext cx="1407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68" name="Group 52"/>
          <p:cNvGrpSpPr>
            <a:grpSpLocks/>
          </p:cNvGrpSpPr>
          <p:nvPr/>
        </p:nvGrpSpPr>
        <p:grpSpPr bwMode="auto">
          <a:xfrm>
            <a:off x="2700338" y="5229225"/>
            <a:ext cx="5976937" cy="1484313"/>
            <a:chOff x="1701" y="3339"/>
            <a:chExt cx="3765" cy="935"/>
          </a:xfrm>
        </p:grpSpPr>
        <p:sp>
          <p:nvSpPr>
            <p:cNvPr id="11272" name="AutoShape 44"/>
            <p:cNvSpPr>
              <a:spLocks noChangeArrowheads="1"/>
            </p:cNvSpPr>
            <p:nvPr/>
          </p:nvSpPr>
          <p:spPr bwMode="auto">
            <a:xfrm>
              <a:off x="1701" y="3339"/>
              <a:ext cx="3765" cy="935"/>
            </a:xfrm>
            <a:prstGeom prst="roundRect">
              <a:avLst>
                <a:gd name="adj" fmla="val 9694"/>
              </a:avLst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73" name="Line 45"/>
            <p:cNvSpPr>
              <a:spLocks noChangeShapeType="1"/>
            </p:cNvSpPr>
            <p:nvPr/>
          </p:nvSpPr>
          <p:spPr bwMode="auto">
            <a:xfrm flipV="1">
              <a:off x="4695" y="3713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274" name="AutoShape 46"/>
            <p:cNvSpPr>
              <a:spLocks noChangeArrowheads="1"/>
            </p:cNvSpPr>
            <p:nvPr/>
          </p:nvSpPr>
          <p:spPr bwMode="auto">
            <a:xfrm>
              <a:off x="4559" y="3986"/>
              <a:ext cx="318" cy="1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000000"/>
                  </a:solidFill>
                </a:rPr>
                <a:t>DRC</a:t>
              </a:r>
              <a:endParaRPr 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11275" name="Text Box 47"/>
            <p:cNvSpPr txBox="1">
              <a:spLocks noChangeArrowheads="1"/>
            </p:cNvSpPr>
            <p:nvPr/>
          </p:nvSpPr>
          <p:spPr bwMode="auto">
            <a:xfrm>
              <a:off x="1746" y="3380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000000"/>
                  </a:solidFill>
                </a:rPr>
                <a:t>Miners</a:t>
              </a: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Text Box 48"/>
            <p:cNvSpPr txBox="1">
              <a:spLocks noChangeArrowheads="1"/>
            </p:cNvSpPr>
            <p:nvPr/>
          </p:nvSpPr>
          <p:spPr bwMode="auto">
            <a:xfrm>
              <a:off x="1746" y="3652"/>
              <a:ext cx="254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</a:rPr>
                <a:t>CT is dug by hand, this is a dirty and hard job.  Some miners earn a good wage, but often have their money stolen by militia. Some miners are children. Miners do what they need to survive.</a:t>
              </a: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1277" name="Picture 49" descr="congo_mine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397"/>
              <a:ext cx="119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5" descr="5723_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/>
          <a:stretch>
            <a:fillRect/>
          </a:stretch>
        </p:blipFill>
        <p:spPr bwMode="auto">
          <a:xfrm>
            <a:off x="260459" y="261532"/>
            <a:ext cx="1431221" cy="159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60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r="8586" b="16075"/>
          <a:stretch>
            <a:fillRect/>
          </a:stretch>
        </p:blipFill>
        <p:spPr bwMode="auto">
          <a:xfrm>
            <a:off x="0" y="-8524875"/>
            <a:ext cx="9144000" cy="163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r="8586" b="16075"/>
          <a:stretch>
            <a:fillRect/>
          </a:stretch>
        </p:blipFill>
        <p:spPr bwMode="auto">
          <a:xfrm>
            <a:off x="0" y="-3340100"/>
            <a:ext cx="5705475" cy="101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6" y="764704"/>
            <a:ext cx="86201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06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rld-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27487" r="8586" b="16075"/>
          <a:stretch>
            <a:fillRect/>
          </a:stretch>
        </p:blipFill>
        <p:spPr bwMode="auto">
          <a:xfrm>
            <a:off x="0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348038" y="765175"/>
            <a:ext cx="2825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 Narrow"/>
              </a:rPr>
              <a:t>Discuss...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95288" y="1771650"/>
            <a:ext cx="2087562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9750" y="1916113"/>
            <a:ext cx="17986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Has your views on mobile phones changed?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11188" y="333375"/>
            <a:ext cx="7921625" cy="366713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  <a:latin typeface="Arial Black" pitchFamily="34" charset="0"/>
              </a:rPr>
              <a:t>Considering the problems is DRC and the use of CT</a:t>
            </a: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284" name="AutoShape 20" descr="texting"/>
          <p:cNvSpPr>
            <a:spLocks noChangeArrowheads="1"/>
          </p:cNvSpPr>
          <p:nvPr/>
        </p:nvSpPr>
        <p:spPr bwMode="auto">
          <a:xfrm>
            <a:off x="1258888" y="908050"/>
            <a:ext cx="1295400" cy="9826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85" name="AutoShape 21" descr="congo_mine_001"/>
          <p:cNvSpPr>
            <a:spLocks noChangeArrowheads="1"/>
          </p:cNvSpPr>
          <p:nvPr/>
        </p:nvSpPr>
        <p:spPr bwMode="auto">
          <a:xfrm>
            <a:off x="611188" y="3141663"/>
            <a:ext cx="1584325" cy="982662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88" name="AutoShape 24" descr="phones"/>
          <p:cNvSpPr>
            <a:spLocks noChangeArrowheads="1"/>
          </p:cNvSpPr>
          <p:nvPr/>
        </p:nvSpPr>
        <p:spPr bwMode="auto">
          <a:xfrm>
            <a:off x="2700338" y="1412875"/>
            <a:ext cx="1295400" cy="98266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339975" y="2349500"/>
            <a:ext cx="2592388" cy="1296988"/>
          </a:xfrm>
          <a:prstGeom prst="roundRect">
            <a:avLst>
              <a:gd name="adj" fmla="val 2178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484438" y="2349500"/>
            <a:ext cx="23749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What can we all do to address these issues? </a:t>
            </a:r>
            <a:r>
              <a:rPr lang="en-GB" sz="1400" smtClean="0">
                <a:solidFill>
                  <a:srgbClr val="000000"/>
                </a:solidFill>
              </a:rPr>
              <a:t>Think recycling, reusing, reducing and refusing...</a:t>
            </a:r>
            <a:r>
              <a:rPr lang="en-GB" b="1" smtClean="0">
                <a:solidFill>
                  <a:srgbClr val="000000"/>
                </a:solidFill>
              </a:rPr>
              <a:t> 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1289" name="AutoShape 25" descr="congo_mine_002"/>
          <p:cNvSpPr>
            <a:spLocks noChangeArrowheads="1"/>
          </p:cNvSpPr>
          <p:nvPr/>
        </p:nvSpPr>
        <p:spPr bwMode="auto">
          <a:xfrm>
            <a:off x="3059113" y="3429000"/>
            <a:ext cx="1584325" cy="982663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92" name="AutoShape 28" descr="congo003"/>
          <p:cNvSpPr>
            <a:spLocks noChangeArrowheads="1"/>
          </p:cNvSpPr>
          <p:nvPr/>
        </p:nvSpPr>
        <p:spPr bwMode="auto">
          <a:xfrm>
            <a:off x="3348038" y="4941888"/>
            <a:ext cx="2160587" cy="1584325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93" name="AutoShape 29" descr="phone001"/>
          <p:cNvSpPr>
            <a:spLocks noChangeArrowheads="1"/>
          </p:cNvSpPr>
          <p:nvPr/>
        </p:nvSpPr>
        <p:spPr bwMode="auto">
          <a:xfrm>
            <a:off x="7308850" y="1773238"/>
            <a:ext cx="1584325" cy="1081087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57150">
            <a:solidFill>
              <a:srgbClr val="800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4859338" y="2781300"/>
            <a:ext cx="2952750" cy="2376488"/>
          </a:xfrm>
          <a:prstGeom prst="roundRect">
            <a:avLst>
              <a:gd name="adj" fmla="val 21787"/>
            </a:avLst>
          </a:prstGeom>
          <a:solidFill>
            <a:schemeClr val="bg1"/>
          </a:solidFill>
          <a:ln w="5715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932363" y="2852738"/>
            <a:ext cx="2735262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smtClean="0">
                <a:solidFill>
                  <a:srgbClr val="000000"/>
                </a:solidFill>
              </a:rPr>
              <a:t>Access to CT is causing conflict in DRC!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What are the social, economic and environmental impacts?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 </a:t>
            </a:r>
            <a:r>
              <a:rPr lang="en-GB" sz="1400" smtClean="0">
                <a:solidFill>
                  <a:srgbClr val="000000"/>
                </a:solidFill>
              </a:rPr>
              <a:t>Should this influence the phone manufacture’s choice of material? </a:t>
            </a:r>
            <a:r>
              <a:rPr lang="en-GB" b="1" smtClean="0">
                <a:solidFill>
                  <a:srgbClr val="000000"/>
                </a:solidFill>
              </a:rPr>
              <a:t> </a:t>
            </a:r>
            <a:endParaRPr 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0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3" grpId="0"/>
      <p:bldP spid="11284" grpId="0" animBg="1"/>
      <p:bldP spid="11285" grpId="0" animBg="1"/>
      <p:bldP spid="11288" grpId="0" animBg="1"/>
      <p:bldP spid="11286" grpId="0" animBg="1"/>
      <p:bldP spid="11287" grpId="0"/>
      <p:bldP spid="11289" grpId="0" animBg="1"/>
      <p:bldP spid="11292" grpId="0" animBg="1"/>
      <p:bldP spid="11293" grpId="0" animBg="1"/>
      <p:bldP spid="11290" grpId="0" animBg="1"/>
      <p:bldP spid="11291" grpId="0"/>
    </p:bld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604</Words>
  <Application>Microsoft Office PowerPoint</Application>
  <PresentationFormat>On-screen Show (4:3)</PresentationFormat>
  <Paragraphs>62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Wood</dc:creator>
  <cp:lastModifiedBy>Jen Wood</cp:lastModifiedBy>
  <cp:revision>3</cp:revision>
  <dcterms:created xsi:type="dcterms:W3CDTF">2013-10-21T13:10:33Z</dcterms:created>
  <dcterms:modified xsi:type="dcterms:W3CDTF">2013-10-21T13:51:43Z</dcterms:modified>
</cp:coreProperties>
</file>