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4" r:id="rId3"/>
    <p:sldMasterId id="2147483687" r:id="rId4"/>
    <p:sldMasterId id="2147483699" r:id="rId5"/>
  </p:sldMasterIdLst>
  <p:notesMasterIdLst>
    <p:notesMasterId r:id="rId1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8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A1725A-8A4F-426B-B001-C03569FB090F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8C7691-2188-4A97-B9C6-0C8CC7E09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482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782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01865" indent="-269948" defTabSz="91782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079792" indent="-215958" defTabSz="91782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11709" indent="-215958" defTabSz="91782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943626" indent="-215958" defTabSz="91782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375543" indent="-215958" defTabSz="9178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807459" indent="-215958" defTabSz="9178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239376" indent="-215958" defTabSz="9178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71293" indent="-215958" defTabSz="9178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5C67C7A6-1B9A-429A-AA8B-C9D8A8583429}" type="slidenum">
              <a:rPr lang="en-GB" smtClean="0">
                <a:solidFill>
                  <a:prstClr val="black"/>
                </a:solidFill>
              </a:rPr>
              <a:pPr eaLnBrk="1" hangingPunct="1"/>
              <a:t>6</a:t>
            </a:fld>
            <a:endParaRPr lang="en-GB" smtClean="0">
              <a:solidFill>
                <a:prstClr val="black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76432" indent="-29862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94510" indent="-23890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72315" indent="-23890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50119" indent="-23890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7923" indent="-2389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05726" indent="-2389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83530" indent="-2389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61335" indent="-2389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7B00115-710D-4128-B009-084A265D8537}" type="slidenum">
              <a:rPr lang="en-GB">
                <a:solidFill>
                  <a:prstClr val="black"/>
                </a:solidFill>
              </a:rPr>
              <a:pPr eaLnBrk="1" hangingPunct="1"/>
              <a:t>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0C69-C5F4-473F-B792-D25C0FF5E4BB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6518-613D-4606-8C92-5A0D08EAC2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7317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0C69-C5F4-473F-B792-D25C0FF5E4BB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6518-613D-4606-8C92-5A0D08EAC2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550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0C69-C5F4-473F-B792-D25C0FF5E4BB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6518-613D-4606-8C92-5A0D08EAC2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891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6699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6699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6699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6699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6699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6699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6699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6699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6699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6699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6699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6699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51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2AE94-3E10-4B64-A7AB-FDD2AB721309}" type="datetime2">
              <a:rPr lang="en-GB">
                <a:solidFill>
                  <a:srgbClr val="006699"/>
                </a:solidFill>
              </a:rPr>
              <a:pPr>
                <a:defRPr/>
              </a:pPr>
              <a:t>Friday, 07 February 2014</a:t>
            </a:fld>
            <a:endParaRPr lang="en-GB">
              <a:solidFill>
                <a:srgbClr val="006699"/>
              </a:solidFill>
            </a:endParaRP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6699"/>
                </a:solidFill>
              </a:rPr>
              <a:t>Crime and Deviance Chapter ?: Role of Media</a:t>
            </a: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963E9-290A-4898-A571-0C9E9A534EFF}" type="slidenum">
              <a:rPr lang="en-GB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8452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6699"/>
                </a:solidFill>
              </a:rPr>
              <a:t>Crime and Deviance Chapter ?: Role of Media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12DF6-AD4E-4CC2-B9C0-DD7580FE783B}" type="slidenum">
              <a:rPr lang="en-GB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6699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41B88-45A1-44BC-9AD7-CDDB2FBC2C11}" type="datetime2">
              <a:rPr lang="en-GB">
                <a:solidFill>
                  <a:srgbClr val="006699"/>
                </a:solidFill>
              </a:rPr>
              <a:pPr>
                <a:defRPr/>
              </a:pPr>
              <a:t>Friday, 07 February 2014</a:t>
            </a:fld>
            <a:endParaRPr lang="en-GB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8750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6699"/>
                </a:solidFill>
              </a:rPr>
              <a:t>Crime and Deviance Chapter ?: Role of Media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93CDD-2B5C-4E65-9D29-5C77DF93A8D0}" type="slidenum">
              <a:rPr lang="en-GB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6699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6655A-EE9C-45B2-B48D-0A81EFB982C4}" type="datetime2">
              <a:rPr lang="en-GB">
                <a:solidFill>
                  <a:srgbClr val="006699"/>
                </a:solidFill>
              </a:rPr>
              <a:pPr>
                <a:defRPr/>
              </a:pPr>
              <a:t>Friday, 07 February 2014</a:t>
            </a:fld>
            <a:endParaRPr lang="en-GB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0133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6699"/>
                </a:solidFill>
              </a:rPr>
              <a:t>Crime and Deviance Chapter ?: Role of Media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76384-5F8B-494B-A02D-374C7E59636E}" type="slidenum">
              <a:rPr lang="en-GB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6699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C31D7-FE17-4CE5-B255-558C463E1305}" type="datetime2">
              <a:rPr lang="en-GB">
                <a:solidFill>
                  <a:srgbClr val="006699"/>
                </a:solidFill>
              </a:rPr>
              <a:pPr>
                <a:defRPr/>
              </a:pPr>
              <a:t>Friday, 07 February 2014</a:t>
            </a:fld>
            <a:endParaRPr lang="en-GB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4474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6699"/>
                </a:solidFill>
              </a:rPr>
              <a:t>Crime and Deviance Chapter ?: Role of Media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A8A28-BA54-4B35-B6B4-8999A97CD0C2}" type="slidenum">
              <a:rPr lang="en-GB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6699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504A1-DA2C-4A15-B2DD-855835688F55}" type="datetime2">
              <a:rPr lang="en-GB">
                <a:solidFill>
                  <a:srgbClr val="006699"/>
                </a:solidFill>
              </a:rPr>
              <a:pPr>
                <a:defRPr/>
              </a:pPr>
              <a:t>Friday, 07 February 2014</a:t>
            </a:fld>
            <a:endParaRPr lang="en-GB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8181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6699"/>
                </a:solidFill>
              </a:rPr>
              <a:t>Crime and Deviance Chapter ?: Role of Media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AAFCD-31A6-4A6E-BA6D-8A620330E266}" type="slidenum">
              <a:rPr lang="en-GB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6699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5A43A-8A93-46E5-9883-7F7A012834B8}" type="datetime2">
              <a:rPr lang="en-GB">
                <a:solidFill>
                  <a:srgbClr val="006699"/>
                </a:solidFill>
              </a:rPr>
              <a:pPr>
                <a:defRPr/>
              </a:pPr>
              <a:t>Friday, 07 February 2014</a:t>
            </a:fld>
            <a:endParaRPr lang="en-GB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032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6699"/>
                </a:solidFill>
              </a:rPr>
              <a:t>Crime and Deviance Chapter ?: Role of Media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FCD9F-AB49-4EE1-B2EC-C450B87244EF}" type="slidenum">
              <a:rPr lang="en-GB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6699"/>
              </a:solidFill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12F51-ED74-4098-9374-9DA35BB9D23F}" type="datetime2">
              <a:rPr lang="en-GB">
                <a:solidFill>
                  <a:srgbClr val="006699"/>
                </a:solidFill>
              </a:rPr>
              <a:pPr>
                <a:defRPr/>
              </a:pPr>
              <a:t>Friday, 07 February 2014</a:t>
            </a:fld>
            <a:endParaRPr lang="en-GB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4413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6699"/>
                </a:solidFill>
              </a:rPr>
              <a:t>Crime and Deviance Chapter ?: Role of Media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EA92C-2C20-416C-B3EA-BCC4CC533765}" type="slidenum">
              <a:rPr lang="en-GB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6699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74702-BB55-4C2E-825A-2753CD11A139}" type="datetime2">
              <a:rPr lang="en-GB">
                <a:solidFill>
                  <a:srgbClr val="006699"/>
                </a:solidFill>
              </a:rPr>
              <a:pPr>
                <a:defRPr/>
              </a:pPr>
              <a:t>Friday, 07 February 2014</a:t>
            </a:fld>
            <a:endParaRPr lang="en-GB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896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0C69-C5F4-473F-B792-D25C0FF5E4BB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6518-613D-4606-8C92-5A0D08EAC2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66832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6699"/>
                </a:solidFill>
              </a:rPr>
              <a:t>Crime and Deviance Chapter ?: Role of Media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46555-637B-4A85-8365-CC19C066F1ED}" type="slidenum">
              <a:rPr lang="en-GB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6699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3F875-2409-464D-A687-FC083C27340C}" type="datetime2">
              <a:rPr lang="en-GB">
                <a:solidFill>
                  <a:srgbClr val="006699"/>
                </a:solidFill>
              </a:rPr>
              <a:pPr>
                <a:defRPr/>
              </a:pPr>
              <a:t>Friday, 07 February 2014</a:t>
            </a:fld>
            <a:endParaRPr lang="en-GB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6742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6699"/>
                </a:solidFill>
              </a:rPr>
              <a:t>Crime and Deviance Chapter ?: Role of Media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34EBD-909E-4BB5-AECE-7454F66C8776}" type="slidenum">
              <a:rPr lang="en-GB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6699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95A49-96DF-4F39-B0F6-766E2FE9F505}" type="datetime2">
              <a:rPr lang="en-GB">
                <a:solidFill>
                  <a:srgbClr val="006699"/>
                </a:solidFill>
              </a:rPr>
              <a:pPr>
                <a:defRPr/>
              </a:pPr>
              <a:t>Friday, 07 February 2014</a:t>
            </a:fld>
            <a:endParaRPr lang="en-GB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151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6699"/>
                </a:solidFill>
              </a:rPr>
              <a:t>Crime and Deviance Chapter ?: Role of Media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195FA-60AA-4DE7-BC0B-CC544B98410F}" type="slidenum">
              <a:rPr lang="en-GB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6699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CE207-DF1B-4105-9CB8-C4A609C7B850}" type="datetime2">
              <a:rPr lang="en-GB">
                <a:solidFill>
                  <a:srgbClr val="006699"/>
                </a:solidFill>
              </a:rPr>
              <a:pPr>
                <a:defRPr/>
              </a:pPr>
              <a:t>Friday, 07 February 2014</a:t>
            </a:fld>
            <a:endParaRPr lang="en-GB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5367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6699"/>
                </a:solidFill>
              </a:rPr>
              <a:t>Crime and Deviance Chapter ?: Role of Media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23A2A-19F0-4670-B255-A3694801DC03}" type="slidenum">
              <a:rPr lang="en-GB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6699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66CCC-40D7-4885-8465-FA83FC5A073A}" type="datetime2">
              <a:rPr lang="en-GB">
                <a:solidFill>
                  <a:srgbClr val="006699"/>
                </a:solidFill>
              </a:rPr>
              <a:pPr>
                <a:defRPr/>
              </a:pPr>
              <a:t>Friday, 07 February 2014</a:t>
            </a:fld>
            <a:endParaRPr lang="en-GB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2781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6699"/>
                </a:solidFill>
              </a:rPr>
              <a:t>Crime and Deviance Chapter ?: Role of Media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90D36-A501-442E-BC91-880790293B39}" type="slidenum">
              <a:rPr lang="en-GB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6699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AAF23-46FC-4F5A-AF62-8C5787190023}" type="datetime2">
              <a:rPr lang="en-GB">
                <a:solidFill>
                  <a:srgbClr val="006699"/>
                </a:solidFill>
              </a:rPr>
              <a:pPr>
                <a:defRPr/>
              </a:pPr>
              <a:t>Friday, 07 February 2014</a:t>
            </a:fld>
            <a:endParaRPr lang="en-GB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9538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28FB01-B542-4709-A6D3-2C33A97217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5251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CAC88-604E-4E8B-96EB-9658633051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9840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B9EDC-E43A-453C-828B-5270C6AB4D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4790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3E2EF1-5310-411D-9FC5-F4266DCDC2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06326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77471-A003-4084-A0D9-1C44ED8023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8300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0C69-C5F4-473F-B792-D25C0FF5E4BB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6518-613D-4606-8C92-5A0D08EAC2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98954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3DD8F-5E35-4F64-9275-6A9A9CCEA3E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72573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BB852A-8A9F-4D9F-84C6-2B3EF4F125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45094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21EC9-CBE0-43AD-8BA9-B46F45B374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37911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1948B-730D-4DCA-A916-0CBDA3E1E7D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21103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C21F69-DB9E-4613-A965-5FD1ADF42F8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047595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410B0-DCA7-464F-8DF2-A2E27CBAC9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31693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8013" cy="4524375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FCB0F-B832-4430-85A3-82E58E24385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858092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cs typeface="Arial" pitchFamily="34" charset="0"/>
              </a:defRPr>
            </a:lvl1pPr>
          </a:lstStyle>
          <a:p>
            <a:pPr>
              <a:defRPr/>
            </a:pPr>
            <a:fld id="{4890A3EF-428E-4FA7-BE54-F13864EE82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636116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cs typeface="Arial" pitchFamily="34" charset="0"/>
              </a:defRPr>
            </a:lvl1pPr>
          </a:lstStyle>
          <a:p>
            <a:pPr>
              <a:defRPr/>
            </a:pPr>
            <a:fld id="{EFEA977B-531E-48D3-9B91-5FC9D79FC1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243784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cs typeface="Arial" pitchFamily="34" charset="0"/>
              </a:defRPr>
            </a:lvl1pPr>
          </a:lstStyle>
          <a:p>
            <a:pPr>
              <a:defRPr/>
            </a:pPr>
            <a:fld id="{E29A3929-DBD5-4F3F-BC07-5779E3FD221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755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0C69-C5F4-473F-B792-D25C0FF5E4BB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6518-613D-4606-8C92-5A0D08EAC2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335448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cs typeface="Arial" pitchFamily="34" charset="0"/>
              </a:defRPr>
            </a:lvl1pPr>
          </a:lstStyle>
          <a:p>
            <a:pPr>
              <a:defRPr/>
            </a:pPr>
            <a:fld id="{8D9ABAC1-3634-405C-8F86-A85346E8C5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248066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cs typeface="Arial" pitchFamily="34" charset="0"/>
              </a:defRPr>
            </a:lvl1pPr>
          </a:lstStyle>
          <a:p>
            <a:pPr>
              <a:defRPr/>
            </a:pPr>
            <a:fld id="{48016B68-8D2E-4C38-BBD2-A01D3BEA74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801628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cs typeface="Arial" pitchFamily="34" charset="0"/>
              </a:defRPr>
            </a:lvl1pPr>
          </a:lstStyle>
          <a:p>
            <a:pPr>
              <a:defRPr/>
            </a:pPr>
            <a:fld id="{86F283DD-28DD-4247-BF52-1E1F2D6F7B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68004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cs typeface="Arial" pitchFamily="34" charset="0"/>
              </a:defRPr>
            </a:lvl1pPr>
          </a:lstStyle>
          <a:p>
            <a:pPr>
              <a:defRPr/>
            </a:pPr>
            <a:fld id="{09F4C261-0102-4575-9F3F-AADCB8AE0E3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10033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cs typeface="Arial" pitchFamily="34" charset="0"/>
              </a:defRPr>
            </a:lvl1pPr>
          </a:lstStyle>
          <a:p>
            <a:pPr>
              <a:defRPr/>
            </a:pPr>
            <a:fld id="{159B3B44-9237-4C84-B996-A564074737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20074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cs typeface="Arial" pitchFamily="34" charset="0"/>
              </a:defRPr>
            </a:lvl1pPr>
          </a:lstStyle>
          <a:p>
            <a:pPr>
              <a:defRPr/>
            </a:pPr>
            <a:fld id="{088D7B13-EB0C-46C0-826C-A02FBD4886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67689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cs typeface="Arial" pitchFamily="34" charset="0"/>
              </a:defRPr>
            </a:lvl1pPr>
          </a:lstStyle>
          <a:p>
            <a:pPr>
              <a:defRPr/>
            </a:pPr>
            <a:fld id="{0D43AFE1-B649-4562-B241-64F90F016D9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63919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cs typeface="Arial" pitchFamily="34" charset="0"/>
              </a:defRPr>
            </a:lvl1pPr>
          </a:lstStyle>
          <a:p>
            <a:pPr>
              <a:defRPr/>
            </a:pPr>
            <a:fld id="{554BDD0A-522C-416F-89AE-AD06B075D38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692751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0E320-4DA0-4EFD-9AB6-0E80E77476A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45690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24F3E-9535-49A3-A7AB-AA1C825AFA6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912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0C69-C5F4-473F-B792-D25C0FF5E4BB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6518-613D-4606-8C92-5A0D08EAC2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58421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4E9B6-3077-48D2-8073-7F618B6193E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54862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DE996F-A667-4610-8ED6-49F3026F2CF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63864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145A5-C63C-4A24-83C4-32178BDC1C6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81088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2212C-13B7-4126-A6F2-10B00F082A3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806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3D985-08E5-4586-A7AD-9F9495E598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37996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5D440-3EAA-47A5-B149-72A36BCA25D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02929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B6805-854D-44A6-BAFA-CDB3B6564CA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9059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41194-1A6C-4276-86F5-07EA2685E94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68206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F8225-B5F5-4AB9-AC73-62CCA7D435C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17655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C0D65-D979-42C9-B81B-5F78A5E05EE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137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0C69-C5F4-473F-B792-D25C0FF5E4BB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6518-613D-4606-8C92-5A0D08EAC2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34400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9F3D4-623C-401A-AE44-73A33D79238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40742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DAF62-6E1B-4BF0-9584-6199837CC09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183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0C69-C5F4-473F-B792-D25C0FF5E4BB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6518-613D-4606-8C92-5A0D08EAC2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092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0C69-C5F4-473F-B792-D25C0FF5E4BB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6518-613D-4606-8C92-5A0D08EAC2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0787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0C69-C5F4-473F-B792-D25C0FF5E4BB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6518-613D-4606-8C92-5A0D08EAC2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4751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slideLayout" Target="../slideLayouts/slideLayout60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5" Type="http://schemas.openxmlformats.org/officeDocument/2006/relationships/theme" Target="../theme/theme5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Relationship Id="rId14" Type="http://schemas.openxmlformats.org/officeDocument/2006/relationships/slideLayout" Target="../slideLayouts/slideLayout6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B0C69-C5F4-473F-B792-D25C0FF5E4BB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A6518-613D-4606-8C92-5A0D08EAC2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553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>
                <a:solidFill>
                  <a:srgbClr val="006699"/>
                </a:solidFill>
              </a:rPr>
              <a:t>Crime and Deviance Chapter ?: Role of Media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422A5C-E5F6-44AB-BD41-A027D57D3BDA}" type="slidenum">
              <a:rPr lang="en-GB">
                <a:solidFill>
                  <a:srgbClr val="00669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6699"/>
              </a:solidFill>
            </a:endParaRPr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056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6699"/>
                </a:solidFill>
                <a:latin typeface="Times New Roman" pitchFamily="18" charset="0"/>
              </a:endParaRPr>
            </a:p>
          </p:txBody>
        </p:sp>
        <p:sp>
          <p:nvSpPr>
            <p:cNvPr id="2057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6699"/>
                </a:solidFill>
                <a:latin typeface="Times New Roman" pitchFamily="18" charset="0"/>
              </a:endParaRPr>
            </a:p>
          </p:txBody>
        </p:sp>
        <p:sp>
          <p:nvSpPr>
            <p:cNvPr id="2058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666699"/>
                </a:solidFill>
              </a:endParaRPr>
            </a:p>
          </p:txBody>
        </p:sp>
        <p:sp>
          <p:nvSpPr>
            <p:cNvPr id="2059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666699"/>
                </a:solidFill>
              </a:endParaRPr>
            </a:p>
          </p:txBody>
        </p:sp>
        <p:sp>
          <p:nvSpPr>
            <p:cNvPr id="2060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9999CC"/>
                </a:solidFill>
              </a:endParaRPr>
            </a:p>
          </p:txBody>
        </p:sp>
        <p:sp>
          <p:nvSpPr>
            <p:cNvPr id="2061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666699"/>
                </a:solidFill>
              </a:endParaRPr>
            </a:p>
          </p:txBody>
        </p:sp>
        <p:sp>
          <p:nvSpPr>
            <p:cNvPr id="2062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6699"/>
                </a:solidFill>
                <a:latin typeface="Times New Roman" pitchFamily="18" charset="0"/>
              </a:endParaRPr>
            </a:p>
          </p:txBody>
        </p:sp>
        <p:sp>
          <p:nvSpPr>
            <p:cNvPr id="2063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9999CC"/>
                </a:solidFill>
              </a:endParaRPr>
            </a:p>
          </p:txBody>
        </p:sp>
        <p:sp>
          <p:nvSpPr>
            <p:cNvPr id="2064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9999CC"/>
                </a:solidFill>
              </a:endParaRPr>
            </a:p>
          </p:txBody>
        </p:sp>
      </p:grpSp>
      <p:sp>
        <p:nvSpPr>
          <p:cNvPr id="205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4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D869EA-5911-4D54-95CE-C276EA6BA179}" type="datetime2">
              <a:rPr lang="en-GB">
                <a:solidFill>
                  <a:srgbClr val="00669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Friday, 07 February 2014</a:t>
            </a:fld>
            <a:endParaRPr lang="en-GB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663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fld id="{8719B509-EF63-4438-8E3D-AA9F5BCD7B6B}" type="slidenum">
              <a:rPr lang="en-GB"/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2056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914400">
              <a:buClrTx/>
              <a:buSzTx/>
              <a:buFontTx/>
              <a:buNone/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914400">
              <a:buClrTx/>
              <a:buSzTx/>
              <a:buFontTx/>
              <a:buNone/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defTabSz="914400">
              <a:buClrTx/>
              <a:buSzTx/>
              <a:buFontTx/>
              <a:buNone/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3C3E80-CF3A-4053-A1CB-97AF966B0169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462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chemeClr val="accent1">
                <a:gamma/>
                <a:tint val="0"/>
                <a:invGamma/>
              </a:schemeClr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68B633-5A03-40A5-94F7-DFEBEFC84020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118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youtube.com/watch?v=HZCt5XSsFM4" TargetMode="External"/><Relationship Id="rId1" Type="http://schemas.openxmlformats.org/officeDocument/2006/relationships/slideLayout" Target="../slideLayouts/slideLayout3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Marxist Theory on Crime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LO: </a:t>
            </a:r>
            <a: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To understand the influence of social contexts on perspectives of crime.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2233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Номер слайда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bg2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bg2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bg2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bg2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9pPr>
          </a:lstStyle>
          <a:p>
            <a:pPr eaLnBrk="1" hangingPunct="1"/>
            <a:fld id="{AB2EB4AB-185C-4E69-B09C-9AD1B494CBAA}" type="slidenum">
              <a:rPr lang="en-GB" sz="1200" smtClean="0">
                <a:solidFill>
                  <a:srgbClr val="006699"/>
                </a:solidFill>
                <a:latin typeface="Arial Black" pitchFamily="34" charset="0"/>
              </a:rPr>
              <a:pPr eaLnBrk="1" hangingPunct="1"/>
              <a:t>2</a:t>
            </a:fld>
            <a:endParaRPr lang="en-GB" sz="1200" smtClean="0">
              <a:solidFill>
                <a:srgbClr val="006699"/>
              </a:solidFill>
              <a:latin typeface="Arial Black" pitchFamily="34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algn="ctr" eaLnBrk="1" hangingPunct="1"/>
            <a:r>
              <a:rPr lang="en-GB" sz="4000" smtClean="0">
                <a:solidFill>
                  <a:schemeClr val="tx2"/>
                </a:solidFill>
              </a:rPr>
              <a:t>Marxist Theory on Media and Crime</a:t>
            </a: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2971800" y="2590800"/>
            <a:ext cx="5715000" cy="1552575"/>
          </a:xfrm>
          <a:prstGeom prst="rect">
            <a:avLst/>
          </a:prstGeom>
          <a:solidFill>
            <a:srgbClr val="CCFFCC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2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bg2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bg2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bg2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>
                <a:solidFill>
                  <a:srgbClr val="00007D"/>
                </a:solidFill>
              </a:rPr>
              <a:t>Marxists would argue it is not surprising that </a:t>
            </a:r>
            <a:r>
              <a:rPr lang="en-GB">
                <a:solidFill>
                  <a:srgbClr val="FF6600"/>
                </a:solidFill>
              </a:rPr>
              <a:t>moral panics</a:t>
            </a:r>
            <a:r>
              <a:rPr lang="en-GB">
                <a:solidFill>
                  <a:srgbClr val="00007D"/>
                </a:solidFill>
              </a:rPr>
              <a:t> centre around groups viewed as deviant or threatening to the rich and powerful in society</a:t>
            </a:r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3070225" y="4616450"/>
            <a:ext cx="5768975" cy="1187450"/>
          </a:xfrm>
          <a:prstGeom prst="rect">
            <a:avLst/>
          </a:prstGeom>
          <a:solidFill>
            <a:srgbClr val="CCECFF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2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bg2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bg2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bg2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>
                <a:solidFill>
                  <a:srgbClr val="00007D"/>
                </a:solidFill>
              </a:rPr>
              <a:t>They highlight the way the media portrays criminals as working-class, ignoring </a:t>
            </a:r>
            <a:r>
              <a:rPr lang="en-GB">
                <a:solidFill>
                  <a:srgbClr val="FF6600"/>
                </a:solidFill>
              </a:rPr>
              <a:t>white-collar</a:t>
            </a:r>
            <a:r>
              <a:rPr lang="en-GB">
                <a:solidFill>
                  <a:srgbClr val="00007D"/>
                </a:solidFill>
              </a:rPr>
              <a:t> or </a:t>
            </a:r>
            <a:r>
              <a:rPr lang="en-GB">
                <a:solidFill>
                  <a:srgbClr val="FF6600"/>
                </a:solidFill>
              </a:rPr>
              <a:t>corporate crime</a:t>
            </a:r>
            <a:r>
              <a:rPr lang="en-GB">
                <a:solidFill>
                  <a:srgbClr val="00007D"/>
                </a:solidFill>
              </a:rPr>
              <a:t>. </a:t>
            </a:r>
          </a:p>
        </p:txBody>
      </p:sp>
      <p:pic>
        <p:nvPicPr>
          <p:cNvPr id="35846" name="Picture 7" descr="hallcris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719388"/>
            <a:ext cx="1838325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055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8" grpId="0" animBg="1"/>
      <p:bldP spid="7270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 an recent example of white collar or corporate crime and make a report on your findings for the class. </a:t>
            </a:r>
          </a:p>
          <a:p>
            <a:r>
              <a:rPr lang="en-US" sz="2400" dirty="0" smtClean="0"/>
              <a:t>Who?</a:t>
            </a:r>
          </a:p>
          <a:p>
            <a:r>
              <a:rPr lang="en-US" sz="2400" dirty="0" smtClean="0"/>
              <a:t>What?</a:t>
            </a:r>
          </a:p>
          <a:p>
            <a:r>
              <a:rPr lang="en-US" sz="2400" dirty="0" smtClean="0"/>
              <a:t>Where?</a:t>
            </a:r>
          </a:p>
          <a:p>
            <a:r>
              <a:rPr lang="en-US" sz="2400" dirty="0" smtClean="0"/>
              <a:t>When?</a:t>
            </a:r>
          </a:p>
          <a:p>
            <a:r>
              <a:rPr lang="en-US" sz="2400" dirty="0" smtClean="0"/>
              <a:t>Why?</a:t>
            </a:r>
          </a:p>
          <a:p>
            <a:r>
              <a:rPr lang="en-US" sz="2400" dirty="0" smtClean="0"/>
              <a:t>How?</a:t>
            </a:r>
            <a:endParaRPr lang="ru-RU" sz="2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006699"/>
                </a:solidFill>
              </a:rPr>
              <a:t>Crime and Deviance Chapter ?: Role of Media</a:t>
            </a:r>
            <a:endParaRPr lang="en-GB">
              <a:solidFill>
                <a:srgbClr val="006699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1012DF6-AD4E-4CC2-B9C0-DD7580FE783B}" type="slidenum">
              <a:rPr lang="en-GB" smtClean="0">
                <a:solidFill>
                  <a:srgbClr val="006699"/>
                </a:solidFill>
              </a:rPr>
              <a:pPr>
                <a:defRPr/>
              </a:pPr>
              <a:t>3</a:t>
            </a:fld>
            <a:endParaRPr lang="en-GB">
              <a:solidFill>
                <a:srgbClr val="006699"/>
              </a:solidFill>
            </a:endParaRPr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D9341B88-45A1-44BC-9AD7-CDDB2FBC2C11}" type="datetime2">
              <a:rPr lang="en-GB" smtClean="0">
                <a:solidFill>
                  <a:srgbClr val="006699"/>
                </a:solidFill>
              </a:rPr>
              <a:pPr>
                <a:defRPr/>
              </a:pPr>
              <a:t>Friday, 07 February 2014</a:t>
            </a:fld>
            <a:endParaRPr lang="en-GB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961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Think about …. </a:t>
            </a:r>
            <a:endParaRPr lang="en-US" dirty="0" smtClean="0"/>
          </a:p>
        </p:txBody>
      </p:sp>
      <p:pic>
        <p:nvPicPr>
          <p:cNvPr id="4198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650" y="1412875"/>
            <a:ext cx="7561263" cy="50688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136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48132" name="Picture 5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468313" y="4221163"/>
            <a:ext cx="7775575" cy="179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z="32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Arial" pitchFamily="34" charset="0"/>
              </a:rPr>
              <a:t>How many of you buy your clothes from here?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z="32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Arial" pitchFamily="34" charset="0"/>
              </a:rPr>
              <a:t>Why has Primark been in the News? </a:t>
            </a:r>
          </a:p>
        </p:txBody>
      </p:sp>
    </p:spTree>
    <p:extLst>
      <p:ext uri="{BB962C8B-B14F-4D97-AF65-F5344CB8AC3E}">
        <p14:creationId xmlns:p14="http://schemas.microsoft.com/office/powerpoint/2010/main" val="157148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333375"/>
            <a:ext cx="7772400" cy="935038"/>
          </a:xfrm>
        </p:spPr>
        <p:txBody>
          <a:bodyPr/>
          <a:lstStyle/>
          <a:p>
            <a:pPr eaLnBrk="1" hangingPunct="1">
              <a:defRPr/>
            </a:pPr>
            <a:r>
              <a:rPr lang="en-GB" sz="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hiller" pitchFamily="82" charset="0"/>
              </a:rPr>
              <a:t>Or... Blood </a:t>
            </a:r>
            <a:r>
              <a:rPr lang="en-GB" sz="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hiller" pitchFamily="82" charset="0"/>
              </a:rPr>
              <a:t>diamonds</a:t>
            </a:r>
            <a:endParaRPr lang="en-US" sz="9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hiller" pitchFamily="82" charset="0"/>
            </a:endParaRP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50825" y="4724400"/>
            <a:ext cx="8569325" cy="914400"/>
          </a:xfrm>
        </p:spPr>
        <p:txBody>
          <a:bodyPr/>
          <a:lstStyle/>
          <a:p>
            <a:pPr eaLnBrk="1" hangingPunct="1">
              <a:defRPr/>
            </a:pPr>
            <a:r>
              <a:rPr lang="en-GB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hiller" pitchFamily="82" charset="0"/>
              </a:rPr>
              <a:t>The true cost of mining </a:t>
            </a:r>
            <a:r>
              <a:rPr lang="en-GB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hiller" pitchFamily="82" charset="0"/>
              </a:rPr>
              <a:t>diamonds</a:t>
            </a:r>
            <a:endParaRPr lang="en-US" sz="5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hiller" pitchFamily="82" charset="0"/>
            </a:endParaRPr>
          </a:p>
        </p:txBody>
      </p:sp>
      <p:pic>
        <p:nvPicPr>
          <p:cNvPr id="2052" name="Picture 7" descr="blood-nec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1484313"/>
            <a:ext cx="4535487" cy="325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2" name="Text Box 8"/>
          <p:cNvSpPr txBox="1">
            <a:spLocks noChangeArrowheads="1"/>
          </p:cNvSpPr>
          <p:nvPr/>
        </p:nvSpPr>
        <p:spPr bwMode="auto">
          <a:xfrm rot="-1862532">
            <a:off x="806450" y="2420204"/>
            <a:ext cx="1408113" cy="166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z="3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hiller" pitchFamily="82" charset="0"/>
              </a:rPr>
              <a:t>The diamond business</a:t>
            </a:r>
            <a:endParaRPr lang="en-US" sz="3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hiller" pitchFamily="82" charset="0"/>
            </a:endParaRP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 rot="1004958">
            <a:off x="7080250" y="1922463"/>
            <a:ext cx="18732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hiller" pitchFamily="82" charset="0"/>
              </a:rPr>
              <a:t>What price for these diamonds?</a:t>
            </a:r>
            <a:endParaRPr lang="en-US" sz="36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hiller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96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5364" name="Picture 4" descr="prison-ce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1" name="AutoShape 5"/>
          <p:cNvSpPr>
            <a:spLocks noChangeArrowheads="1"/>
          </p:cNvSpPr>
          <p:nvPr/>
        </p:nvSpPr>
        <p:spPr bwMode="auto">
          <a:xfrm>
            <a:off x="4211638" y="333375"/>
            <a:ext cx="4679950" cy="4032250"/>
          </a:xfrm>
          <a:prstGeom prst="wedgeRoundRectCallout">
            <a:avLst>
              <a:gd name="adj1" fmla="val -44912"/>
              <a:gd name="adj2" fmla="val 60278"/>
              <a:gd name="adj3" fmla="val 16667"/>
            </a:avLst>
          </a:prstGeom>
          <a:solidFill>
            <a:schemeClr val="accent1">
              <a:alpha val="5999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b="1" dirty="0">
                <a:solidFill>
                  <a:srgbClr val="000000"/>
                </a:solidFill>
              </a:rPr>
              <a:t>I am Nick </a:t>
            </a:r>
            <a:r>
              <a:rPr lang="en-GB" sz="3600" b="1" dirty="0" err="1">
                <a:solidFill>
                  <a:srgbClr val="000000"/>
                </a:solidFill>
              </a:rPr>
              <a:t>Leeson</a:t>
            </a:r>
            <a:r>
              <a:rPr lang="en-GB" sz="3600" b="1" dirty="0">
                <a:solidFill>
                  <a:srgbClr val="000000"/>
                </a:solidFill>
              </a:rPr>
              <a:t>.  I was a top banker who defrauded so much money from my bank it collapsed.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3600" b="1" dirty="0">
              <a:solidFill>
                <a:srgbClr val="000000"/>
              </a:solidFill>
            </a:endParaRPr>
          </a:p>
        </p:txBody>
      </p:sp>
      <p:pic>
        <p:nvPicPr>
          <p:cNvPr id="15366" name="Picture 8" descr="nick_leeson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60350"/>
            <a:ext cx="3167062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5" name="WordArt 9"/>
          <p:cNvSpPr>
            <a:spLocks noChangeArrowheads="1" noChangeShapeType="1" noTextEdit="1"/>
          </p:cNvSpPr>
          <p:nvPr/>
        </p:nvSpPr>
        <p:spPr bwMode="auto">
          <a:xfrm>
            <a:off x="1979613" y="4868863"/>
            <a:ext cx="6480175" cy="936625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8" lon="19439996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b="1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3300"/>
                    </a:gs>
                    <a:gs pos="50000">
                      <a:srgbClr val="CC3300"/>
                    </a:gs>
                    <a:gs pos="100000">
                      <a:srgbClr val="FF3300"/>
                    </a:gs>
                  </a:gsLst>
                  <a:lin ang="2700000" scaled="1"/>
                </a:gradFill>
                <a:latin typeface="Comic Sans MS"/>
              </a:rPr>
              <a:t>Or… remember this guy??</a:t>
            </a:r>
            <a:endParaRPr lang="en-GB" sz="3600" b="1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3300"/>
                  </a:gs>
                  <a:gs pos="50000">
                    <a:srgbClr val="CC3300"/>
                  </a:gs>
                  <a:gs pos="100000">
                    <a:srgbClr val="FF3300"/>
                  </a:gs>
                </a:gsLst>
                <a:lin ang="2700000" scaled="1"/>
              </a:gradFill>
              <a:latin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501886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1" grpId="0" animBg="1"/>
      <p:bldP spid="5018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lets …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 your report with the class.</a:t>
            </a:r>
          </a:p>
          <a:p>
            <a:r>
              <a:rPr lang="en-US" dirty="0" smtClean="0"/>
              <a:t>Read it out like you are a news reporter. </a:t>
            </a:r>
          </a:p>
          <a:p>
            <a:r>
              <a:rPr lang="en-US" dirty="0" smtClean="0"/>
              <a:t> Discuss as a class.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006699"/>
                </a:solidFill>
              </a:rPr>
              <a:t>Crime and Deviance Chapter ?: Role of Media</a:t>
            </a:r>
            <a:endParaRPr lang="en-GB">
              <a:solidFill>
                <a:srgbClr val="006699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1012DF6-AD4E-4CC2-B9C0-DD7580FE783B}" type="slidenum">
              <a:rPr lang="en-GB" smtClean="0">
                <a:solidFill>
                  <a:srgbClr val="006699"/>
                </a:solidFill>
              </a:rPr>
              <a:pPr>
                <a:defRPr/>
              </a:pPr>
              <a:t>8</a:t>
            </a:fld>
            <a:endParaRPr lang="en-GB">
              <a:solidFill>
                <a:srgbClr val="006699"/>
              </a:solidFill>
            </a:endParaRPr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D9341B88-45A1-44BC-9AD7-CDDB2FBC2C11}" type="datetime2">
              <a:rPr lang="en-GB" smtClean="0">
                <a:solidFill>
                  <a:srgbClr val="006699"/>
                </a:solidFill>
              </a:rPr>
              <a:pPr>
                <a:defRPr/>
              </a:pPr>
              <a:t>Friday, 07 February 2014</a:t>
            </a:fld>
            <a:endParaRPr lang="en-GB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631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Plenary: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“Corporate Crime should be reported more in the media.”</a:t>
            </a:r>
          </a:p>
          <a:p>
            <a:pPr marL="0" indent="0" algn="ctr">
              <a:buNone/>
            </a:pPr>
            <a:endParaRPr lang="en-US" dirty="0" smtClean="0"/>
          </a:p>
          <a:p>
            <a:r>
              <a:rPr lang="en-US" dirty="0" smtClean="0"/>
              <a:t>Do you agree or disagree with this statement?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006699"/>
                </a:solidFill>
              </a:rPr>
              <a:t>Crime and Deviance Chapter ?: Role of Media</a:t>
            </a:r>
            <a:endParaRPr lang="en-GB">
              <a:solidFill>
                <a:srgbClr val="006699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1012DF6-AD4E-4CC2-B9C0-DD7580FE783B}" type="slidenum">
              <a:rPr lang="en-GB" smtClean="0">
                <a:solidFill>
                  <a:srgbClr val="006699"/>
                </a:solidFill>
              </a:rPr>
              <a:pPr>
                <a:defRPr/>
              </a:pPr>
              <a:t>9</a:t>
            </a:fld>
            <a:endParaRPr lang="en-GB">
              <a:solidFill>
                <a:srgbClr val="006699"/>
              </a:solidFill>
            </a:endParaRPr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D9341B88-45A1-44BC-9AD7-CDDB2FBC2C11}" type="datetime2">
              <a:rPr lang="en-GB" smtClean="0">
                <a:solidFill>
                  <a:srgbClr val="006699"/>
                </a:solidFill>
              </a:rPr>
              <a:pPr>
                <a:defRPr/>
              </a:pPr>
              <a:t>Friday, 07 February 2014</a:t>
            </a:fld>
            <a:endParaRPr lang="en-GB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6314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ixel">
  <a:themeElements>
    <a:clrScheme name="Pixel 15">
      <a:dk1>
        <a:srgbClr val="006699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5682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3">
        <a:dk1>
          <a:srgbClr val="3399FF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2A82DA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4">
        <a:dk1>
          <a:srgbClr val="0066CC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56AE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5">
        <a:dk1>
          <a:srgbClr val="006699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5682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249</Words>
  <Application>Microsoft Office PowerPoint</Application>
  <PresentationFormat>Экран (4:3)</PresentationFormat>
  <Paragraphs>43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Тема Office</vt:lpstr>
      <vt:lpstr>Pixel</vt:lpstr>
      <vt:lpstr>Office Theme</vt:lpstr>
      <vt:lpstr>1_Default Design</vt:lpstr>
      <vt:lpstr>Default Design</vt:lpstr>
      <vt:lpstr>Marxist Theory on Crime</vt:lpstr>
      <vt:lpstr>Marxist Theory on Media and Crime</vt:lpstr>
      <vt:lpstr>Task:</vt:lpstr>
      <vt:lpstr>Think about …. </vt:lpstr>
      <vt:lpstr>Презентация PowerPoint</vt:lpstr>
      <vt:lpstr>Or... Blood diamonds</vt:lpstr>
      <vt:lpstr>Презентация PowerPoint</vt:lpstr>
      <vt:lpstr>Now lets … </vt:lpstr>
      <vt:lpstr>Plenary: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Marxist Theory on Crime</dc:title>
  <dc:creator>Jennifer Wood</dc:creator>
  <cp:lastModifiedBy>Jennifer Wood</cp:lastModifiedBy>
  <cp:revision>2</cp:revision>
  <dcterms:created xsi:type="dcterms:W3CDTF">2014-02-07T05:36:48Z</dcterms:created>
  <dcterms:modified xsi:type="dcterms:W3CDTF">2014-02-07T05:49:56Z</dcterms:modified>
</cp:coreProperties>
</file>