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DB451-E0DE-45AA-841C-E060412914A0}" type="datetimeFigureOut">
              <a:rPr lang="ru-RU" smtClean="0"/>
              <a:t>03.02.2014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E8E4-90DA-4E6C-8DA1-87C22EFB2876}" type="slidenum">
              <a:rPr lang="ru-RU" smtClean="0"/>
              <a:t>‹#›</a:t>
            </a:fld>
            <a:endParaRPr lang="ru-RU"/>
          </a:p>
        </p:txBody>
      </p:sp>
    </p:spTree>
    <p:extLst>
      <p:ext uri="{BB962C8B-B14F-4D97-AF65-F5344CB8AC3E}">
        <p14:creationId xmlns:p14="http://schemas.microsoft.com/office/powerpoint/2010/main" val="102879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935326" y="695787"/>
            <a:ext cx="4987348" cy="342809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685800" y="4343404"/>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E2D0DBE-7D9A-4F6D-9816-C677435D4420}" type="datetimeFigureOut">
              <a:rPr lang="en-GB" smtClean="0">
                <a:solidFill>
                  <a:srgbClr val="ECE9C6"/>
                </a:solidFill>
              </a:rPr>
              <a:pPr/>
              <a:t>03/02/2014</a:t>
            </a:fld>
            <a:endParaRPr lang="en-GB">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B4B8E53-044D-4C97-AFE8-425198D524F0}" type="slidenum">
              <a:rPr lang="en-GB" smtClean="0">
                <a:solidFill>
                  <a:srgbClr val="ECE9C6"/>
                </a:solidFill>
              </a:rPr>
              <a:pPr/>
              <a:t>‹#›</a:t>
            </a:fld>
            <a:endParaRPr lang="en-GB">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7449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5" name="Footer Placeholder 4"/>
          <p:cNvSpPr>
            <a:spLocks noGrp="1"/>
          </p:cNvSpPr>
          <p:nvPr>
            <p:ph type="ftr" sz="quarter" idx="11"/>
          </p:nvPr>
        </p:nvSpPr>
        <p:spPr/>
        <p:txBody>
          <a:bodyPr/>
          <a:lstStyle/>
          <a:p>
            <a:endParaRPr lang="en-GB">
              <a:solidFill>
                <a:srgbClr val="895D1D"/>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2540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5" name="Footer Placeholder 4"/>
          <p:cNvSpPr>
            <a:spLocks noGrp="1"/>
          </p:cNvSpPr>
          <p:nvPr>
            <p:ph type="ftr" sz="quarter" idx="11"/>
          </p:nvPr>
        </p:nvSpPr>
        <p:spPr/>
        <p:txBody>
          <a:bodyPr/>
          <a:lstStyle/>
          <a:p>
            <a:endParaRPr lang="en-GB">
              <a:solidFill>
                <a:srgbClr val="895D1D"/>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833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en-GB"/>
          </a:p>
        </p:txBody>
      </p:sp>
      <p:sp>
        <p:nvSpPr>
          <p:cNvPr id="3" name="Date Placeholder 2"/>
          <p:cNvSpPr>
            <a:spLocks noGrp="1"/>
          </p:cNvSpPr>
          <p:nvPr>
            <p:ph type="dt" idx="10"/>
          </p:nvPr>
        </p:nvSpPr>
        <p:spPr>
          <a:xfrm>
            <a:off x="457200" y="6245225"/>
            <a:ext cx="2132013" cy="474663"/>
          </a:xfrm>
        </p:spPr>
        <p:txBody>
          <a:bodyPr/>
          <a:lstStyle>
            <a:lvl1pPr>
              <a:defRPr/>
            </a:lvl1pPr>
          </a:lstStyle>
          <a:p>
            <a:endParaRPr lang="en-GB">
              <a:solidFill>
                <a:srgbClr val="895D1D"/>
              </a:solidFill>
            </a:endParaRPr>
          </a:p>
        </p:txBody>
      </p:sp>
      <p:sp>
        <p:nvSpPr>
          <p:cNvPr id="4" name="Footer Placeholder 3"/>
          <p:cNvSpPr>
            <a:spLocks noGrp="1"/>
          </p:cNvSpPr>
          <p:nvPr>
            <p:ph type="ftr" idx="11"/>
          </p:nvPr>
        </p:nvSpPr>
        <p:spPr>
          <a:xfrm>
            <a:off x="3124200" y="6245225"/>
            <a:ext cx="2894013" cy="474663"/>
          </a:xfrm>
        </p:spPr>
        <p:txBody>
          <a:bodyPr/>
          <a:lstStyle>
            <a:lvl1pPr>
              <a:defRPr/>
            </a:lvl1pPr>
          </a:lstStyle>
          <a:p>
            <a:endParaRPr lang="en-GB">
              <a:solidFill>
                <a:srgbClr val="895D1D"/>
              </a:solidFill>
            </a:endParaRPr>
          </a:p>
        </p:txBody>
      </p:sp>
      <p:sp>
        <p:nvSpPr>
          <p:cNvPr id="5" name="Slide Number Placeholder 4"/>
          <p:cNvSpPr>
            <a:spLocks noGrp="1"/>
          </p:cNvSpPr>
          <p:nvPr>
            <p:ph type="sldNum" idx="12"/>
          </p:nvPr>
        </p:nvSpPr>
        <p:spPr>
          <a:xfrm>
            <a:off x="6553200" y="6245225"/>
            <a:ext cx="2132013" cy="474663"/>
          </a:xfrm>
        </p:spPr>
        <p:txBody>
          <a:bodyPr/>
          <a:lstStyle>
            <a:lvl1pPr>
              <a:defRPr/>
            </a:lvl1pPr>
          </a:lstStyle>
          <a:p>
            <a:fld id="{CD14F760-4B76-4262-BAFE-9587F2CC2E90}" type="slidenum">
              <a:rPr lang="en-GB">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189051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5" name="Footer Placeholder 4"/>
          <p:cNvSpPr>
            <a:spLocks noGrp="1"/>
          </p:cNvSpPr>
          <p:nvPr>
            <p:ph type="ftr" sz="quarter" idx="11"/>
          </p:nvPr>
        </p:nvSpPr>
        <p:spPr/>
        <p:txBody>
          <a:bodyPr/>
          <a:lstStyle/>
          <a:p>
            <a:endParaRPr lang="en-GB">
              <a:solidFill>
                <a:srgbClr val="895D1D"/>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69847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5" name="Footer Placeholder 4"/>
          <p:cNvSpPr>
            <a:spLocks noGrp="1"/>
          </p:cNvSpPr>
          <p:nvPr>
            <p:ph type="ftr" sz="quarter" idx="11"/>
          </p:nvPr>
        </p:nvSpPr>
        <p:spPr/>
        <p:txBody>
          <a:bodyPr/>
          <a:lstStyle/>
          <a:p>
            <a:endParaRPr lang="en-GB">
              <a:solidFill>
                <a:srgbClr val="895D1D"/>
              </a:solidFill>
            </a:endParaRPr>
          </a:p>
        </p:txBody>
      </p:sp>
      <p:sp>
        <p:nvSpPr>
          <p:cNvPr id="6" name="Slide Number Placeholder 5"/>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12198233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6" name="Footer Placeholder 5"/>
          <p:cNvSpPr>
            <a:spLocks noGrp="1"/>
          </p:cNvSpPr>
          <p:nvPr>
            <p:ph type="ftr" sz="quarter" idx="11"/>
          </p:nvPr>
        </p:nvSpPr>
        <p:spPr/>
        <p:txBody>
          <a:bodyPr/>
          <a:lstStyle/>
          <a:p>
            <a:endParaRPr lang="en-GB">
              <a:solidFill>
                <a:srgbClr val="895D1D"/>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213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8" name="Footer Placeholder 7"/>
          <p:cNvSpPr>
            <a:spLocks noGrp="1"/>
          </p:cNvSpPr>
          <p:nvPr>
            <p:ph type="ftr" sz="quarter" idx="11"/>
          </p:nvPr>
        </p:nvSpPr>
        <p:spPr/>
        <p:txBody>
          <a:bodyPr/>
          <a:lstStyle/>
          <a:p>
            <a:endParaRPr lang="en-GB">
              <a:solidFill>
                <a:srgbClr val="895D1D"/>
              </a:solidFill>
            </a:endParaRPr>
          </a:p>
        </p:txBody>
      </p:sp>
      <p:sp>
        <p:nvSpPr>
          <p:cNvPr id="9" name="Slide Number Placeholder 8"/>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1084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4" name="Footer Placeholder 3"/>
          <p:cNvSpPr>
            <a:spLocks noGrp="1"/>
          </p:cNvSpPr>
          <p:nvPr>
            <p:ph type="ftr" sz="quarter" idx="11"/>
          </p:nvPr>
        </p:nvSpPr>
        <p:spPr/>
        <p:txBody>
          <a:bodyPr/>
          <a:lstStyle/>
          <a:p>
            <a:endParaRPr lang="en-GB">
              <a:solidFill>
                <a:srgbClr val="895D1D"/>
              </a:solidFill>
            </a:endParaRPr>
          </a:p>
        </p:txBody>
      </p:sp>
      <p:sp>
        <p:nvSpPr>
          <p:cNvPr id="5" name="Slide Number Placeholder 4"/>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61352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3" name="Footer Placeholder 2"/>
          <p:cNvSpPr>
            <a:spLocks noGrp="1"/>
          </p:cNvSpPr>
          <p:nvPr>
            <p:ph type="ftr" sz="quarter" idx="11"/>
          </p:nvPr>
        </p:nvSpPr>
        <p:spPr/>
        <p:txBody>
          <a:bodyPr/>
          <a:lstStyle/>
          <a:p>
            <a:endParaRPr lang="en-GB">
              <a:solidFill>
                <a:srgbClr val="895D1D"/>
              </a:solidFill>
            </a:endParaRPr>
          </a:p>
        </p:txBody>
      </p:sp>
      <p:sp>
        <p:nvSpPr>
          <p:cNvPr id="4" name="Slide Number Placeholder 3"/>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86267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6" name="Footer Placeholder 5"/>
          <p:cNvSpPr>
            <a:spLocks noGrp="1"/>
          </p:cNvSpPr>
          <p:nvPr>
            <p:ph type="ftr" sz="quarter" idx="11"/>
          </p:nvPr>
        </p:nvSpPr>
        <p:spPr/>
        <p:txBody>
          <a:bodyPr/>
          <a:lstStyle/>
          <a:p>
            <a:endParaRPr lang="en-GB">
              <a:solidFill>
                <a:srgbClr val="895D1D"/>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321232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6" name="Footer Placeholder 5"/>
          <p:cNvSpPr>
            <a:spLocks noGrp="1"/>
          </p:cNvSpPr>
          <p:nvPr>
            <p:ph type="ftr" sz="quarter" idx="11"/>
          </p:nvPr>
        </p:nvSpPr>
        <p:spPr/>
        <p:txBody>
          <a:bodyPr/>
          <a:lstStyle/>
          <a:p>
            <a:endParaRPr lang="en-GB">
              <a:solidFill>
                <a:srgbClr val="895D1D"/>
              </a:solidFill>
            </a:endParaRPr>
          </a:p>
        </p:txBody>
      </p:sp>
      <p:sp>
        <p:nvSpPr>
          <p:cNvPr id="7" name="Slide Number Placeholder 6"/>
          <p:cNvSpPr>
            <a:spLocks noGrp="1"/>
          </p:cNvSpPr>
          <p:nvPr>
            <p:ph type="sldNum" sz="quarter" idx="12"/>
          </p:nvPr>
        </p:nvSpPr>
        <p:spPr/>
        <p:txBody>
          <a:bodyPr/>
          <a:lstStyle/>
          <a:p>
            <a:fld id="{5B4B8E53-044D-4C97-AFE8-425198D524F0}" type="slidenum">
              <a:rPr lang="en-GB" smtClean="0">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294371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E2D0DBE-7D9A-4F6D-9816-C677435D4420}" type="datetimeFigureOut">
              <a:rPr lang="en-GB" smtClean="0">
                <a:solidFill>
                  <a:srgbClr val="895D1D"/>
                </a:solidFill>
              </a:rPr>
              <a:pPr/>
              <a:t>03/02/2014</a:t>
            </a:fld>
            <a:endParaRPr lang="en-GB">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B4B8E53-044D-4C97-AFE8-425198D524F0}" type="slidenum">
              <a:rPr lang="en-GB" smtClean="0">
                <a:solidFill>
                  <a:srgbClr val="895D1D"/>
                </a:solidFill>
              </a:rPr>
              <a:pPr/>
              <a:t>‹#›</a:t>
            </a:fld>
            <a:endParaRPr lang="en-GB">
              <a:solidFill>
                <a:srgbClr val="895D1D"/>
              </a:solidFill>
            </a:endParaRPr>
          </a:p>
        </p:txBody>
      </p:sp>
    </p:spTree>
    <p:extLst>
      <p:ext uri="{BB962C8B-B14F-4D97-AF65-F5344CB8AC3E}">
        <p14:creationId xmlns:p14="http://schemas.microsoft.com/office/powerpoint/2010/main" val="3596561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10.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51364590"/>
              </p:ext>
            </p:extLst>
          </p:nvPr>
        </p:nvGraphicFramePr>
        <p:xfrm>
          <a:off x="457200" y="2060848"/>
          <a:ext cx="8229600" cy="3657600"/>
        </p:xfrm>
        <a:graphic>
          <a:graphicData uri="http://schemas.openxmlformats.org/drawingml/2006/table">
            <a:tbl>
              <a:tblPr>
                <a:tableStyleId>{5C22544A-7EE6-4342-B048-85BDC9FD1C3A}</a:tableStyleId>
              </a:tblPr>
              <a:tblGrid>
                <a:gridCol w="8229600"/>
              </a:tblGrid>
              <a:tr h="2952327">
                <a:tc>
                  <a:txBody>
                    <a:bodyPr/>
                    <a:lstStyle/>
                    <a:p>
                      <a:pPr marL="342900" lvl="0" indent="-342900" algn="ctr">
                        <a:spcAft>
                          <a:spcPts val="0"/>
                        </a:spcAft>
                        <a:buSzPts val="1000"/>
                        <a:buFont typeface="Symbol"/>
                        <a:buChar char=""/>
                      </a:pPr>
                      <a:r>
                        <a:rPr lang="en-GB" sz="4800" b="1" kern="1200" dirty="0" smtClean="0">
                          <a:solidFill>
                            <a:schemeClr val="dk1"/>
                          </a:solidFill>
                          <a:effectLst/>
                          <a:latin typeface="+mn-lt"/>
                          <a:ea typeface="+mn-ea"/>
                          <a:cs typeface="+mn-cs"/>
                        </a:rPr>
                        <a:t>Explain the positive</a:t>
                      </a:r>
                      <a:r>
                        <a:rPr lang="en-GB" sz="4800" b="1" kern="1200" baseline="0" dirty="0" smtClean="0">
                          <a:solidFill>
                            <a:schemeClr val="dk1"/>
                          </a:solidFill>
                          <a:effectLst/>
                          <a:latin typeface="+mn-lt"/>
                          <a:ea typeface="+mn-ea"/>
                          <a:cs typeface="+mn-cs"/>
                        </a:rPr>
                        <a:t> and negative factors that encourage or discourage people from living in a</a:t>
                      </a:r>
                      <a:r>
                        <a:rPr lang="en-GB" sz="4800" b="1" kern="1200" dirty="0" smtClean="0">
                          <a:solidFill>
                            <a:schemeClr val="dk1"/>
                          </a:solidFill>
                          <a:effectLst/>
                          <a:latin typeface="+mn-lt"/>
                          <a:ea typeface="+mn-ea"/>
                          <a:cs typeface="+mn-cs"/>
                        </a:rPr>
                        <a:t> place </a:t>
                      </a:r>
                      <a:endParaRPr lang="en-GB" sz="4800" b="1" dirty="0">
                        <a:effectLst/>
                        <a:latin typeface="Times New Roman"/>
                        <a:ea typeface="Times New Roman"/>
                      </a:endParaRPr>
                    </a:p>
                  </a:txBody>
                  <a:tcPr marL="0" marR="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30470119"/>
              </p:ext>
            </p:extLst>
          </p:nvPr>
        </p:nvGraphicFramePr>
        <p:xfrm>
          <a:off x="3707904" y="692696"/>
          <a:ext cx="1769159" cy="975360"/>
        </p:xfrm>
        <a:graphic>
          <a:graphicData uri="http://schemas.openxmlformats.org/drawingml/2006/table">
            <a:tbl>
              <a:tblPr>
                <a:tableStyleId>{5C22544A-7EE6-4342-B048-85BDC9FD1C3A}</a:tableStyleId>
              </a:tblPr>
              <a:tblGrid>
                <a:gridCol w="1769159"/>
              </a:tblGrid>
              <a:tr h="830952">
                <a:tc>
                  <a:txBody>
                    <a:bodyPr/>
                    <a:lstStyle/>
                    <a:p>
                      <a:pPr marL="0" lvl="0" indent="0" algn="l">
                        <a:spcAft>
                          <a:spcPts val="0"/>
                        </a:spcAft>
                        <a:buSzPts val="1000"/>
                        <a:buFont typeface="Symbol"/>
                        <a:buNone/>
                      </a:pPr>
                      <a:r>
                        <a:rPr lang="en-GB" sz="3200" b="1" dirty="0" smtClean="0">
                          <a:effectLst/>
                          <a:latin typeface="Times New Roman"/>
                          <a:ea typeface="Times New Roman"/>
                        </a:rPr>
                        <a:t>Learning</a:t>
                      </a:r>
                      <a:r>
                        <a:rPr lang="en-GB" sz="3200" b="1" baseline="0" dirty="0" smtClean="0">
                          <a:effectLst/>
                          <a:latin typeface="Times New Roman"/>
                          <a:ea typeface="Times New Roman"/>
                        </a:rPr>
                        <a:t> Objective</a:t>
                      </a:r>
                      <a:endParaRPr lang="en-GB" sz="3200" b="1" dirty="0">
                        <a:effectLst/>
                        <a:latin typeface="Times New Roman"/>
                        <a:ea typeface="Times New Roman"/>
                      </a:endParaRPr>
                    </a:p>
                  </a:txBody>
                  <a:tcPr marL="0" marR="0" marT="0" marB="0"/>
                </a:tc>
              </a:tr>
            </a:tbl>
          </a:graphicData>
        </a:graphic>
      </p:graphicFrame>
    </p:spTree>
    <p:extLst>
      <p:ext uri="{BB962C8B-B14F-4D97-AF65-F5344CB8AC3E}">
        <p14:creationId xmlns:p14="http://schemas.microsoft.com/office/powerpoint/2010/main" val="132603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0"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1"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2"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3"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4"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5"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6"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7"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8"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299"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0"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1"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2"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3"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4"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5"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6"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07" name="AutoShape 19"/>
          <p:cNvSpPr>
            <a:spLocks noChangeArrowheads="1"/>
          </p:cNvSpPr>
          <p:nvPr/>
        </p:nvSpPr>
        <p:spPr bwMode="auto">
          <a:xfrm>
            <a:off x="4500563" y="908050"/>
            <a:ext cx="596900" cy="55403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2308"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09"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0"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1"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2"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3"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4"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2315"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2316"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2317"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2318"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19"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20" name="AutoShape 32"/>
          <p:cNvSpPr>
            <a:spLocks noChangeArrowheads="1"/>
          </p:cNvSpPr>
          <p:nvPr/>
        </p:nvSpPr>
        <p:spPr bwMode="auto">
          <a:xfrm>
            <a:off x="1763713" y="620713"/>
            <a:ext cx="2592387" cy="5976937"/>
          </a:xfrm>
          <a:prstGeom prst="rtTriangle">
            <a:avLst/>
          </a:prstGeom>
          <a:solidFill>
            <a:srgbClr val="0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21" name="AutoShape 33"/>
          <p:cNvSpPr>
            <a:spLocks noChangeArrowheads="1"/>
          </p:cNvSpPr>
          <p:nvPr/>
        </p:nvSpPr>
        <p:spPr bwMode="auto">
          <a:xfrm rot="10800000">
            <a:off x="1763713" y="623888"/>
            <a:ext cx="6553200" cy="5976937"/>
          </a:xfrm>
          <a:prstGeom prst="rtTriangle">
            <a:avLst/>
          </a:prstGeom>
          <a:solidFill>
            <a:srgbClr val="FF0000">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2322" name="Text Box 34"/>
          <p:cNvSpPr txBox="1">
            <a:spLocks noChangeArrowheads="1"/>
          </p:cNvSpPr>
          <p:nvPr/>
        </p:nvSpPr>
        <p:spPr bwMode="auto">
          <a:xfrm>
            <a:off x="1908175" y="4941888"/>
            <a:ext cx="1944688"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Dense Forest</a:t>
            </a:r>
          </a:p>
        </p:txBody>
      </p:sp>
      <p:sp>
        <p:nvSpPr>
          <p:cNvPr id="12323" name="Text Box 35"/>
          <p:cNvSpPr txBox="1">
            <a:spLocks noChangeArrowheads="1"/>
          </p:cNvSpPr>
          <p:nvPr/>
        </p:nvSpPr>
        <p:spPr bwMode="auto">
          <a:xfrm>
            <a:off x="4211638" y="5229225"/>
            <a:ext cx="3600450"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Flood plain</a:t>
            </a:r>
          </a:p>
        </p:txBody>
      </p:sp>
      <p:sp>
        <p:nvSpPr>
          <p:cNvPr id="12324" name="Text Box 36"/>
          <p:cNvSpPr txBox="1">
            <a:spLocks noChangeArrowheads="1"/>
          </p:cNvSpPr>
          <p:nvPr/>
        </p:nvSpPr>
        <p:spPr bwMode="auto">
          <a:xfrm>
            <a:off x="3779838" y="1989138"/>
            <a:ext cx="4464050"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Open grass land</a:t>
            </a:r>
          </a:p>
        </p:txBody>
      </p:sp>
      <p:sp>
        <p:nvSpPr>
          <p:cNvPr id="12325" name="Text Box 37"/>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12326" name="WordArt 38"/>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Tree>
    <p:extLst>
      <p:ext uri="{BB962C8B-B14F-4D97-AF65-F5344CB8AC3E}">
        <p14:creationId xmlns:p14="http://schemas.microsoft.com/office/powerpoint/2010/main" val="310166819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12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4"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5"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6"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7"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8"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19"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0"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1"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2"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3"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4"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5"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6"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7"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8"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29"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30"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1" name="AutoShape 19"/>
          <p:cNvSpPr>
            <a:spLocks noChangeArrowheads="1"/>
          </p:cNvSpPr>
          <p:nvPr/>
        </p:nvSpPr>
        <p:spPr bwMode="auto">
          <a:xfrm>
            <a:off x="4500563" y="908050"/>
            <a:ext cx="596900" cy="55403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3332"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3"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4"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5"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6"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7"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38"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3339"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3340"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3341"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3342"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3"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4" name="AutoShape 32"/>
          <p:cNvSpPr>
            <a:spLocks noChangeArrowheads="1"/>
          </p:cNvSpPr>
          <p:nvPr/>
        </p:nvSpPr>
        <p:spPr bwMode="auto">
          <a:xfrm>
            <a:off x="1763713" y="620713"/>
            <a:ext cx="2592387" cy="5976937"/>
          </a:xfrm>
          <a:prstGeom prst="rtTriangle">
            <a:avLst/>
          </a:prstGeom>
          <a:solidFill>
            <a:srgbClr val="0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5" name="AutoShape 33"/>
          <p:cNvSpPr>
            <a:spLocks noChangeArrowheads="1"/>
          </p:cNvSpPr>
          <p:nvPr/>
        </p:nvSpPr>
        <p:spPr bwMode="auto">
          <a:xfrm rot="10800000">
            <a:off x="6661150" y="623888"/>
            <a:ext cx="1728788" cy="5976937"/>
          </a:xfrm>
          <a:prstGeom prst="rtTriangle">
            <a:avLst/>
          </a:prstGeom>
          <a:solidFill>
            <a:srgbClr val="FF0000">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6" name="AutoShape 34"/>
          <p:cNvSpPr>
            <a:spLocks noChangeArrowheads="1"/>
          </p:cNvSpPr>
          <p:nvPr/>
        </p:nvSpPr>
        <p:spPr bwMode="auto">
          <a:xfrm rot="10800000" flipH="1" flipV="1">
            <a:off x="6661150" y="620713"/>
            <a:ext cx="1728788" cy="6048375"/>
          </a:xfrm>
          <a:prstGeom prst="rtTriangle">
            <a:avLst/>
          </a:prstGeom>
          <a:solidFill>
            <a:srgbClr val="0000FF">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7" name="AutoShape 35"/>
          <p:cNvSpPr>
            <a:spLocks noChangeArrowheads="1"/>
          </p:cNvSpPr>
          <p:nvPr/>
        </p:nvSpPr>
        <p:spPr bwMode="auto">
          <a:xfrm>
            <a:off x="1763713" y="620713"/>
            <a:ext cx="4895850" cy="2808287"/>
          </a:xfrm>
          <a:custGeom>
            <a:avLst/>
            <a:gdLst>
              <a:gd name="G0" fmla="+- 5330 0 0"/>
              <a:gd name="G1" fmla="+- 21600 0 5330"/>
              <a:gd name="G2" fmla="*/ 5330 1 2"/>
              <a:gd name="G3" fmla="+- 21600 0 G2"/>
              <a:gd name="G4" fmla="+/ 5330 21600 2"/>
              <a:gd name="G5" fmla="+/ G1 0 2"/>
              <a:gd name="G6" fmla="*/ 21600 21600 5330"/>
              <a:gd name="G7" fmla="*/ G6 1 2"/>
              <a:gd name="G8" fmla="+- 21600 0 G7"/>
              <a:gd name="G9" fmla="*/ 21600 1 2"/>
              <a:gd name="G10" fmla="+- 5330 0 G9"/>
              <a:gd name="G11" fmla="?: G10 G8 0"/>
              <a:gd name="G12" fmla="?: G10 G7 21600"/>
              <a:gd name="T0" fmla="*/ 18935 w 21600"/>
              <a:gd name="T1" fmla="*/ 10800 h 21600"/>
              <a:gd name="T2" fmla="*/ 10800 w 21600"/>
              <a:gd name="T3" fmla="*/ 21600 h 21600"/>
              <a:gd name="T4" fmla="*/ 2665 w 21600"/>
              <a:gd name="T5" fmla="*/ 10800 h 21600"/>
              <a:gd name="T6" fmla="*/ 10800 w 21600"/>
              <a:gd name="T7" fmla="*/ 0 h 21600"/>
              <a:gd name="T8" fmla="*/ 4465 w 21600"/>
              <a:gd name="T9" fmla="*/ 4465 h 21600"/>
              <a:gd name="T10" fmla="*/ 17135 w 21600"/>
              <a:gd name="T11" fmla="*/ 17135 h 21600"/>
            </a:gdLst>
            <a:ahLst/>
            <a:cxnLst>
              <a:cxn ang="0">
                <a:pos x="T0" y="T1"/>
              </a:cxn>
              <a:cxn ang="0">
                <a:pos x="T2" y="T3"/>
              </a:cxn>
              <a:cxn ang="0">
                <a:pos x="T4" y="T5"/>
              </a:cxn>
              <a:cxn ang="0">
                <a:pos x="T6" y="T7"/>
              </a:cxn>
            </a:cxnLst>
            <a:rect l="T8" t="T9" r="T10" b="T11"/>
            <a:pathLst>
              <a:path w="21600" h="21600">
                <a:moveTo>
                  <a:pt x="0" y="0"/>
                </a:moveTo>
                <a:lnTo>
                  <a:pt x="5330" y="21600"/>
                </a:lnTo>
                <a:lnTo>
                  <a:pt x="16270" y="21600"/>
                </a:lnTo>
                <a:lnTo>
                  <a:pt x="21600" y="0"/>
                </a:lnTo>
                <a:close/>
              </a:path>
            </a:pathLst>
          </a:custGeom>
          <a:solidFill>
            <a:srgbClr val="FF00FF">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3348" name="Text Box 36"/>
          <p:cNvSpPr txBox="1">
            <a:spLocks noChangeArrowheads="1"/>
          </p:cNvSpPr>
          <p:nvPr/>
        </p:nvSpPr>
        <p:spPr bwMode="auto">
          <a:xfrm>
            <a:off x="1908175" y="4941888"/>
            <a:ext cx="1944688"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Dense Forest</a:t>
            </a:r>
          </a:p>
        </p:txBody>
      </p:sp>
      <p:sp>
        <p:nvSpPr>
          <p:cNvPr id="13349" name="Text Box 37"/>
          <p:cNvSpPr txBox="1">
            <a:spLocks noChangeArrowheads="1"/>
          </p:cNvSpPr>
          <p:nvPr/>
        </p:nvSpPr>
        <p:spPr bwMode="auto">
          <a:xfrm>
            <a:off x="3059113" y="836613"/>
            <a:ext cx="2808287" cy="210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Stone Building Materials</a:t>
            </a:r>
          </a:p>
        </p:txBody>
      </p:sp>
      <p:sp>
        <p:nvSpPr>
          <p:cNvPr id="13350" name="Text Box 38"/>
          <p:cNvSpPr txBox="1">
            <a:spLocks noChangeArrowheads="1"/>
          </p:cNvSpPr>
          <p:nvPr/>
        </p:nvSpPr>
        <p:spPr bwMode="auto">
          <a:xfrm>
            <a:off x="4140200" y="3860800"/>
            <a:ext cx="1944688"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River</a:t>
            </a:r>
          </a:p>
        </p:txBody>
      </p:sp>
      <p:sp>
        <p:nvSpPr>
          <p:cNvPr id="13351" name="Text Box 39"/>
          <p:cNvSpPr txBox="1">
            <a:spLocks noChangeArrowheads="1"/>
          </p:cNvSpPr>
          <p:nvPr/>
        </p:nvSpPr>
        <p:spPr bwMode="auto">
          <a:xfrm rot="16200000">
            <a:off x="5842794" y="2158207"/>
            <a:ext cx="4270375"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Open grassland</a:t>
            </a:r>
          </a:p>
        </p:txBody>
      </p:sp>
      <p:sp>
        <p:nvSpPr>
          <p:cNvPr id="13352" name="Text Box 40"/>
          <p:cNvSpPr txBox="1">
            <a:spLocks noChangeArrowheads="1"/>
          </p:cNvSpPr>
          <p:nvPr/>
        </p:nvSpPr>
        <p:spPr bwMode="auto">
          <a:xfrm rot="16200000">
            <a:off x="6119019" y="4690269"/>
            <a:ext cx="2133600"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Hill Top</a:t>
            </a:r>
          </a:p>
        </p:txBody>
      </p:sp>
      <p:sp>
        <p:nvSpPr>
          <p:cNvPr id="13353" name="Text Box 41"/>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13354" name="WordArt 42"/>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Tree>
    <p:extLst>
      <p:ext uri="{BB962C8B-B14F-4D97-AF65-F5344CB8AC3E}">
        <p14:creationId xmlns:p14="http://schemas.microsoft.com/office/powerpoint/2010/main" val="26935636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13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38"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39"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0"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1"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2"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3"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4"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5"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6"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7"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8"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49"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0"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1"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2"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3"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4"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55" name="AutoShape 19"/>
          <p:cNvSpPr>
            <a:spLocks noChangeArrowheads="1"/>
          </p:cNvSpPr>
          <p:nvPr/>
        </p:nvSpPr>
        <p:spPr bwMode="auto">
          <a:xfrm>
            <a:off x="4500563" y="908050"/>
            <a:ext cx="596900" cy="55403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4356"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57"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58"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59"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60"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61"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62"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4363"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4364"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4365"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4366"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67"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68" name="Text Box 32"/>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14369" name="WordArt 33"/>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
        <p:nvSpPr>
          <p:cNvPr id="14370" name="AutoShape 34"/>
          <p:cNvSpPr>
            <a:spLocks noChangeArrowheads="1"/>
          </p:cNvSpPr>
          <p:nvPr/>
        </p:nvSpPr>
        <p:spPr bwMode="auto">
          <a:xfrm>
            <a:off x="1763713" y="620713"/>
            <a:ext cx="2592387" cy="5976937"/>
          </a:xfrm>
          <a:prstGeom prst="rtTriangle">
            <a:avLst/>
          </a:prstGeom>
          <a:solidFill>
            <a:srgbClr val="0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71" name="AutoShape 35"/>
          <p:cNvSpPr>
            <a:spLocks noChangeArrowheads="1"/>
          </p:cNvSpPr>
          <p:nvPr/>
        </p:nvSpPr>
        <p:spPr bwMode="auto">
          <a:xfrm>
            <a:off x="1763713" y="620713"/>
            <a:ext cx="4895850" cy="2808287"/>
          </a:xfrm>
          <a:custGeom>
            <a:avLst/>
            <a:gdLst>
              <a:gd name="G0" fmla="+- 5330 0 0"/>
              <a:gd name="G1" fmla="+- 21600 0 5330"/>
              <a:gd name="G2" fmla="*/ 5330 1 2"/>
              <a:gd name="G3" fmla="+- 21600 0 G2"/>
              <a:gd name="G4" fmla="+/ 5330 21600 2"/>
              <a:gd name="G5" fmla="+/ G1 0 2"/>
              <a:gd name="G6" fmla="*/ 21600 21600 5330"/>
              <a:gd name="G7" fmla="*/ G6 1 2"/>
              <a:gd name="G8" fmla="+- 21600 0 G7"/>
              <a:gd name="G9" fmla="*/ 21600 1 2"/>
              <a:gd name="G10" fmla="+- 5330 0 G9"/>
              <a:gd name="G11" fmla="?: G10 G8 0"/>
              <a:gd name="G12" fmla="?: G10 G7 21600"/>
              <a:gd name="T0" fmla="*/ 18935 w 21600"/>
              <a:gd name="T1" fmla="*/ 10800 h 21600"/>
              <a:gd name="T2" fmla="*/ 10800 w 21600"/>
              <a:gd name="T3" fmla="*/ 21600 h 21600"/>
              <a:gd name="T4" fmla="*/ 2665 w 21600"/>
              <a:gd name="T5" fmla="*/ 10800 h 21600"/>
              <a:gd name="T6" fmla="*/ 10800 w 21600"/>
              <a:gd name="T7" fmla="*/ 0 h 21600"/>
              <a:gd name="T8" fmla="*/ 4465 w 21600"/>
              <a:gd name="T9" fmla="*/ 4465 h 21600"/>
              <a:gd name="T10" fmla="*/ 17135 w 21600"/>
              <a:gd name="T11" fmla="*/ 17135 h 21600"/>
            </a:gdLst>
            <a:ahLst/>
            <a:cxnLst>
              <a:cxn ang="0">
                <a:pos x="T0" y="T1"/>
              </a:cxn>
              <a:cxn ang="0">
                <a:pos x="T2" y="T3"/>
              </a:cxn>
              <a:cxn ang="0">
                <a:pos x="T4" y="T5"/>
              </a:cxn>
              <a:cxn ang="0">
                <a:pos x="T6" y="T7"/>
              </a:cxn>
            </a:cxnLst>
            <a:rect l="T8" t="T9" r="T10" b="T11"/>
            <a:pathLst>
              <a:path w="21600" h="21600">
                <a:moveTo>
                  <a:pt x="0" y="0"/>
                </a:moveTo>
                <a:lnTo>
                  <a:pt x="5330" y="21600"/>
                </a:lnTo>
                <a:lnTo>
                  <a:pt x="16270" y="21600"/>
                </a:lnTo>
                <a:lnTo>
                  <a:pt x="21600" y="0"/>
                </a:lnTo>
                <a:close/>
              </a:path>
            </a:pathLst>
          </a:custGeom>
          <a:solidFill>
            <a:srgbClr val="FF00FF">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72" name="Rectangle 36"/>
          <p:cNvSpPr>
            <a:spLocks noChangeArrowheads="1"/>
          </p:cNvSpPr>
          <p:nvPr/>
        </p:nvSpPr>
        <p:spPr bwMode="auto">
          <a:xfrm>
            <a:off x="6732588" y="620713"/>
            <a:ext cx="1655762" cy="6048375"/>
          </a:xfrm>
          <a:prstGeom prst="rect">
            <a:avLst/>
          </a:prstGeom>
          <a:solidFill>
            <a:srgbClr val="BBE0E3">
              <a:alpha val="45000"/>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4373" name="Text Box 37"/>
          <p:cNvSpPr txBox="1">
            <a:spLocks noChangeArrowheads="1"/>
          </p:cNvSpPr>
          <p:nvPr/>
        </p:nvSpPr>
        <p:spPr bwMode="auto">
          <a:xfrm>
            <a:off x="1763713" y="5734050"/>
            <a:ext cx="2447925"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Lowland</a:t>
            </a:r>
          </a:p>
        </p:txBody>
      </p:sp>
      <p:sp>
        <p:nvSpPr>
          <p:cNvPr id="14374" name="Text Box 38"/>
          <p:cNvSpPr txBox="1">
            <a:spLocks noChangeArrowheads="1"/>
          </p:cNvSpPr>
          <p:nvPr/>
        </p:nvSpPr>
        <p:spPr bwMode="auto">
          <a:xfrm>
            <a:off x="2700338" y="1412875"/>
            <a:ext cx="3095625"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Good soils</a:t>
            </a:r>
          </a:p>
        </p:txBody>
      </p:sp>
      <p:sp>
        <p:nvSpPr>
          <p:cNvPr id="14375" name="Text Box 39"/>
          <p:cNvSpPr txBox="1">
            <a:spLocks noChangeArrowheads="1"/>
          </p:cNvSpPr>
          <p:nvPr/>
        </p:nvSpPr>
        <p:spPr bwMode="auto">
          <a:xfrm rot="16200000">
            <a:off x="5075238" y="3216275"/>
            <a:ext cx="4941888"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Industry and jobs</a:t>
            </a:r>
          </a:p>
        </p:txBody>
      </p:sp>
      <p:sp>
        <p:nvSpPr>
          <p:cNvPr id="14376" name="Text Box 40"/>
          <p:cNvSpPr txBox="1">
            <a:spLocks noChangeArrowheads="1"/>
          </p:cNvSpPr>
          <p:nvPr/>
        </p:nvSpPr>
        <p:spPr bwMode="auto">
          <a:xfrm>
            <a:off x="3995738" y="3860800"/>
            <a:ext cx="2592387"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Pleasant climate</a:t>
            </a:r>
          </a:p>
        </p:txBody>
      </p:sp>
    </p:spTree>
    <p:extLst>
      <p:ext uri="{BB962C8B-B14F-4D97-AF65-F5344CB8AC3E}">
        <p14:creationId xmlns:p14="http://schemas.microsoft.com/office/powerpoint/2010/main" val="4203346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14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467544" y="2708920"/>
            <a:ext cx="8229600" cy="4525963"/>
          </a:xfrm>
          <a:prstGeom prst="rect">
            <a:avLst/>
          </a:prstGeom>
          <a:ln/>
        </p:spPr>
        <p:txBody>
          <a:bodyPr>
            <a:normAutofit fontScale="70000" lnSpcReduction="20000"/>
          </a:bodyPr>
          <a:lstStyle/>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5400" dirty="0" smtClean="0"/>
              <a:t>Where it is – </a:t>
            </a:r>
            <a:r>
              <a:rPr lang="en-GB" sz="4200" dirty="0" smtClean="0"/>
              <a:t>general overview of the location, weather and map.</a:t>
            </a:r>
            <a:endParaRPr lang="en-GB" sz="4200" dirty="0"/>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5400" dirty="0"/>
              <a:t>What </a:t>
            </a:r>
            <a:r>
              <a:rPr lang="en-GB" sz="5400" dirty="0" smtClean="0"/>
              <a:t>resources do they use? – </a:t>
            </a:r>
            <a:r>
              <a:rPr lang="en-GB" sz="4200" dirty="0" smtClean="0"/>
              <a:t>sticks, mud, ice?</a:t>
            </a:r>
            <a:endParaRPr lang="en-GB" sz="4200" dirty="0"/>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5400" dirty="0" smtClean="0"/>
              <a:t>Why do they use these resources? </a:t>
            </a:r>
            <a:r>
              <a:rPr lang="en-GB" sz="4600" dirty="0" smtClean="0"/>
              <a:t>What is available and </a:t>
            </a:r>
            <a:r>
              <a:rPr lang="en-GB" sz="4600" dirty="0" smtClean="0"/>
              <a:t>why? Poor/rich?</a:t>
            </a:r>
            <a:endParaRPr lang="en-GB" sz="4600" dirty="0"/>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5400" dirty="0" smtClean="0"/>
              <a:t>What is it like</a:t>
            </a:r>
            <a:r>
              <a:rPr lang="en-GB" sz="5400" dirty="0" smtClean="0"/>
              <a:t>? – colour, shape, big, small? Include a picture.</a:t>
            </a:r>
            <a:endParaRPr lang="en-GB" sz="5400" dirty="0"/>
          </a:p>
        </p:txBody>
      </p:sp>
      <p:sp>
        <p:nvSpPr>
          <p:cNvPr id="15361" name="Rectangle 1"/>
          <p:cNvSpPr>
            <a:spLocks noGrp="1" noChangeArrowheads="1"/>
          </p:cNvSpPr>
          <p:nvPr>
            <p:ph type="title"/>
          </p:nvPr>
        </p:nvSpPr>
        <p:spPr>
          <a:xfrm>
            <a:off x="395536" y="620688"/>
            <a:ext cx="8229600" cy="1312863"/>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u="sng" dirty="0"/>
              <a:t>Dream Home</a:t>
            </a:r>
            <a:br>
              <a:rPr lang="en-GB" sz="3200" u="sng" dirty="0"/>
            </a:br>
            <a:r>
              <a:rPr lang="en-GB" sz="3200" dirty="0" smtClean="0"/>
              <a:t>Each group will be given an area.  Your task is to research and design the typical type of house found there ready to present back to the class.  </a:t>
            </a:r>
            <a:br>
              <a:rPr lang="en-GB" sz="3200" dirty="0" smtClean="0"/>
            </a:br>
            <a:r>
              <a:rPr lang="en-GB" sz="3200" dirty="0"/>
              <a:t/>
            </a:r>
            <a:br>
              <a:rPr lang="en-GB" sz="3200" dirty="0"/>
            </a:br>
            <a:r>
              <a:rPr lang="en-GB" sz="3200" dirty="0" smtClean="0"/>
              <a:t>Your presentation should include:</a:t>
            </a:r>
            <a:endParaRPr lang="en-GB" sz="3200" dirty="0"/>
          </a:p>
        </p:txBody>
      </p:sp>
    </p:spTree>
    <p:extLst>
      <p:ext uri="{BB962C8B-B14F-4D97-AF65-F5344CB8AC3E}">
        <p14:creationId xmlns:p14="http://schemas.microsoft.com/office/powerpoint/2010/main" val="3922945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en-US" dirty="0" smtClean="0"/>
              <a:t>Arctic</a:t>
            </a:r>
          </a:p>
          <a:p>
            <a:r>
              <a:rPr lang="en-US" dirty="0" err="1" smtClean="0"/>
              <a:t>Massai</a:t>
            </a:r>
            <a:r>
              <a:rPr lang="en-US" dirty="0" smtClean="0"/>
              <a:t> Mara</a:t>
            </a:r>
          </a:p>
          <a:p>
            <a:r>
              <a:rPr lang="en-US" dirty="0" smtClean="0"/>
              <a:t>Philippines</a:t>
            </a:r>
          </a:p>
          <a:p>
            <a:r>
              <a:rPr lang="en-US" dirty="0" smtClean="0"/>
              <a:t>Kazakhstan</a:t>
            </a:r>
          </a:p>
          <a:p>
            <a:r>
              <a:rPr lang="en-US" dirty="0" smtClean="0"/>
              <a:t>Germany</a:t>
            </a:r>
          </a:p>
          <a:p>
            <a:r>
              <a:rPr lang="en-US" dirty="0" smtClean="0"/>
              <a:t>Australia</a:t>
            </a:r>
          </a:p>
          <a:p>
            <a:endParaRPr lang="en-US" dirty="0"/>
          </a:p>
          <a:p>
            <a:r>
              <a:rPr lang="en-US" dirty="0" smtClean="0"/>
              <a:t>Extension; consider why the houses are built a certain shape or </a:t>
            </a:r>
            <a:r>
              <a:rPr lang="en-US" dirty="0" err="1" smtClean="0"/>
              <a:t>colour</a:t>
            </a:r>
            <a:r>
              <a:rPr lang="en-US" dirty="0"/>
              <a:t>.</a:t>
            </a:r>
            <a:endParaRPr lang="en-US" dirty="0" smtClean="0"/>
          </a:p>
        </p:txBody>
      </p:sp>
      <p:sp>
        <p:nvSpPr>
          <p:cNvPr id="3" name="Заголовок 2"/>
          <p:cNvSpPr>
            <a:spLocks noGrp="1"/>
          </p:cNvSpPr>
          <p:nvPr>
            <p:ph type="title"/>
          </p:nvPr>
        </p:nvSpPr>
        <p:spPr/>
        <p:txBody>
          <a:bodyPr/>
          <a:lstStyle/>
          <a:p>
            <a:r>
              <a:rPr lang="en-US" dirty="0" smtClean="0"/>
              <a:t>Your Group is…</a:t>
            </a:r>
            <a:endParaRPr lang="ru-RU" dirty="0"/>
          </a:p>
        </p:txBody>
      </p:sp>
    </p:spTree>
    <p:extLst>
      <p:ext uri="{BB962C8B-B14F-4D97-AF65-F5344CB8AC3E}">
        <p14:creationId xmlns:p14="http://schemas.microsoft.com/office/powerpoint/2010/main" val="99536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4213" y="1412875"/>
            <a:ext cx="77724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Starter:  What </a:t>
            </a:r>
            <a:r>
              <a:rPr lang="en-GB" sz="2800" dirty="0"/>
              <a:t>would you look for if you were choosing a place to live?</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3644900"/>
            <a:ext cx="1368425" cy="9445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750" y="5084763"/>
            <a:ext cx="890588" cy="889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3644900"/>
            <a:ext cx="1223962" cy="850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1"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4438" y="5013325"/>
            <a:ext cx="1268412" cy="1025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2"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64163" y="5084763"/>
            <a:ext cx="693737" cy="847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3"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40200" y="3500438"/>
            <a:ext cx="622300" cy="1001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4"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7648" y="404664"/>
            <a:ext cx="595312" cy="631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5509618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ppt_x</p:attrName>
                                        </p:attrNameLst>
                                      </p:cBhvr>
                                      <p:tavLst>
                                        <p:tav tm="100000">
                                          <p:val>
                                            <p:strVal val="#ppt_x"/>
                                          </p:val>
                                        </p:tav>
                                        <p:tav>
                                          <p:val>
                                            <p:strVal val="#ppt_x"/>
                                          </p:val>
                                        </p:tav>
                                      </p:tavLst>
                                    </p:anim>
                                    <p:anim calcmode="lin" valueType="num">
                                      <p:cBhvr>
                                        <p:cTn id="8" dur="500" fill="hold"/>
                                        <p:tgtEl>
                                          <p:spTgt spid="4098"/>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additive="repl">
                                        <p:cTn id="12" dur="1" fill="hold">
                                          <p:stCondLst>
                                            <p:cond delay="0"/>
                                          </p:stCondLst>
                                        </p:cTn>
                                        <p:tgtEl>
                                          <p:spTgt spid="4099"/>
                                        </p:tgtEl>
                                        <p:attrNameLst>
                                          <p:attrName>style.visibility</p:attrName>
                                        </p:attrNameLst>
                                      </p:cBhvr>
                                      <p:to>
                                        <p:strVal val="visible"/>
                                      </p:to>
                                    </p:set>
                                    <p:animEffect transition="in" filter="diamond(in)">
                                      <p:cBhvr additive="repl">
                                        <p:cTn id="13" dur="2000"/>
                                        <p:tgtEl>
                                          <p:spTgt spid="40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4100"/>
                                        </p:tgtEl>
                                        <p:attrNameLst>
                                          <p:attrName>style.visibility</p:attrName>
                                        </p:attrNameLst>
                                      </p:cBhvr>
                                      <p:to>
                                        <p:strVal val="visible"/>
                                      </p:to>
                                    </p:set>
                                    <p:animEffect transition="in" filter="blinds(horizontal)">
                                      <p:cBhvr additive="repl">
                                        <p:cTn id="18" dur="500"/>
                                        <p:tgtEl>
                                          <p:spTgt spid="410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additive="repl">
                                        <p:cTn id="22" dur="1" fill="hold">
                                          <p:stCondLst>
                                            <p:cond delay="0"/>
                                          </p:stCondLst>
                                        </p:cTn>
                                        <p:tgtEl>
                                          <p:spTgt spid="4101"/>
                                        </p:tgtEl>
                                        <p:attrNameLst>
                                          <p:attrName>style.visibility</p:attrName>
                                        </p:attrNameLst>
                                      </p:cBhvr>
                                      <p:to>
                                        <p:strVal val="visible"/>
                                      </p:to>
                                    </p:set>
                                    <p:animEffect transition="in" filter="wipe(down)">
                                      <p:cBhvr additive="repl">
                                        <p:cTn id="23" dur="500"/>
                                        <p:tgtEl>
                                          <p:spTgt spid="410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additive="repl">
                                        <p:cTn id="27" dur="1" fill="hold">
                                          <p:stCondLst>
                                            <p:cond delay="0"/>
                                          </p:stCondLst>
                                        </p:cTn>
                                        <p:tgtEl>
                                          <p:spTgt spid="4102"/>
                                        </p:tgtEl>
                                        <p:attrNameLst>
                                          <p:attrName>style.visibility</p:attrName>
                                        </p:attrNameLst>
                                      </p:cBhvr>
                                      <p:to>
                                        <p:strVal val="visible"/>
                                      </p:to>
                                    </p:set>
                                    <p:animEffect transition="in" filter="strips(downLeft)">
                                      <p:cBhvr additive="repl">
                                        <p:cTn id="28" dur="500"/>
                                        <p:tgtEl>
                                          <p:spTgt spid="410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additive="repl">
                                        <p:cTn id="32" dur="1" fill="hold">
                                          <p:stCondLst>
                                            <p:cond delay="0"/>
                                          </p:stCondLst>
                                        </p:cTn>
                                        <p:tgtEl>
                                          <p:spTgt spid="4103"/>
                                        </p:tgtEl>
                                        <p:attrNameLst>
                                          <p:attrName>style.visibility</p:attrName>
                                        </p:attrNameLst>
                                      </p:cBhvr>
                                      <p:to>
                                        <p:strVal val="visible"/>
                                      </p:to>
                                    </p:set>
                                    <p:animEffect transition="in" filter="box(in)">
                                      <p:cBhvr additive="repl">
                                        <p:cTn id="33"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222375" y="1476375"/>
            <a:ext cx="7921625" cy="792163"/>
          </a:xfrm>
          <a:ln/>
        </p:spPr>
        <p:txBody>
          <a:bodyPr>
            <a:normAutofit/>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FF0000"/>
                </a:solidFill>
              </a:rPr>
              <a:t>Negative</a:t>
            </a:r>
            <a:r>
              <a:rPr lang="en-GB" sz="3600" dirty="0"/>
              <a:t> and </a:t>
            </a:r>
            <a:r>
              <a:rPr lang="en-GB" sz="3600" dirty="0">
                <a:solidFill>
                  <a:srgbClr val="333399"/>
                </a:solidFill>
              </a:rPr>
              <a:t>Positive Factors</a:t>
            </a:r>
          </a:p>
        </p:txBody>
      </p:sp>
      <p:sp>
        <p:nvSpPr>
          <p:cNvPr id="5122" name="Rectangle 2"/>
          <p:cNvSpPr>
            <a:spLocks noGrp="1" noChangeArrowheads="1"/>
          </p:cNvSpPr>
          <p:nvPr>
            <p:ph type="body" idx="4294967295"/>
          </p:nvPr>
        </p:nvSpPr>
        <p:spPr>
          <a:xfrm>
            <a:off x="1295400" y="2636838"/>
            <a:ext cx="7848600" cy="3057525"/>
          </a:xfrm>
          <a:prstGeom prst="rect">
            <a:avLst/>
          </a:prstGeom>
          <a:ln/>
        </p:spPr>
        <p:txBody>
          <a:bodyPr>
            <a:noAutofit/>
          </a:bodyPr>
          <a:lstStyle/>
          <a:p>
            <a:pPr marL="341313" indent="-341313">
              <a:lnSpc>
                <a:spcPct val="90000"/>
              </a:lnSpc>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Factors that discourage people from settling in an area are called </a:t>
            </a:r>
            <a:r>
              <a:rPr lang="en-GB" sz="3600" b="1" dirty="0">
                <a:solidFill>
                  <a:srgbClr val="FF0000"/>
                </a:solidFill>
              </a:rPr>
              <a:t>Negative Factors.</a:t>
            </a:r>
          </a:p>
          <a:p>
            <a:pPr marL="341313" indent="-341313">
              <a:lnSpc>
                <a:spcPct val="90000"/>
              </a:lnSpc>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600" b="1" dirty="0">
              <a:solidFill>
                <a:srgbClr val="FF0000"/>
              </a:solidFill>
            </a:endParaRPr>
          </a:p>
          <a:p>
            <a:pPr marL="341313" indent="-341313">
              <a:lnSpc>
                <a:spcPct val="90000"/>
              </a:lnSpc>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Factors that encourage people to live in area are called </a:t>
            </a:r>
            <a:r>
              <a:rPr lang="en-GB" sz="3600" b="1" dirty="0">
                <a:solidFill>
                  <a:srgbClr val="333399"/>
                </a:solidFill>
              </a:rPr>
              <a:t>Positive Factors.</a:t>
            </a:r>
          </a:p>
        </p:txBody>
      </p:sp>
      <p:sp>
        <p:nvSpPr>
          <p:cNvPr id="5123" name="Rectangle 3"/>
          <p:cNvSpPr>
            <a:spLocks noChangeArrowheads="1"/>
          </p:cNvSpPr>
          <p:nvPr/>
        </p:nvSpPr>
        <p:spPr bwMode="auto">
          <a:xfrm>
            <a:off x="395288" y="333375"/>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prstClr val="black"/>
                </a:solidFill>
              </a:rPr>
              <a:t>What affects Population Distribution?</a:t>
            </a:r>
          </a:p>
        </p:txBody>
      </p:sp>
    </p:spTree>
    <p:extLst>
      <p:ext uri="{BB962C8B-B14F-4D97-AF65-F5344CB8AC3E}">
        <p14:creationId xmlns:p14="http://schemas.microsoft.com/office/powerpoint/2010/main" val="226084576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51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914400" y="260350"/>
            <a:ext cx="8229600" cy="1209675"/>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solidFill>
                  <a:srgbClr val="FFFF00"/>
                </a:solidFill>
              </a:rPr>
              <a:t>Positive Factors </a:t>
            </a:r>
            <a:r>
              <a:rPr lang="en-GB" sz="3200" dirty="0"/>
              <a:t>and </a:t>
            </a:r>
            <a:r>
              <a:rPr lang="en-GB" sz="3200" dirty="0">
                <a:solidFill>
                  <a:srgbClr val="FF0000"/>
                </a:solidFill>
              </a:rPr>
              <a:t>Negative Factors</a:t>
            </a:r>
          </a:p>
        </p:txBody>
      </p:sp>
      <p:sp>
        <p:nvSpPr>
          <p:cNvPr id="6146" name="Rectangle 2"/>
          <p:cNvSpPr>
            <a:spLocks noGrp="1" noChangeArrowheads="1"/>
          </p:cNvSpPr>
          <p:nvPr>
            <p:ph type="body" idx="4294967295"/>
          </p:nvPr>
        </p:nvSpPr>
        <p:spPr>
          <a:xfrm>
            <a:off x="0" y="1600200"/>
            <a:ext cx="4038600" cy="4729163"/>
          </a:xfrm>
          <a:prstGeom prst="rect">
            <a:avLst/>
          </a:prstGeom>
          <a:ln/>
        </p:spPr>
        <p:txBody>
          <a:bodyPr/>
          <a:lstStyle/>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Water supply</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Food supply</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How easy it is to defend</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Supply of building material</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Flat land</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Pleasant climate</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Access to firewood</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Gentle slope</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Industry and jobs</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Good communications </a:t>
            </a:r>
          </a:p>
          <a:p>
            <a:pPr marL="341313" indent="-341313">
              <a:lnSpc>
                <a:spcPct val="80000"/>
              </a:lnSpc>
              <a:spcBef>
                <a:spcPts val="600"/>
              </a:spcBef>
              <a:buClr>
                <a:srgbClr val="333399"/>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FF00"/>
                </a:solidFill>
              </a:rPr>
              <a:t>Open grassland</a:t>
            </a:r>
          </a:p>
          <a:p>
            <a:pPr marL="341313" indent="-341313">
              <a:lnSpc>
                <a:spcPct val="8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333399"/>
              </a:solidFill>
            </a:endParaRPr>
          </a:p>
        </p:txBody>
      </p:sp>
      <p:sp>
        <p:nvSpPr>
          <p:cNvPr id="6147" name="Rectangle 3"/>
          <p:cNvSpPr>
            <a:spLocks noGrp="1" noChangeArrowheads="1"/>
          </p:cNvSpPr>
          <p:nvPr>
            <p:ph type="body" idx="4294967295"/>
          </p:nvPr>
        </p:nvSpPr>
        <p:spPr>
          <a:xfrm>
            <a:off x="5105400" y="1600200"/>
            <a:ext cx="4038600" cy="4525963"/>
          </a:xfrm>
          <a:prstGeom prst="rect">
            <a:avLst/>
          </a:prstGeom>
          <a:ln/>
        </p:spPr>
        <p:txBody>
          <a:bodyPr/>
          <a:lstStyle/>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Very cold</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Steep slopes</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Poor soils</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Dense forests</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Very hot</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Very dry</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Poor water supply</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Few raw materials</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Little industry</a:t>
            </a:r>
          </a:p>
          <a:p>
            <a:pPr marL="341313" indent="-341313">
              <a:lnSpc>
                <a:spcPct val="80000"/>
              </a:lnSpc>
              <a:spcBef>
                <a:spcPts val="600"/>
              </a:spcBef>
              <a:buClr>
                <a:srgbClr val="FF0000"/>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solidFill>
                  <a:srgbClr val="FF0000"/>
                </a:solidFill>
              </a:rPr>
              <a:t>Not many jobs</a:t>
            </a:r>
          </a:p>
          <a:p>
            <a:pPr marL="341313" indent="-341313">
              <a:lnSpc>
                <a:spcPct val="8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solidFill>
                <a:srgbClr val="FF0000"/>
              </a:solidFill>
            </a:endParaRPr>
          </a:p>
        </p:txBody>
      </p:sp>
    </p:spTree>
    <p:extLst>
      <p:ext uri="{BB962C8B-B14F-4D97-AF65-F5344CB8AC3E}">
        <p14:creationId xmlns:p14="http://schemas.microsoft.com/office/powerpoint/2010/main" val="35656141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nodeType="clickEffect">
                                  <p:stCondLst>
                                    <p:cond delay="0"/>
                                  </p:stCondLst>
                                  <p:childTnLst>
                                    <p:set>
                                      <p:cBhvr additive="repl">
                                        <p:cTn id="42" dur="1" fill="hold">
                                          <p:stCondLst>
                                            <p:cond delay="0"/>
                                          </p:stCondLst>
                                        </p:cTn>
                                        <p:tgtEl>
                                          <p:spTgt spid="6146">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6146">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nodeType="clickEffect">
                                  <p:stCondLst>
                                    <p:cond delay="0"/>
                                  </p:stCondLst>
                                  <p:childTnLst>
                                    <p:set>
                                      <p:cBhvr additive="repl">
                                        <p:cTn id="5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fill="hold" nodeType="clickEffect">
                                  <p:stCondLst>
                                    <p:cond delay="0"/>
                                  </p:stCondLst>
                                  <p:childTnLst>
                                    <p:set>
                                      <p:cBhvr additive="repl">
                                        <p:cTn id="5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fill="hold" nodeType="clickEffect">
                                  <p:stCondLst>
                                    <p:cond delay="0"/>
                                  </p:stCondLst>
                                  <p:childTnLst>
                                    <p:set>
                                      <p:cBhvr additive="repl">
                                        <p:cTn id="6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fill="hold" nodeType="clickEffect">
                                  <p:stCondLst>
                                    <p:cond delay="0"/>
                                  </p:stCondLst>
                                  <p:childTnLst>
                                    <p:set>
                                      <p:cBhvr additive="repl">
                                        <p:cTn id="6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fill="hold" nodeType="clickEffect">
                                  <p:stCondLst>
                                    <p:cond delay="0"/>
                                  </p:stCondLst>
                                  <p:childTnLst>
                                    <p:set>
                                      <p:cBhvr additive="repl">
                                        <p:cTn id="7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fill="hold" nodeType="clickEffect">
                                  <p:stCondLst>
                                    <p:cond delay="0"/>
                                  </p:stCondLst>
                                  <p:childTnLst>
                                    <p:set>
                                      <p:cBhvr additive="repl">
                                        <p:cTn id="74"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fill="hold" nodeType="clickEffect">
                                  <p:stCondLst>
                                    <p:cond delay="0"/>
                                  </p:stCondLst>
                                  <p:childTnLst>
                                    <p:set>
                                      <p:cBhvr additive="repl">
                                        <p:cTn id="7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fill="hold" nodeType="clickEffect">
                                  <p:stCondLst>
                                    <p:cond delay="0"/>
                                  </p:stCondLst>
                                  <p:childTnLst>
                                    <p:set>
                                      <p:cBhvr additive="repl">
                                        <p:cTn id="82"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fill="hold" nodeType="clickEffect">
                                  <p:stCondLst>
                                    <p:cond delay="0"/>
                                  </p:stCondLst>
                                  <p:childTnLst>
                                    <p:set>
                                      <p:cBhvr additive="repl">
                                        <p:cTn id="86"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457200" y="1600200"/>
            <a:ext cx="8229600" cy="4525963"/>
          </a:xfrm>
          <a:prstGeom prst="rect">
            <a:avLst/>
          </a:prstGeom>
          <a:ln/>
        </p:spPr>
        <p:txBody>
          <a:bodyPr>
            <a:normAutofit lnSpcReduction="10000"/>
          </a:bodyPr>
          <a:lstStyle/>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Look at the board.</a:t>
            </a:r>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Choose which area you are going to live in the classroom</a:t>
            </a:r>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If you want you can stand between two or three areas you want to live in.</a:t>
            </a:r>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Why do you want to live there?</a:t>
            </a:r>
          </a:p>
          <a:p>
            <a:pPr marL="341313" indent="-341313">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600" dirty="0"/>
              <a:t>Think about the different resources you will need.</a:t>
            </a:r>
          </a:p>
        </p:txBody>
      </p:sp>
      <p:sp>
        <p:nvSpPr>
          <p:cNvPr id="7169" name="Rectangle 1"/>
          <p:cNvSpPr>
            <a:spLocks noGrp="1" noChangeArrowheads="1"/>
          </p:cNvSpPr>
          <p:nvPr>
            <p:ph type="title"/>
          </p:nvPr>
        </p:nvSpPr>
        <p:spPr>
          <a:xfrm>
            <a:off x="457200" y="274638"/>
            <a:ext cx="8229600" cy="11430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t>Classroom Distribution</a:t>
            </a:r>
          </a:p>
        </p:txBody>
      </p:sp>
    </p:spTree>
    <p:extLst>
      <p:ext uri="{BB962C8B-B14F-4D97-AF65-F5344CB8AC3E}">
        <p14:creationId xmlns:p14="http://schemas.microsoft.com/office/powerpoint/2010/main" val="33118089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AutoShape 5"/>
          <p:cNvSpPr>
            <a:spLocks noChangeArrowheads="1"/>
          </p:cNvSpPr>
          <p:nvPr/>
        </p:nvSpPr>
        <p:spPr bwMode="auto">
          <a:xfrm>
            <a:off x="2103437" y="2591707"/>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198" name="AutoShape 6"/>
          <p:cNvSpPr>
            <a:spLocks noChangeArrowheads="1"/>
          </p:cNvSpPr>
          <p:nvPr/>
        </p:nvSpPr>
        <p:spPr bwMode="auto">
          <a:xfrm>
            <a:off x="2074408" y="329236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199" name="AutoShape 7"/>
          <p:cNvSpPr>
            <a:spLocks noChangeArrowheads="1"/>
          </p:cNvSpPr>
          <p:nvPr/>
        </p:nvSpPr>
        <p:spPr bwMode="auto">
          <a:xfrm>
            <a:off x="2149588" y="4333649"/>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0" name="AutoShape 8"/>
          <p:cNvSpPr>
            <a:spLocks noChangeArrowheads="1"/>
          </p:cNvSpPr>
          <p:nvPr/>
        </p:nvSpPr>
        <p:spPr bwMode="auto">
          <a:xfrm>
            <a:off x="2171359" y="495141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1"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2" name="AutoShape 10"/>
          <p:cNvSpPr>
            <a:spLocks noChangeArrowheads="1"/>
          </p:cNvSpPr>
          <p:nvPr/>
        </p:nvSpPr>
        <p:spPr bwMode="auto">
          <a:xfrm>
            <a:off x="7019925" y="415925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3"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4" name="AutoShape 12"/>
          <p:cNvSpPr>
            <a:spLocks noChangeArrowheads="1"/>
          </p:cNvSpPr>
          <p:nvPr/>
        </p:nvSpPr>
        <p:spPr bwMode="auto">
          <a:xfrm>
            <a:off x="4571355" y="2558596"/>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5" name="AutoShape 13"/>
          <p:cNvSpPr>
            <a:spLocks noChangeArrowheads="1"/>
          </p:cNvSpPr>
          <p:nvPr/>
        </p:nvSpPr>
        <p:spPr bwMode="auto">
          <a:xfrm>
            <a:off x="4567230" y="317182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6" name="AutoShape 14"/>
          <p:cNvSpPr>
            <a:spLocks noChangeArrowheads="1"/>
          </p:cNvSpPr>
          <p:nvPr/>
        </p:nvSpPr>
        <p:spPr bwMode="auto">
          <a:xfrm>
            <a:off x="4499046" y="435451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7" name="AutoShape 15"/>
          <p:cNvSpPr>
            <a:spLocks noChangeArrowheads="1"/>
          </p:cNvSpPr>
          <p:nvPr/>
        </p:nvSpPr>
        <p:spPr bwMode="auto">
          <a:xfrm>
            <a:off x="4499045" y="494075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8" name="AutoShape 16"/>
          <p:cNvSpPr>
            <a:spLocks noChangeArrowheads="1"/>
          </p:cNvSpPr>
          <p:nvPr/>
        </p:nvSpPr>
        <p:spPr bwMode="auto">
          <a:xfrm>
            <a:off x="7019925" y="24717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09" name="AutoShape 17"/>
          <p:cNvSpPr>
            <a:spLocks noChangeArrowheads="1"/>
          </p:cNvSpPr>
          <p:nvPr/>
        </p:nvSpPr>
        <p:spPr bwMode="auto">
          <a:xfrm>
            <a:off x="1965438" y="1026659"/>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10" name="AutoShape 18"/>
          <p:cNvSpPr>
            <a:spLocks noChangeArrowheads="1"/>
          </p:cNvSpPr>
          <p:nvPr/>
        </p:nvSpPr>
        <p:spPr bwMode="auto">
          <a:xfrm rot="16200000" flipV="1">
            <a:off x="8281194" y="1088231"/>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1" name="AutoShape 19"/>
          <p:cNvSpPr>
            <a:spLocks noChangeArrowheads="1"/>
          </p:cNvSpPr>
          <p:nvPr/>
        </p:nvSpPr>
        <p:spPr bwMode="auto">
          <a:xfrm>
            <a:off x="2802845" y="979487"/>
            <a:ext cx="596900" cy="55403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8213"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4"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5"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6"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7"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18"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8219"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8220"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8221"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8222"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23"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8224" name="Text Box 32"/>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8226" name="AutoShape 34"/>
          <p:cNvSpPr>
            <a:spLocks noChangeArrowheads="1"/>
          </p:cNvSpPr>
          <p:nvPr/>
        </p:nvSpPr>
        <p:spPr bwMode="auto">
          <a:xfrm>
            <a:off x="1042988" y="5372101"/>
            <a:ext cx="3097212" cy="1223962"/>
          </a:xfrm>
          <a:prstGeom prst="wedgeEllipseCallout">
            <a:avLst>
              <a:gd name="adj1" fmla="val -51949"/>
              <a:gd name="adj2" fmla="val 53241"/>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000000"/>
                </a:solidFill>
              </a:rPr>
              <a:t>Ready?</a:t>
            </a:r>
          </a:p>
        </p:txBody>
      </p:sp>
      <p:pic>
        <p:nvPicPr>
          <p:cNvPr id="2" name="Picture 2" descr="Jennifer Woo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371" y="5588000"/>
            <a:ext cx="829672" cy="1081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2479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additive="repl">
                                        <p:cTn id="6" dur="1" fill="hold">
                                          <p:stCondLst>
                                            <p:cond delay="0"/>
                                          </p:stCondLst>
                                        </p:cTn>
                                        <p:tgtEl>
                                          <p:spTgt spid="8226"/>
                                        </p:tgtEl>
                                        <p:attrNameLst>
                                          <p:attrName>style.visibility</p:attrName>
                                        </p:attrNameLst>
                                      </p:cBhvr>
                                      <p:to>
                                        <p:strVal val="visible"/>
                                      </p:to>
                                    </p:set>
                                    <p:animEffect transition="in" filter="wipe(down)">
                                      <p:cBhvr additive="repl">
                                        <p:cTn id="7" dur="500"/>
                                        <p:tgtEl>
                                          <p:spTgt spid="8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18"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19"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0"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1"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2"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3"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4"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5"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6"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7"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8"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29"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0"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1"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2"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3"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4"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35" name="AutoShape 19"/>
          <p:cNvSpPr>
            <a:spLocks noChangeArrowheads="1"/>
          </p:cNvSpPr>
          <p:nvPr/>
        </p:nvSpPr>
        <p:spPr bwMode="auto">
          <a:xfrm>
            <a:off x="4500563" y="1052513"/>
            <a:ext cx="525462" cy="33655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9236"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37"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38"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39"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0"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1"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2"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9243"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9244"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9245"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9246"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7"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8" name="AutoShape 32"/>
          <p:cNvSpPr>
            <a:spLocks noChangeArrowheads="1"/>
          </p:cNvSpPr>
          <p:nvPr/>
        </p:nvSpPr>
        <p:spPr bwMode="auto">
          <a:xfrm>
            <a:off x="1763713" y="620713"/>
            <a:ext cx="6553200" cy="5976937"/>
          </a:xfrm>
          <a:prstGeom prst="rtTriangle">
            <a:avLst/>
          </a:prstGeom>
          <a:solidFill>
            <a:srgbClr val="0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49" name="Text Box 33"/>
          <p:cNvSpPr txBox="1">
            <a:spLocks noChangeArrowheads="1"/>
          </p:cNvSpPr>
          <p:nvPr/>
        </p:nvSpPr>
        <p:spPr bwMode="auto">
          <a:xfrm>
            <a:off x="1979613" y="4005263"/>
            <a:ext cx="3455987"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Mountains</a:t>
            </a:r>
          </a:p>
        </p:txBody>
      </p:sp>
      <p:sp>
        <p:nvSpPr>
          <p:cNvPr id="9250" name="AutoShape 34"/>
          <p:cNvSpPr>
            <a:spLocks noChangeArrowheads="1"/>
          </p:cNvSpPr>
          <p:nvPr/>
        </p:nvSpPr>
        <p:spPr bwMode="auto">
          <a:xfrm rot="10800000">
            <a:off x="1763713" y="623888"/>
            <a:ext cx="6553200" cy="5976937"/>
          </a:xfrm>
          <a:prstGeom prst="rtTriangle">
            <a:avLst/>
          </a:prstGeom>
          <a:solidFill>
            <a:srgbClr val="FF0000">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9251" name="Text Box 35"/>
          <p:cNvSpPr txBox="1">
            <a:spLocks noChangeArrowheads="1"/>
          </p:cNvSpPr>
          <p:nvPr/>
        </p:nvSpPr>
        <p:spPr bwMode="auto">
          <a:xfrm>
            <a:off x="4427538" y="1989138"/>
            <a:ext cx="3455987"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Flat land</a:t>
            </a:r>
          </a:p>
        </p:txBody>
      </p:sp>
      <p:sp>
        <p:nvSpPr>
          <p:cNvPr id="9252" name="Text Box 36"/>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9253" name="WordArt 37"/>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Tree>
    <p:extLst>
      <p:ext uri="{BB962C8B-B14F-4D97-AF65-F5344CB8AC3E}">
        <p14:creationId xmlns:p14="http://schemas.microsoft.com/office/powerpoint/2010/main" val="182381136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9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2"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3"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4"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5"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6"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7"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8"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49"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0"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1"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2"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3"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4"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5"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6"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7"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58"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59" name="AutoShape 19"/>
          <p:cNvSpPr>
            <a:spLocks noChangeArrowheads="1"/>
          </p:cNvSpPr>
          <p:nvPr/>
        </p:nvSpPr>
        <p:spPr bwMode="auto">
          <a:xfrm>
            <a:off x="4500563" y="1052513"/>
            <a:ext cx="525462" cy="33655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0260"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1"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2"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3"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4"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5"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66"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0267"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0268"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0269"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0270"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71"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72" name="AutoShape 32"/>
          <p:cNvSpPr>
            <a:spLocks noChangeArrowheads="1"/>
          </p:cNvSpPr>
          <p:nvPr/>
        </p:nvSpPr>
        <p:spPr bwMode="auto">
          <a:xfrm>
            <a:off x="1763713" y="620713"/>
            <a:ext cx="6553200" cy="5976937"/>
          </a:xfrm>
          <a:prstGeom prst="rtTriangle">
            <a:avLst/>
          </a:prstGeom>
          <a:solidFill>
            <a:srgbClr val="0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73" name="Text Box 33"/>
          <p:cNvSpPr txBox="1">
            <a:spLocks noChangeArrowheads="1"/>
          </p:cNvSpPr>
          <p:nvPr/>
        </p:nvSpPr>
        <p:spPr bwMode="auto">
          <a:xfrm>
            <a:off x="1835150" y="4005263"/>
            <a:ext cx="3600450"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Dense Forest</a:t>
            </a:r>
          </a:p>
        </p:txBody>
      </p:sp>
      <p:sp>
        <p:nvSpPr>
          <p:cNvPr id="10274" name="AutoShape 34"/>
          <p:cNvSpPr>
            <a:spLocks noChangeArrowheads="1"/>
          </p:cNvSpPr>
          <p:nvPr/>
        </p:nvSpPr>
        <p:spPr bwMode="auto">
          <a:xfrm rot="10800000">
            <a:off x="1763713" y="623888"/>
            <a:ext cx="6553200" cy="5976937"/>
          </a:xfrm>
          <a:prstGeom prst="rtTriangle">
            <a:avLst/>
          </a:prstGeom>
          <a:solidFill>
            <a:srgbClr val="FF0000">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0275" name="Text Box 35"/>
          <p:cNvSpPr txBox="1">
            <a:spLocks noChangeArrowheads="1"/>
          </p:cNvSpPr>
          <p:nvPr/>
        </p:nvSpPr>
        <p:spPr bwMode="auto">
          <a:xfrm>
            <a:off x="3779838" y="1989138"/>
            <a:ext cx="4464050"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Open grass land</a:t>
            </a:r>
          </a:p>
        </p:txBody>
      </p:sp>
      <p:sp>
        <p:nvSpPr>
          <p:cNvPr id="10276" name="Text Box 36"/>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10277" name="WordArt 37"/>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Tree>
    <p:extLst>
      <p:ext uri="{BB962C8B-B14F-4D97-AF65-F5344CB8AC3E}">
        <p14:creationId xmlns:p14="http://schemas.microsoft.com/office/powerpoint/2010/main" val="14722561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10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AutoShape 1"/>
          <p:cNvSpPr>
            <a:spLocks noChangeArrowheads="1"/>
          </p:cNvSpPr>
          <p:nvPr/>
        </p:nvSpPr>
        <p:spPr bwMode="auto">
          <a:xfrm>
            <a:off x="1835150" y="16287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66" name="AutoShape 2"/>
          <p:cNvSpPr>
            <a:spLocks noChangeArrowheads="1"/>
          </p:cNvSpPr>
          <p:nvPr/>
        </p:nvSpPr>
        <p:spPr bwMode="auto">
          <a:xfrm>
            <a:off x="1835150" y="25654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67" name="AutoShape 3"/>
          <p:cNvSpPr>
            <a:spLocks noChangeArrowheads="1"/>
          </p:cNvSpPr>
          <p:nvPr/>
        </p:nvSpPr>
        <p:spPr bwMode="auto">
          <a:xfrm>
            <a:off x="1835150" y="34290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68" name="AutoShape 4"/>
          <p:cNvSpPr>
            <a:spLocks noChangeArrowheads="1"/>
          </p:cNvSpPr>
          <p:nvPr/>
        </p:nvSpPr>
        <p:spPr bwMode="auto">
          <a:xfrm>
            <a:off x="1835150" y="44370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69" name="AutoShape 5"/>
          <p:cNvSpPr>
            <a:spLocks noChangeArrowheads="1"/>
          </p:cNvSpPr>
          <p:nvPr/>
        </p:nvSpPr>
        <p:spPr bwMode="auto">
          <a:xfrm>
            <a:off x="363537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0" name="AutoShape 6"/>
          <p:cNvSpPr>
            <a:spLocks noChangeArrowheads="1"/>
          </p:cNvSpPr>
          <p:nvPr/>
        </p:nvSpPr>
        <p:spPr bwMode="auto">
          <a:xfrm>
            <a:off x="363537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1" name="AutoShape 7"/>
          <p:cNvSpPr>
            <a:spLocks noChangeArrowheads="1"/>
          </p:cNvSpPr>
          <p:nvPr/>
        </p:nvSpPr>
        <p:spPr bwMode="auto">
          <a:xfrm>
            <a:off x="363537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2" name="AutoShape 8"/>
          <p:cNvSpPr>
            <a:spLocks noChangeArrowheads="1"/>
          </p:cNvSpPr>
          <p:nvPr/>
        </p:nvSpPr>
        <p:spPr bwMode="auto">
          <a:xfrm>
            <a:off x="363537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3" name="AutoShape 9"/>
          <p:cNvSpPr>
            <a:spLocks noChangeArrowheads="1"/>
          </p:cNvSpPr>
          <p:nvPr/>
        </p:nvSpPr>
        <p:spPr bwMode="auto">
          <a:xfrm>
            <a:off x="7019925"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4" name="AutoShape 10"/>
          <p:cNvSpPr>
            <a:spLocks noChangeArrowheads="1"/>
          </p:cNvSpPr>
          <p:nvPr/>
        </p:nvSpPr>
        <p:spPr bwMode="auto">
          <a:xfrm>
            <a:off x="7019925"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5" name="AutoShape 11"/>
          <p:cNvSpPr>
            <a:spLocks noChangeArrowheads="1"/>
          </p:cNvSpPr>
          <p:nvPr/>
        </p:nvSpPr>
        <p:spPr bwMode="auto">
          <a:xfrm>
            <a:off x="7019925"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6" name="AutoShape 12"/>
          <p:cNvSpPr>
            <a:spLocks noChangeArrowheads="1"/>
          </p:cNvSpPr>
          <p:nvPr/>
        </p:nvSpPr>
        <p:spPr bwMode="auto">
          <a:xfrm>
            <a:off x="5219700"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7" name="AutoShape 13"/>
          <p:cNvSpPr>
            <a:spLocks noChangeArrowheads="1"/>
          </p:cNvSpPr>
          <p:nvPr/>
        </p:nvSpPr>
        <p:spPr bwMode="auto">
          <a:xfrm>
            <a:off x="5219700" y="3068638"/>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8" name="AutoShape 14"/>
          <p:cNvSpPr>
            <a:spLocks noChangeArrowheads="1"/>
          </p:cNvSpPr>
          <p:nvPr/>
        </p:nvSpPr>
        <p:spPr bwMode="auto">
          <a:xfrm>
            <a:off x="5219700" y="3860800"/>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79" name="AutoShape 15"/>
          <p:cNvSpPr>
            <a:spLocks noChangeArrowheads="1"/>
          </p:cNvSpPr>
          <p:nvPr/>
        </p:nvSpPr>
        <p:spPr bwMode="auto">
          <a:xfrm>
            <a:off x="5219700" y="4652963"/>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80" name="AutoShape 16"/>
          <p:cNvSpPr>
            <a:spLocks noChangeArrowheads="1"/>
          </p:cNvSpPr>
          <p:nvPr/>
        </p:nvSpPr>
        <p:spPr bwMode="auto">
          <a:xfrm>
            <a:off x="7019925" y="2276475"/>
            <a:ext cx="1336675" cy="5969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81" name="AutoShape 17"/>
          <p:cNvSpPr>
            <a:spLocks noChangeArrowheads="1"/>
          </p:cNvSpPr>
          <p:nvPr/>
        </p:nvSpPr>
        <p:spPr bwMode="auto">
          <a:xfrm>
            <a:off x="3635375" y="1052513"/>
            <a:ext cx="1520825" cy="1090612"/>
          </a:xfrm>
          <a:custGeom>
            <a:avLst/>
            <a:gdLst>
              <a:gd name="T0" fmla="*/ 10800 w 21600"/>
              <a:gd name="T1" fmla="*/ 0 h 21600"/>
              <a:gd name="T2" fmla="*/ 0 w 21600"/>
              <a:gd name="T3" fmla="*/ 0 h 21600"/>
              <a:gd name="T4" fmla="*/ 0 w 21600"/>
              <a:gd name="T5" fmla="*/ 21600 h 21600"/>
              <a:gd name="T6" fmla="*/ 21600 w 21600"/>
              <a:gd name="T7" fmla="*/ 21600 h 21600"/>
              <a:gd name="T8" fmla="*/ 21600 w 21600"/>
              <a:gd name="T9" fmla="*/ 10800 h 21600"/>
              <a:gd name="T10" fmla="*/ 0 w 21600"/>
              <a:gd name="T11" fmla="*/ 10800 h 21600"/>
              <a:gd name="T12" fmla="*/ 10800 w 21600"/>
              <a:gd name="T13" fmla="*/ 21600 h 21600"/>
              <a:gd name="T14" fmla="*/ 21600 w 21600"/>
              <a:gd name="T15" fmla="*/ 16200 h 21600"/>
              <a:gd name="T16" fmla="*/ 1000 w 21600"/>
              <a:gd name="T17" fmla="*/ 118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800" y="10800"/>
                </a:moveTo>
                <a:lnTo>
                  <a:pt x="10800" y="0"/>
                </a:lnTo>
                <a:lnTo>
                  <a:pt x="0" y="0"/>
                </a:lnTo>
                <a:lnTo>
                  <a:pt x="0" y="21600"/>
                </a:lnTo>
                <a:lnTo>
                  <a:pt x="21600" y="21600"/>
                </a:lnTo>
                <a:lnTo>
                  <a:pt x="21600" y="10800"/>
                </a:lnTo>
                <a:lnTo>
                  <a:pt x="0" y="10800"/>
                </a:lnTo>
                <a:close/>
              </a:path>
            </a:pathLst>
          </a:custGeom>
          <a:solidFill>
            <a:srgbClr val="996633"/>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82" name="AutoShape 18"/>
          <p:cNvSpPr>
            <a:spLocks noChangeArrowheads="1"/>
          </p:cNvSpPr>
          <p:nvPr/>
        </p:nvSpPr>
        <p:spPr bwMode="auto">
          <a:xfrm rot="16200000" flipV="1">
            <a:off x="1656556" y="873919"/>
            <a:ext cx="649288" cy="431800"/>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3" name="AutoShape 19"/>
          <p:cNvSpPr>
            <a:spLocks noChangeArrowheads="1"/>
          </p:cNvSpPr>
          <p:nvPr/>
        </p:nvSpPr>
        <p:spPr bwMode="auto">
          <a:xfrm>
            <a:off x="4500563" y="1052513"/>
            <a:ext cx="525462" cy="33655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5400 w 21600"/>
              <a:gd name="T9" fmla="*/ 7265 h 21600"/>
              <a:gd name="T10" fmla="*/ 16200 w 21600"/>
              <a:gd name="T11" fmla="*/ 17869 h 21600"/>
            </a:gdLst>
            <a:ahLst/>
            <a:cxnLst>
              <a:cxn ang="0">
                <a:pos x="T0" y="T1"/>
              </a:cxn>
              <a:cxn ang="0">
                <a:pos x="T2" y="T3"/>
              </a:cxn>
              <a:cxn ang="0">
                <a:pos x="T4" y="T5"/>
              </a:cxn>
              <a:cxn ang="0">
                <a:pos x="T6" y="T7"/>
              </a:cxn>
            </a:cxnLst>
            <a:rect l="T8" t="T9" r="T10" b="T11"/>
            <a:pathLst>
              <a:path w="21600" h="21600" extrusionOk="0">
                <a:moveTo>
                  <a:pt x="12960" y="3927"/>
                </a:moveTo>
                <a:lnTo>
                  <a:pt x="14760" y="3927"/>
                </a:lnTo>
                <a:cubicBezTo>
                  <a:pt x="17640" y="4713"/>
                  <a:pt x="18000" y="3535"/>
                  <a:pt x="18000" y="2356"/>
                </a:cubicBezTo>
                <a:cubicBezTo>
                  <a:pt x="18000" y="785"/>
                  <a:pt x="15840" y="0"/>
                  <a:pt x="10800" y="0"/>
                </a:cubicBezTo>
                <a:cubicBezTo>
                  <a:pt x="6120" y="0"/>
                  <a:pt x="3600" y="785"/>
                  <a:pt x="3600" y="2356"/>
                </a:cubicBezTo>
                <a:cubicBezTo>
                  <a:pt x="3600" y="3535"/>
                  <a:pt x="4320" y="4713"/>
                  <a:pt x="6840" y="3927"/>
                </a:cubicBezTo>
                <a:lnTo>
                  <a:pt x="8640" y="3927"/>
                </a:lnTo>
                <a:lnTo>
                  <a:pt x="8640" y="5891"/>
                </a:lnTo>
                <a:lnTo>
                  <a:pt x="6840" y="5891"/>
                </a:lnTo>
                <a:cubicBezTo>
                  <a:pt x="5400" y="5891"/>
                  <a:pt x="4320" y="7069"/>
                  <a:pt x="4320" y="8640"/>
                </a:cubicBezTo>
                <a:lnTo>
                  <a:pt x="4320" y="10996"/>
                </a:lnTo>
                <a:lnTo>
                  <a:pt x="2880" y="10996"/>
                </a:lnTo>
                <a:lnTo>
                  <a:pt x="2880" y="8640"/>
                </a:lnTo>
                <a:cubicBezTo>
                  <a:pt x="2880" y="7855"/>
                  <a:pt x="2520" y="7069"/>
                  <a:pt x="1440" y="7069"/>
                </a:cubicBezTo>
                <a:cubicBezTo>
                  <a:pt x="720" y="7069"/>
                  <a:pt x="0" y="7855"/>
                  <a:pt x="0" y="8640"/>
                </a:cubicBezTo>
                <a:lnTo>
                  <a:pt x="0" y="10604"/>
                </a:lnTo>
                <a:lnTo>
                  <a:pt x="0" y="17280"/>
                </a:lnTo>
                <a:cubicBezTo>
                  <a:pt x="0" y="18065"/>
                  <a:pt x="720" y="18851"/>
                  <a:pt x="1440" y="18851"/>
                </a:cubicBezTo>
                <a:cubicBezTo>
                  <a:pt x="2520" y="18851"/>
                  <a:pt x="2880" y="18065"/>
                  <a:pt x="2880" y="17280"/>
                </a:cubicBezTo>
                <a:lnTo>
                  <a:pt x="2880" y="14531"/>
                </a:lnTo>
                <a:lnTo>
                  <a:pt x="4320" y="14531"/>
                </a:lnTo>
                <a:lnTo>
                  <a:pt x="4320" y="15709"/>
                </a:lnTo>
                <a:cubicBezTo>
                  <a:pt x="4320" y="18458"/>
                  <a:pt x="6840" y="21600"/>
                  <a:pt x="10800" y="21600"/>
                </a:cubicBezTo>
                <a:cubicBezTo>
                  <a:pt x="15120" y="21600"/>
                  <a:pt x="17280" y="18458"/>
                  <a:pt x="17280" y="15709"/>
                </a:cubicBezTo>
                <a:lnTo>
                  <a:pt x="17280" y="14531"/>
                </a:lnTo>
                <a:lnTo>
                  <a:pt x="18720" y="14531"/>
                </a:lnTo>
                <a:lnTo>
                  <a:pt x="18720" y="17280"/>
                </a:lnTo>
                <a:cubicBezTo>
                  <a:pt x="18720" y="18065"/>
                  <a:pt x="19440" y="18851"/>
                  <a:pt x="20160" y="18851"/>
                </a:cubicBezTo>
                <a:cubicBezTo>
                  <a:pt x="20880" y="18851"/>
                  <a:pt x="21600" y="18065"/>
                  <a:pt x="21600" y="17280"/>
                </a:cubicBezTo>
                <a:lnTo>
                  <a:pt x="21600" y="10604"/>
                </a:lnTo>
                <a:lnTo>
                  <a:pt x="21600" y="8640"/>
                </a:lnTo>
                <a:cubicBezTo>
                  <a:pt x="21600" y="7855"/>
                  <a:pt x="20880" y="7069"/>
                  <a:pt x="20160" y="7069"/>
                </a:cubicBezTo>
                <a:cubicBezTo>
                  <a:pt x="19440" y="7069"/>
                  <a:pt x="18720" y="7855"/>
                  <a:pt x="18720" y="8640"/>
                </a:cubicBezTo>
                <a:lnTo>
                  <a:pt x="18720" y="10996"/>
                </a:lnTo>
                <a:lnTo>
                  <a:pt x="17280" y="10996"/>
                </a:lnTo>
                <a:lnTo>
                  <a:pt x="17280" y="8640"/>
                </a:lnTo>
                <a:cubicBezTo>
                  <a:pt x="17280" y="7069"/>
                  <a:pt x="16200" y="5891"/>
                  <a:pt x="14760" y="5891"/>
                </a:cubicBezTo>
                <a:lnTo>
                  <a:pt x="12960" y="5891"/>
                </a:lnTo>
                <a:close/>
                <a:moveTo>
                  <a:pt x="12960" y="3927"/>
                </a:moveTo>
                <a:moveTo>
                  <a:pt x="2880" y="10996"/>
                </a:moveTo>
                <a:moveTo>
                  <a:pt x="4320" y="10996"/>
                </a:moveTo>
                <a:lnTo>
                  <a:pt x="4320" y="14531"/>
                </a:lnTo>
                <a:moveTo>
                  <a:pt x="2880" y="14531"/>
                </a:moveTo>
                <a:lnTo>
                  <a:pt x="2880" y="10996"/>
                </a:lnTo>
                <a:moveTo>
                  <a:pt x="17280" y="10996"/>
                </a:moveTo>
                <a:moveTo>
                  <a:pt x="18720" y="10996"/>
                </a:moveTo>
                <a:lnTo>
                  <a:pt x="18720" y="14531"/>
                </a:lnTo>
                <a:moveTo>
                  <a:pt x="17280" y="14531"/>
                </a:moveTo>
                <a:lnTo>
                  <a:pt x="17280" y="10996"/>
                </a:lnTo>
                <a:moveTo>
                  <a:pt x="8640" y="3927"/>
                </a:moveTo>
                <a:lnTo>
                  <a:pt x="12960" y="3927"/>
                </a:lnTo>
                <a:moveTo>
                  <a:pt x="12960" y="5891"/>
                </a:moveTo>
                <a:lnTo>
                  <a:pt x="8640" y="5891"/>
                </a:lnTo>
              </a:path>
            </a:pathLst>
          </a:custGeom>
          <a:solidFill>
            <a:srgbClr val="CCCCFF"/>
          </a:solidFill>
          <a:ln w="9360">
            <a:solidFill>
              <a:srgbClr val="000000"/>
            </a:solidFill>
            <a:miter lim="800000"/>
            <a:headEnd/>
            <a:tailEnd/>
          </a:ln>
          <a:effectLst>
            <a:outerShdw dist="107933" dir="2700000" algn="ctr" rotWithShape="0">
              <a:srgbClr val="000000"/>
            </a:outerShdw>
          </a:effectLst>
        </p:spPr>
        <p:txBody>
          <a:bodyPr wrap="none" anchor="ctr"/>
          <a:lstStyle/>
          <a:p>
            <a:endParaRPr lang="en-GB">
              <a:solidFill>
                <a:prstClr val="black"/>
              </a:solidFill>
            </a:endParaRPr>
          </a:p>
        </p:txBody>
      </p:sp>
      <p:sp>
        <p:nvSpPr>
          <p:cNvPr id="11284" name="Rectangle 20"/>
          <p:cNvSpPr>
            <a:spLocks noChangeArrowheads="1"/>
          </p:cNvSpPr>
          <p:nvPr/>
        </p:nvSpPr>
        <p:spPr bwMode="auto">
          <a:xfrm>
            <a:off x="7667625" y="620713"/>
            <a:ext cx="720725" cy="1511300"/>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5" name="Rectangle 21"/>
          <p:cNvSpPr>
            <a:spLocks noChangeArrowheads="1"/>
          </p:cNvSpPr>
          <p:nvPr/>
        </p:nvSpPr>
        <p:spPr bwMode="auto">
          <a:xfrm>
            <a:off x="6948488" y="6092825"/>
            <a:ext cx="1439862" cy="576263"/>
          </a:xfrm>
          <a:prstGeom prst="rect">
            <a:avLst/>
          </a:prstGeom>
          <a:solidFill>
            <a:srgbClr val="99CC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6" name="AutoShape 22"/>
          <p:cNvSpPr>
            <a:spLocks noChangeArrowheads="1"/>
          </p:cNvSpPr>
          <p:nvPr/>
        </p:nvSpPr>
        <p:spPr bwMode="auto">
          <a:xfrm rot="5400000" flipH="1" flipV="1">
            <a:off x="8173244" y="5515769"/>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7" name="AutoShape 23"/>
          <p:cNvSpPr>
            <a:spLocks noChangeArrowheads="1"/>
          </p:cNvSpPr>
          <p:nvPr/>
        </p:nvSpPr>
        <p:spPr bwMode="auto">
          <a:xfrm rot="16200000" flipH="1">
            <a:off x="8173244" y="5806281"/>
            <a:ext cx="288925" cy="144463"/>
          </a:xfrm>
          <a:custGeom>
            <a:avLst/>
            <a:gdLst>
              <a:gd name="T0" fmla="*/ 21600 w 21600"/>
              <a:gd name="T1" fmla="*/ 21600 h 21600"/>
              <a:gd name="T2" fmla="*/ 6007 w 21600"/>
              <a:gd name="T3" fmla="*/ 127 h 21600"/>
              <a:gd name="T4" fmla="*/ 0 w 21600"/>
              <a:gd name="T5" fmla="*/ 21600 h 21600"/>
              <a:gd name="T6" fmla="*/ 2668 w 21600"/>
              <a:gd name="T7" fmla="*/ 11181 h 21600"/>
              <a:gd name="T8" fmla="*/ 13404 w 21600"/>
              <a:gd name="T9" fmla="*/ 20139 h 21600"/>
            </a:gdLst>
            <a:ahLst/>
            <a:cxnLst>
              <a:cxn ang="0">
                <a:pos x="T0" y="T1"/>
              </a:cxn>
              <a:cxn ang="0">
                <a:pos x="T2" y="T3"/>
              </a:cxn>
              <a:cxn ang="0">
                <a:pos x="T4" y="T5"/>
              </a:cxn>
            </a:cxnLst>
            <a:rect l="T6" t="T7" r="T8" b="T9"/>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8" name="Rectangle 24"/>
          <p:cNvSpPr>
            <a:spLocks noChangeArrowheads="1"/>
          </p:cNvSpPr>
          <p:nvPr/>
        </p:nvSpPr>
        <p:spPr bwMode="auto">
          <a:xfrm>
            <a:off x="1763713" y="6597650"/>
            <a:ext cx="3887787" cy="73025"/>
          </a:xfrm>
          <a:prstGeom prst="rect">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89" name="Rectangle 25"/>
          <p:cNvSpPr>
            <a:spLocks noChangeArrowheads="1"/>
          </p:cNvSpPr>
          <p:nvPr/>
        </p:nvSpPr>
        <p:spPr bwMode="auto">
          <a:xfrm>
            <a:off x="5651500" y="6308725"/>
            <a:ext cx="1296988" cy="360363"/>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90" name="Line 26"/>
          <p:cNvSpPr>
            <a:spLocks noChangeShapeType="1"/>
          </p:cNvSpPr>
          <p:nvPr/>
        </p:nvSpPr>
        <p:spPr bwMode="auto">
          <a:xfrm>
            <a:off x="1763713" y="1412875"/>
            <a:ext cx="1587" cy="5256213"/>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1291" name="Line 27"/>
          <p:cNvSpPr>
            <a:spLocks noChangeShapeType="1"/>
          </p:cNvSpPr>
          <p:nvPr/>
        </p:nvSpPr>
        <p:spPr bwMode="auto">
          <a:xfrm flipV="1">
            <a:off x="8388350" y="619125"/>
            <a:ext cx="1588" cy="482758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1292" name="Line 28"/>
          <p:cNvSpPr>
            <a:spLocks noChangeShapeType="1"/>
          </p:cNvSpPr>
          <p:nvPr/>
        </p:nvSpPr>
        <p:spPr bwMode="auto">
          <a:xfrm flipH="1">
            <a:off x="1762125" y="620713"/>
            <a:ext cx="5907088" cy="1587"/>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1293" name="Line 29"/>
          <p:cNvSpPr>
            <a:spLocks noChangeShapeType="1"/>
          </p:cNvSpPr>
          <p:nvPr/>
        </p:nvSpPr>
        <p:spPr bwMode="auto">
          <a:xfrm flipV="1">
            <a:off x="1763713" y="619125"/>
            <a:ext cx="1587" cy="147638"/>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solidFill>
                <a:prstClr val="black"/>
              </a:solidFill>
            </a:endParaRPr>
          </a:p>
        </p:txBody>
      </p:sp>
      <p:sp>
        <p:nvSpPr>
          <p:cNvPr id="11294" name="Rectangle 30"/>
          <p:cNvSpPr>
            <a:spLocks noChangeArrowheads="1"/>
          </p:cNvSpPr>
          <p:nvPr/>
        </p:nvSpPr>
        <p:spPr bwMode="auto">
          <a:xfrm>
            <a:off x="3563938" y="620713"/>
            <a:ext cx="2736850" cy="71437"/>
          </a:xfrm>
          <a:prstGeom prst="rect">
            <a:avLst/>
          </a:prstGeom>
          <a:solidFill>
            <a:srgbClr val="808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95" name="Rectangle 31"/>
          <p:cNvSpPr>
            <a:spLocks noChangeArrowheads="1"/>
          </p:cNvSpPr>
          <p:nvPr/>
        </p:nvSpPr>
        <p:spPr bwMode="auto">
          <a:xfrm>
            <a:off x="1763713" y="5300663"/>
            <a:ext cx="287337" cy="1152525"/>
          </a:xfrm>
          <a:prstGeom prst="rect">
            <a:avLst/>
          </a:prstGeom>
          <a:solidFill>
            <a:srgbClr val="9933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96" name="AutoShape 32"/>
          <p:cNvSpPr>
            <a:spLocks noChangeArrowheads="1"/>
          </p:cNvSpPr>
          <p:nvPr/>
        </p:nvSpPr>
        <p:spPr bwMode="auto">
          <a:xfrm>
            <a:off x="1763713" y="620713"/>
            <a:ext cx="6553200" cy="5976937"/>
          </a:xfrm>
          <a:prstGeom prst="rtTriangle">
            <a:avLst/>
          </a:prstGeom>
          <a:solidFill>
            <a:srgbClr val="808000">
              <a:alpha val="48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97" name="Text Box 33"/>
          <p:cNvSpPr txBox="1">
            <a:spLocks noChangeArrowheads="1"/>
          </p:cNvSpPr>
          <p:nvPr/>
        </p:nvSpPr>
        <p:spPr bwMode="auto">
          <a:xfrm>
            <a:off x="1835150" y="4005263"/>
            <a:ext cx="3600450"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Building Materials</a:t>
            </a:r>
          </a:p>
        </p:txBody>
      </p:sp>
      <p:sp>
        <p:nvSpPr>
          <p:cNvPr id="11298" name="AutoShape 34"/>
          <p:cNvSpPr>
            <a:spLocks noChangeArrowheads="1"/>
          </p:cNvSpPr>
          <p:nvPr/>
        </p:nvSpPr>
        <p:spPr bwMode="auto">
          <a:xfrm rot="10800000">
            <a:off x="1763713" y="623888"/>
            <a:ext cx="6553200" cy="5976937"/>
          </a:xfrm>
          <a:prstGeom prst="rtTriangle">
            <a:avLst/>
          </a:prstGeom>
          <a:solidFill>
            <a:srgbClr val="FFFF00">
              <a:alpha val="42999"/>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solidFill>
                <a:prstClr val="black"/>
              </a:solidFill>
            </a:endParaRPr>
          </a:p>
        </p:txBody>
      </p:sp>
      <p:sp>
        <p:nvSpPr>
          <p:cNvPr id="11299" name="Text Box 35"/>
          <p:cNvSpPr txBox="1">
            <a:spLocks noChangeArrowheads="1"/>
          </p:cNvSpPr>
          <p:nvPr/>
        </p:nvSpPr>
        <p:spPr bwMode="auto">
          <a:xfrm>
            <a:off x="5003800" y="1196975"/>
            <a:ext cx="2592388"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750"/>
              </a:spcBef>
            </a:pPr>
            <a:r>
              <a:rPr lang="en-GB" sz="4400"/>
              <a:t>Flat land</a:t>
            </a:r>
          </a:p>
        </p:txBody>
      </p:sp>
      <p:sp>
        <p:nvSpPr>
          <p:cNvPr id="11300" name="Text Box 36"/>
          <p:cNvSpPr txBox="1">
            <a:spLocks noChangeArrowheads="1"/>
          </p:cNvSpPr>
          <p:nvPr/>
        </p:nvSpPr>
        <p:spPr bwMode="auto">
          <a:xfrm>
            <a:off x="684213" y="0"/>
            <a:ext cx="41751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ea typeface="MS Gothic" pitchFamily="49" charset="-128"/>
              </a:defRPr>
            </a:lvl9pPr>
          </a:lstStyle>
          <a:p>
            <a:pPr>
              <a:spcBef>
                <a:spcPts val="2000"/>
              </a:spcBef>
            </a:pPr>
            <a:r>
              <a:rPr lang="en-GB" sz="3200" b="1"/>
              <a:t>Where will you live?</a:t>
            </a:r>
          </a:p>
        </p:txBody>
      </p:sp>
      <p:sp>
        <p:nvSpPr>
          <p:cNvPr id="11301" name="WordArt 37"/>
          <p:cNvSpPr>
            <a:spLocks noChangeArrowheads="1" noChangeShapeType="1" noTextEdit="1"/>
          </p:cNvSpPr>
          <p:nvPr/>
        </p:nvSpPr>
        <p:spPr bwMode="auto">
          <a:xfrm>
            <a:off x="7596188" y="5516563"/>
            <a:ext cx="1171575" cy="1009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0">
                  <a:gsLst>
                    <a:gs pos="0">
                      <a:srgbClr val="808080"/>
                    </a:gs>
                    <a:gs pos="100000">
                      <a:srgbClr val="000000"/>
                    </a:gs>
                  </a:gsLst>
                  <a:path path="rect">
                    <a:fillToRect r="100000" b="100000"/>
                  </a:path>
                </a:gradFill>
                <a:effectLst>
                  <a:outerShdw dist="17819" dir="2700000" algn="ctr" rotWithShape="0">
                    <a:srgbClr val="C0C0C0">
                      <a:alpha val="80011"/>
                    </a:srgbClr>
                  </a:outerShdw>
                </a:effectLst>
                <a:latin typeface="Impact"/>
              </a:rPr>
              <a:t>Why?</a:t>
            </a:r>
          </a:p>
        </p:txBody>
      </p:sp>
    </p:spTree>
    <p:extLst>
      <p:ext uri="{BB962C8B-B14F-4D97-AF65-F5344CB8AC3E}">
        <p14:creationId xmlns:p14="http://schemas.microsoft.com/office/powerpoint/2010/main" val="34770403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fill="hold" grpId="0" nodeType="clickEffect">
                                  <p:stCondLst>
                                    <p:cond delay="0"/>
                                  </p:stCondLst>
                                  <p:childTnLst>
                                    <p:set>
                                      <p:cBhvr additive="repl">
                                        <p:cTn id="6" dur="1" fill="hold">
                                          <p:stCondLst>
                                            <p:cond delay="0"/>
                                          </p:stCondLst>
                                        </p:cTn>
                                        <p:tgtEl>
                                          <p:spTgt spid="11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353</Words>
  <Application>Microsoft Office PowerPoint</Application>
  <PresentationFormat>Экран (4:3)</PresentationFormat>
  <Paragraphs>82</Paragraphs>
  <Slides>14</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Hardcover</vt:lpstr>
      <vt:lpstr>Презентация PowerPoint</vt:lpstr>
      <vt:lpstr>Starter:  What would you look for if you were choosing a place to live?</vt:lpstr>
      <vt:lpstr>Negative and Positive Factors</vt:lpstr>
      <vt:lpstr>Positive Factors and Negative Factors</vt:lpstr>
      <vt:lpstr>Classroom Distribution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Dream Home Each group will be given an area.  Your task is to research and design the typical type of house found there ready to present back to the class.    Your presentation should include:</vt:lpstr>
      <vt:lpstr>Your Group 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Jennifer Wood</dc:creator>
  <cp:lastModifiedBy>Jennifer Wood</cp:lastModifiedBy>
  <cp:revision>1</cp:revision>
  <dcterms:created xsi:type="dcterms:W3CDTF">2014-02-03T03:42:52Z</dcterms:created>
  <dcterms:modified xsi:type="dcterms:W3CDTF">2014-02-03T03:44:18Z</dcterms:modified>
</cp:coreProperties>
</file>