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8" r:id="rId3"/>
    <p:sldId id="269" r:id="rId4"/>
    <p:sldId id="278" r:id="rId5"/>
    <p:sldId id="270" r:id="rId6"/>
    <p:sldId id="271" r:id="rId7"/>
    <p:sldId id="272" r:id="rId8"/>
    <p:sldId id="273" r:id="rId9"/>
    <p:sldId id="275" r:id="rId10"/>
    <p:sldId id="280" r:id="rId11"/>
    <p:sldId id="277" r:id="rId12"/>
    <p:sldId id="281" r:id="rId13"/>
    <p:sldId id="258" r:id="rId14"/>
    <p:sldId id="259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CFD3F-5EE4-426B-9255-53DD92756DF8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6ADA-879D-4818-89A9-7AC3AA850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4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5326" y="695787"/>
            <a:ext cx="4985763" cy="3426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11487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5326" y="695787"/>
            <a:ext cx="4985763" cy="3426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11487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5326" y="695787"/>
            <a:ext cx="4985763" cy="3426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11487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5326" y="695787"/>
            <a:ext cx="4985763" cy="3426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11487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5326" y="695787"/>
            <a:ext cx="4985763" cy="3426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11487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5326" y="695787"/>
            <a:ext cx="4985763" cy="3426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11487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1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5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9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0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1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6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srgbClr val="465E9C"/>
                </a:solidFill>
              </a:rPr>
              <a:pPr/>
              <a:t>03/02/2014</a:t>
            </a:fld>
            <a:endParaRPr lang="en-GB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4B8E53-044D-4C97-AFE8-425198D524F0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12C5-B5EA-4617-AC96-95F1298F7A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0A84-6011-4323-B840-01E9FA7590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do we mean by the term ‘density’?</a:t>
            </a:r>
            <a:endParaRPr lang="en-GB" dirty="0"/>
          </a:p>
        </p:txBody>
      </p:sp>
      <p:pic>
        <p:nvPicPr>
          <p:cNvPr id="5" name="Picture 4" descr="dense 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132856"/>
            <a:ext cx="4563655" cy="3025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55151">
            <a:off x="6368516" y="5816180"/>
            <a:ext cx="233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Some pictures to help!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9550" y="1988840"/>
            <a:ext cx="5626626" cy="4638137"/>
            <a:chOff x="529550" y="1988840"/>
            <a:chExt cx="5626626" cy="4638137"/>
          </a:xfrm>
        </p:grpSpPr>
        <p:pic>
          <p:nvPicPr>
            <p:cNvPr id="4" name="Picture 3" descr="densit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550" y="1988840"/>
              <a:ext cx="2818313" cy="46381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411760" y="4869160"/>
              <a:ext cx="3744416" cy="1366411"/>
              <a:chOff x="2411760" y="4869160"/>
              <a:chExt cx="3744416" cy="136641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411760" y="4869160"/>
                <a:ext cx="1152128" cy="64807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563888" y="5589240"/>
                <a:ext cx="2592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1, 2, 3, 4, 5.......50, 51, 52.......oh no! I lost count!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88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82952" cy="706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Over, under, optimum?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829629" cy="43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6812" y="1340768"/>
          <a:ext cx="3027188" cy="44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1619476" imgH="2381582" progId="">
                  <p:embed/>
                </p:oleObj>
              </mc:Choice>
              <mc:Fallback>
                <p:oleObj name="Photo Editor Photo" r:id="rId4" imgW="1619476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812" y="1340768"/>
                        <a:ext cx="3027188" cy="445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How can you tell? Positive or negative factors?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dense popul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84784"/>
            <a:ext cx="2727706" cy="4320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162880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162880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B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155679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C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Population </a:t>
            </a:r>
            <a:r>
              <a:rPr lang="en-GB" sz="3600" dirty="0" smtClean="0"/>
              <a:t>Density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900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Learning Objective</a:t>
            </a:r>
            <a:r>
              <a:rPr lang="en-GB" sz="2400" dirty="0" smtClean="0"/>
              <a:t>: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To define the term population density and understand the key terms </a:t>
            </a:r>
          </a:p>
          <a:p>
            <a:pPr>
              <a:buNone/>
            </a:pPr>
            <a:r>
              <a:rPr lang="en-GB" sz="2400" dirty="0" smtClean="0"/>
              <a:t>To use key terms to explain the population density of a number of places around the world</a:t>
            </a:r>
            <a:endParaRPr lang="en-GB" sz="2400" dirty="0"/>
          </a:p>
        </p:txBody>
      </p:sp>
      <p:pic>
        <p:nvPicPr>
          <p:cNvPr id="6" name="Picture 5" descr="pop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600400" cy="23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1451105" y="836712"/>
            <a:ext cx="6408737" cy="701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Densely or Sparsely Populated?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9294" y="1844824"/>
            <a:ext cx="5472360" cy="452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0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1584385" y="980728"/>
            <a:ext cx="6169025" cy="701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Densely or Sparsely Populated?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672" y="2010188"/>
            <a:ext cx="6169320" cy="41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1522844" y="908720"/>
            <a:ext cx="6119812" cy="701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Densely or Sparsely Populated?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8759" y="1988840"/>
            <a:ext cx="6264360" cy="417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2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1349113" y="980728"/>
            <a:ext cx="6481762" cy="700088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Densely or Sparsely Populated?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3195" y="2060848"/>
            <a:ext cx="6457680" cy="430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7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1665443" y="1052736"/>
            <a:ext cx="6408737" cy="701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Densely or Sparsely Populated?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1728" y="2060848"/>
            <a:ext cx="6720480" cy="403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1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1276560" y="980728"/>
            <a:ext cx="6264275" cy="701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Densely or Sparsely Populated?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76560" y="1916999"/>
            <a:ext cx="6606000" cy="42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9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Population </a:t>
            </a:r>
            <a:r>
              <a:rPr lang="en-GB" sz="3600" dirty="0" smtClean="0"/>
              <a:t>Density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900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Learning Objective</a:t>
            </a:r>
            <a:r>
              <a:rPr lang="en-GB" sz="2400" dirty="0" smtClean="0"/>
              <a:t>: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To define the term population density and understand the key terms </a:t>
            </a:r>
          </a:p>
          <a:p>
            <a:pPr>
              <a:buNone/>
            </a:pPr>
            <a:r>
              <a:rPr lang="en-GB" sz="2400" dirty="0" smtClean="0"/>
              <a:t>To use key terms to explain the population density of a number of places around the world</a:t>
            </a:r>
            <a:endParaRPr lang="en-GB" sz="2400" dirty="0"/>
          </a:p>
        </p:txBody>
      </p:sp>
      <p:pic>
        <p:nvPicPr>
          <p:cNvPr id="6" name="Picture 5" descr="pop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600400" cy="23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03803"/>
              </p:ext>
            </p:extLst>
          </p:nvPr>
        </p:nvGraphicFramePr>
        <p:xfrm>
          <a:off x="971600" y="3933055"/>
          <a:ext cx="7344816" cy="2293620"/>
        </p:xfrm>
        <a:graphic>
          <a:graphicData uri="http://schemas.openxmlformats.org/drawingml/2006/table">
            <a:tbl>
              <a:tblPr/>
              <a:tblGrid>
                <a:gridCol w="6153764"/>
                <a:gridCol w="1191052"/>
              </a:tblGrid>
              <a:tr h="1813783">
                <a:tc>
                  <a:txBody>
                    <a:bodyPr/>
                    <a:lstStyle/>
                    <a:p>
                      <a:pPr algn="ctr"/>
                      <a:r>
                        <a:rPr lang="en-GB" sz="4000" b="1" i="1" dirty="0" smtClean="0">
                          <a:solidFill>
                            <a:srgbClr val="FF0000"/>
                          </a:solidFill>
                          <a:effectLst/>
                        </a:rPr>
                        <a:t>This is a square kilometre and is how population density is measures.</a:t>
                      </a:r>
                      <a:endParaRPr lang="en-GB" sz="4000" b="1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  <a:tr h="335822">
                <a:tc gridSpan="2">
                  <a:txBody>
                    <a:bodyPr/>
                    <a:lstStyle/>
                    <a:p>
                      <a:pPr fontAlgn="t"/>
                      <a:endParaRPr lang="en-GB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 descr="Square Kil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4574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1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3275856" y="2996952"/>
            <a:ext cx="2376264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6156176" y="3068960"/>
            <a:ext cx="2376264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5576" y="1340768"/>
            <a:ext cx="72008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prstClr val="black"/>
                </a:solidFill>
              </a:rPr>
              <a:t>This </a:t>
            </a:r>
            <a:r>
              <a:rPr lang="en-GB" sz="2400" dirty="0">
                <a:solidFill>
                  <a:prstClr val="black"/>
                </a:solidFill>
              </a:rPr>
              <a:t>is the number of people living in a </a:t>
            </a:r>
            <a:r>
              <a:rPr lang="en-GB" sz="2400" dirty="0">
                <a:solidFill>
                  <a:prstClr val="black"/>
                </a:solidFill>
              </a:rPr>
              <a:t>square kilometre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7" name="Title 4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dirty="0">
                <a:solidFill>
                  <a:prstClr val="black"/>
                </a:solidFill>
              </a:rPr>
              <a:t>What is population density?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95536" y="2996952"/>
            <a:ext cx="2376264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3" name="Oval 23"/>
          <p:cNvSpPr>
            <a:spLocks noChangeArrowheads="1"/>
          </p:cNvSpPr>
          <p:nvPr/>
        </p:nvSpPr>
        <p:spPr bwMode="auto">
          <a:xfrm>
            <a:off x="1475656" y="4005064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6300192" y="3212976"/>
            <a:ext cx="2160116" cy="2016100"/>
            <a:chOff x="6300192" y="3212976"/>
            <a:chExt cx="2160116" cy="2016100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6300192" y="3212976"/>
              <a:ext cx="1584325" cy="1368425"/>
              <a:chOff x="703" y="1570"/>
              <a:chExt cx="998" cy="862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703" y="1570"/>
                <a:ext cx="998" cy="136"/>
                <a:chOff x="703" y="1570"/>
                <a:chExt cx="998" cy="136"/>
              </a:xfrm>
            </p:grpSpPr>
            <p:sp>
              <p:nvSpPr>
                <p:cNvPr id="10263" name="Oval 23"/>
                <p:cNvSpPr>
                  <a:spLocks noChangeArrowheads="1"/>
                </p:cNvSpPr>
                <p:nvPr/>
              </p:nvSpPr>
              <p:spPr bwMode="auto">
                <a:xfrm>
                  <a:off x="70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4" name="Oval 24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5" name="Oval 25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6" name="Oval 26"/>
                <p:cNvSpPr>
                  <a:spLocks noChangeArrowheads="1"/>
                </p:cNvSpPr>
                <p:nvPr/>
              </p:nvSpPr>
              <p:spPr bwMode="auto">
                <a:xfrm>
                  <a:off x="1565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7" name="Oval 27"/>
                <p:cNvSpPr>
                  <a:spLocks noChangeArrowheads="1"/>
                </p:cNvSpPr>
                <p:nvPr/>
              </p:nvSpPr>
              <p:spPr bwMode="auto">
                <a:xfrm>
                  <a:off x="930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703" y="2296"/>
                <a:ext cx="998" cy="136"/>
                <a:chOff x="703" y="1570"/>
                <a:chExt cx="998" cy="136"/>
              </a:xfrm>
            </p:grpSpPr>
            <p:sp>
              <p:nvSpPr>
                <p:cNvPr id="10269" name="Oval 29"/>
                <p:cNvSpPr>
                  <a:spLocks noChangeArrowheads="1"/>
                </p:cNvSpPr>
                <p:nvPr/>
              </p:nvSpPr>
              <p:spPr bwMode="auto">
                <a:xfrm>
                  <a:off x="70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0" name="Oval 30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1" name="Oval 31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2" name="Oval 32"/>
                <p:cNvSpPr>
                  <a:spLocks noChangeArrowheads="1"/>
                </p:cNvSpPr>
                <p:nvPr/>
              </p:nvSpPr>
              <p:spPr bwMode="auto">
                <a:xfrm>
                  <a:off x="1565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3" name="Oval 33"/>
                <p:cNvSpPr>
                  <a:spLocks noChangeArrowheads="1"/>
                </p:cNvSpPr>
                <p:nvPr/>
              </p:nvSpPr>
              <p:spPr bwMode="auto">
                <a:xfrm>
                  <a:off x="930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703" y="1933"/>
                <a:ext cx="998" cy="136"/>
                <a:chOff x="703" y="1570"/>
                <a:chExt cx="998" cy="136"/>
              </a:xfrm>
            </p:grpSpPr>
            <p:sp>
              <p:nvSpPr>
                <p:cNvPr id="10275" name="Oval 35"/>
                <p:cNvSpPr>
                  <a:spLocks noChangeArrowheads="1"/>
                </p:cNvSpPr>
                <p:nvPr/>
              </p:nvSpPr>
              <p:spPr bwMode="auto">
                <a:xfrm>
                  <a:off x="70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6" name="Oval 36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7" name="Oval 37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8" name="Oval 38"/>
                <p:cNvSpPr>
                  <a:spLocks noChangeArrowheads="1"/>
                </p:cNvSpPr>
                <p:nvPr/>
              </p:nvSpPr>
              <p:spPr bwMode="auto">
                <a:xfrm>
                  <a:off x="1565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9" name="Oval 39"/>
                <p:cNvSpPr>
                  <a:spLocks noChangeArrowheads="1"/>
                </p:cNvSpPr>
                <p:nvPr/>
              </p:nvSpPr>
              <p:spPr bwMode="auto">
                <a:xfrm>
                  <a:off x="930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703" y="2115"/>
                <a:ext cx="998" cy="136"/>
                <a:chOff x="703" y="1570"/>
                <a:chExt cx="998" cy="136"/>
              </a:xfrm>
            </p:grpSpPr>
            <p:sp>
              <p:nvSpPr>
                <p:cNvPr id="10281" name="Oval 41"/>
                <p:cNvSpPr>
                  <a:spLocks noChangeArrowheads="1"/>
                </p:cNvSpPr>
                <p:nvPr/>
              </p:nvSpPr>
              <p:spPr bwMode="auto">
                <a:xfrm>
                  <a:off x="70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2" name="Oval 42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3" name="Oval 43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4" name="Oval 44"/>
                <p:cNvSpPr>
                  <a:spLocks noChangeArrowheads="1"/>
                </p:cNvSpPr>
                <p:nvPr/>
              </p:nvSpPr>
              <p:spPr bwMode="auto">
                <a:xfrm>
                  <a:off x="1565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5" name="Oval 45"/>
                <p:cNvSpPr>
                  <a:spLocks noChangeArrowheads="1"/>
                </p:cNvSpPr>
                <p:nvPr/>
              </p:nvSpPr>
              <p:spPr bwMode="auto">
                <a:xfrm>
                  <a:off x="930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703" y="1752"/>
                <a:ext cx="998" cy="136"/>
                <a:chOff x="703" y="1570"/>
                <a:chExt cx="998" cy="136"/>
              </a:xfrm>
            </p:grpSpPr>
            <p:sp>
              <p:nvSpPr>
                <p:cNvPr id="10287" name="Oval 47"/>
                <p:cNvSpPr>
                  <a:spLocks noChangeArrowheads="1"/>
                </p:cNvSpPr>
                <p:nvPr/>
              </p:nvSpPr>
              <p:spPr bwMode="auto">
                <a:xfrm>
                  <a:off x="70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8" name="Oval 48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9" name="Oval 49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90" name="Oval 50"/>
                <p:cNvSpPr>
                  <a:spLocks noChangeArrowheads="1"/>
                </p:cNvSpPr>
                <p:nvPr/>
              </p:nvSpPr>
              <p:spPr bwMode="auto">
                <a:xfrm>
                  <a:off x="1565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91" name="Oval 51"/>
                <p:cNvSpPr>
                  <a:spLocks noChangeArrowheads="1"/>
                </p:cNvSpPr>
                <p:nvPr/>
              </p:nvSpPr>
              <p:spPr bwMode="auto">
                <a:xfrm>
                  <a:off x="930" y="1570"/>
                  <a:ext cx="136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300192" y="3212976"/>
              <a:ext cx="2160116" cy="2016100"/>
              <a:chOff x="6300192" y="3212976"/>
              <a:chExt cx="2160116" cy="2016100"/>
            </a:xfrm>
          </p:grpSpPr>
          <p:sp>
            <p:nvSpPr>
              <p:cNvPr id="128" name="Oval 23"/>
              <p:cNvSpPr>
                <a:spLocks noChangeArrowheads="1"/>
              </p:cNvSpPr>
              <p:nvPr/>
            </p:nvSpPr>
            <p:spPr bwMode="auto">
              <a:xfrm>
                <a:off x="6300192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Oval 23"/>
              <p:cNvSpPr>
                <a:spLocks noChangeArrowheads="1"/>
              </p:cNvSpPr>
              <p:nvPr/>
            </p:nvSpPr>
            <p:spPr bwMode="auto">
              <a:xfrm>
                <a:off x="6300192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Oval 23"/>
              <p:cNvSpPr>
                <a:spLocks noChangeArrowheads="1"/>
              </p:cNvSpPr>
              <p:nvPr/>
            </p:nvSpPr>
            <p:spPr bwMode="auto">
              <a:xfrm>
                <a:off x="6660232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Oval 23"/>
              <p:cNvSpPr>
                <a:spLocks noChangeArrowheads="1"/>
              </p:cNvSpPr>
              <p:nvPr/>
            </p:nvSpPr>
            <p:spPr bwMode="auto">
              <a:xfrm>
                <a:off x="7020272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Oval 23"/>
              <p:cNvSpPr>
                <a:spLocks noChangeArrowheads="1"/>
              </p:cNvSpPr>
              <p:nvPr/>
            </p:nvSpPr>
            <p:spPr bwMode="auto">
              <a:xfrm>
                <a:off x="7380312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Oval 23"/>
              <p:cNvSpPr>
                <a:spLocks noChangeArrowheads="1"/>
              </p:cNvSpPr>
              <p:nvPr/>
            </p:nvSpPr>
            <p:spPr bwMode="auto">
              <a:xfrm>
                <a:off x="7668344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Oval 23"/>
              <p:cNvSpPr>
                <a:spLocks noChangeArrowheads="1"/>
              </p:cNvSpPr>
              <p:nvPr/>
            </p:nvSpPr>
            <p:spPr bwMode="auto">
              <a:xfrm>
                <a:off x="7956376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Oval 23"/>
              <p:cNvSpPr>
                <a:spLocks noChangeArrowheads="1"/>
              </p:cNvSpPr>
              <p:nvPr/>
            </p:nvSpPr>
            <p:spPr bwMode="auto">
              <a:xfrm>
                <a:off x="8244408" y="465313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Oval 23"/>
              <p:cNvSpPr>
                <a:spLocks noChangeArrowheads="1"/>
              </p:cNvSpPr>
              <p:nvPr/>
            </p:nvSpPr>
            <p:spPr bwMode="auto">
              <a:xfrm>
                <a:off x="6660232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Oval 23"/>
              <p:cNvSpPr>
                <a:spLocks noChangeArrowheads="1"/>
              </p:cNvSpPr>
              <p:nvPr/>
            </p:nvSpPr>
            <p:spPr bwMode="auto">
              <a:xfrm>
                <a:off x="7020272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Oval 23"/>
              <p:cNvSpPr>
                <a:spLocks noChangeArrowheads="1"/>
              </p:cNvSpPr>
              <p:nvPr/>
            </p:nvSpPr>
            <p:spPr bwMode="auto">
              <a:xfrm>
                <a:off x="7380312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Oval 23"/>
              <p:cNvSpPr>
                <a:spLocks noChangeArrowheads="1"/>
              </p:cNvSpPr>
              <p:nvPr/>
            </p:nvSpPr>
            <p:spPr bwMode="auto">
              <a:xfrm>
                <a:off x="7668344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Oval 23"/>
              <p:cNvSpPr>
                <a:spLocks noChangeArrowheads="1"/>
              </p:cNvSpPr>
              <p:nvPr/>
            </p:nvSpPr>
            <p:spPr bwMode="auto">
              <a:xfrm>
                <a:off x="7956376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Oval 23"/>
              <p:cNvSpPr>
                <a:spLocks noChangeArrowheads="1"/>
              </p:cNvSpPr>
              <p:nvPr/>
            </p:nvSpPr>
            <p:spPr bwMode="auto">
              <a:xfrm>
                <a:off x="8244408" y="50131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Oval 23"/>
              <p:cNvSpPr>
                <a:spLocks noChangeArrowheads="1"/>
              </p:cNvSpPr>
              <p:nvPr/>
            </p:nvSpPr>
            <p:spPr bwMode="auto">
              <a:xfrm>
                <a:off x="7956376" y="32129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Oval 23"/>
              <p:cNvSpPr>
                <a:spLocks noChangeArrowheads="1"/>
              </p:cNvSpPr>
              <p:nvPr/>
            </p:nvSpPr>
            <p:spPr bwMode="auto">
              <a:xfrm>
                <a:off x="8244408" y="3212976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Oval 23"/>
              <p:cNvSpPr>
                <a:spLocks noChangeArrowheads="1"/>
              </p:cNvSpPr>
              <p:nvPr/>
            </p:nvSpPr>
            <p:spPr bwMode="auto">
              <a:xfrm>
                <a:off x="7956376" y="3501008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Oval 23"/>
              <p:cNvSpPr>
                <a:spLocks noChangeArrowheads="1"/>
              </p:cNvSpPr>
              <p:nvPr/>
            </p:nvSpPr>
            <p:spPr bwMode="auto">
              <a:xfrm>
                <a:off x="7956376" y="3789040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Oval 23"/>
              <p:cNvSpPr>
                <a:spLocks noChangeArrowheads="1"/>
              </p:cNvSpPr>
              <p:nvPr/>
            </p:nvSpPr>
            <p:spPr bwMode="auto">
              <a:xfrm>
                <a:off x="7956376" y="4077072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Oval 23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Oval 23"/>
              <p:cNvSpPr>
                <a:spLocks noChangeArrowheads="1"/>
              </p:cNvSpPr>
              <p:nvPr/>
            </p:nvSpPr>
            <p:spPr bwMode="auto">
              <a:xfrm>
                <a:off x="8244408" y="3501008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Oval 23"/>
              <p:cNvSpPr>
                <a:spLocks noChangeArrowheads="1"/>
              </p:cNvSpPr>
              <p:nvPr/>
            </p:nvSpPr>
            <p:spPr bwMode="auto">
              <a:xfrm>
                <a:off x="8244408" y="3789040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Oval 23"/>
              <p:cNvSpPr>
                <a:spLocks noChangeArrowheads="1"/>
              </p:cNvSpPr>
              <p:nvPr/>
            </p:nvSpPr>
            <p:spPr bwMode="auto">
              <a:xfrm>
                <a:off x="8244408" y="4077072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Oval 23"/>
              <p:cNvSpPr>
                <a:spLocks noChangeArrowheads="1"/>
              </p:cNvSpPr>
              <p:nvPr/>
            </p:nvSpPr>
            <p:spPr bwMode="auto">
              <a:xfrm>
                <a:off x="8244408" y="4365104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3563888" y="3284984"/>
            <a:ext cx="1800076" cy="1872084"/>
            <a:chOff x="3563888" y="3284984"/>
            <a:chExt cx="1800076" cy="1872084"/>
          </a:xfrm>
        </p:grpSpPr>
        <p:sp>
          <p:nvSpPr>
            <p:cNvPr id="124" name="Oval 23"/>
            <p:cNvSpPr>
              <a:spLocks noChangeArrowheads="1"/>
            </p:cNvSpPr>
            <p:nvPr/>
          </p:nvSpPr>
          <p:spPr bwMode="auto">
            <a:xfrm>
              <a:off x="3563888" y="3284984"/>
              <a:ext cx="215900" cy="215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Oval 23"/>
            <p:cNvSpPr>
              <a:spLocks noChangeArrowheads="1"/>
            </p:cNvSpPr>
            <p:nvPr/>
          </p:nvSpPr>
          <p:spPr bwMode="auto">
            <a:xfrm>
              <a:off x="3635896" y="4509120"/>
              <a:ext cx="215900" cy="215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3"/>
            <p:cNvSpPr>
              <a:spLocks noChangeArrowheads="1"/>
            </p:cNvSpPr>
            <p:nvPr/>
          </p:nvSpPr>
          <p:spPr bwMode="auto">
            <a:xfrm>
              <a:off x="5004048" y="3429000"/>
              <a:ext cx="215900" cy="215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Oval 23"/>
            <p:cNvSpPr>
              <a:spLocks noChangeArrowheads="1"/>
            </p:cNvSpPr>
            <p:nvPr/>
          </p:nvSpPr>
          <p:spPr bwMode="auto">
            <a:xfrm>
              <a:off x="4572000" y="4077072"/>
              <a:ext cx="215900" cy="215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" name="Oval 23"/>
            <p:cNvSpPr>
              <a:spLocks noChangeArrowheads="1"/>
            </p:cNvSpPr>
            <p:nvPr/>
          </p:nvSpPr>
          <p:spPr bwMode="auto">
            <a:xfrm>
              <a:off x="5148064" y="4941168"/>
              <a:ext cx="215900" cy="215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67544" y="5589240"/>
            <a:ext cx="8136904" cy="369332"/>
            <a:chOff x="467544" y="5589240"/>
            <a:chExt cx="8136904" cy="369332"/>
          </a:xfrm>
        </p:grpSpPr>
        <p:sp>
          <p:nvSpPr>
            <p:cNvPr id="162" name="TextBox 161"/>
            <p:cNvSpPr txBox="1"/>
            <p:nvPr/>
          </p:nvSpPr>
          <p:spPr>
            <a:xfrm>
              <a:off x="467544" y="5589240"/>
              <a:ext cx="8136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</a:rPr>
                <a:t>Sparsely populated					           Densely populated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2411760" y="5733256"/>
              <a:ext cx="40324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611560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Least populated					          Most populated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10244" grpId="0" animBg="1"/>
      <p:bldP spid="91" grpId="0" animBg="1"/>
      <p:bldP spid="123" grpId="0" animBg="1"/>
      <p:bldP spid="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088" y="2204864"/>
            <a:ext cx="6204913" cy="4653137"/>
          </a:xfrm>
          <a:prstGeom prst="rect">
            <a:avLst/>
          </a:prstGeom>
          <a:noFill/>
        </p:spPr>
      </p:pic>
      <p:pic>
        <p:nvPicPr>
          <p:cNvPr id="6" name="Picture 5" descr="Beunos A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6619880" cy="4149080"/>
          </a:xfrm>
          <a:prstGeom prst="rect">
            <a:avLst/>
          </a:prstGeom>
        </p:spPr>
      </p:pic>
      <p:pic>
        <p:nvPicPr>
          <p:cNvPr id="4" name="Picture 3" descr="sah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6116042" cy="4581128"/>
          </a:xfrm>
          <a:prstGeom prst="rect">
            <a:avLst/>
          </a:prstGeom>
        </p:spPr>
      </p:pic>
      <p:pic>
        <p:nvPicPr>
          <p:cNvPr id="8" name="Picture 7" descr="city goog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8748464" cy="59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06375"/>
            <a:ext cx="9180513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334780"/>
            <a:ext cx="79928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So what does population density look like on a map?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2564904"/>
          <a:ext cx="8424936" cy="410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5159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Positive factors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Negative factors</a:t>
                      </a:r>
                      <a:endParaRPr lang="en-GB" b="1" dirty="0"/>
                    </a:p>
                  </a:txBody>
                  <a:tcPr/>
                </a:tc>
              </a:tr>
              <a:tr h="3736837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764704"/>
            <a:ext cx="2304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Extreme environments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26876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Poor soil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764704"/>
            <a:ext cx="2304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Few natural resources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1772816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Pollution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77281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Inaccessible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772816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Extreme climate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260648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Lack of services (expensive)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764704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Fertile soil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1268760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Unemployment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3140968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Conflict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764704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High employment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60648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Access to services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1772816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Many natural resources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328" y="1268760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Accessible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260648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Varied climate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Land relief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"/>
          <p:cNvGraphicFramePr>
            <a:graphicFrameLocks noGrp="1"/>
          </p:cNvGraphicFramePr>
          <p:nvPr/>
        </p:nvGraphicFramePr>
        <p:xfrm>
          <a:off x="1835696" y="3284984"/>
          <a:ext cx="5391310" cy="520824"/>
        </p:xfrm>
        <a:graphic>
          <a:graphicData uri="http://schemas.openxmlformats.org/drawingml/2006/table">
            <a:tbl>
              <a:tblPr/>
              <a:tblGrid>
                <a:gridCol w="1797103"/>
                <a:gridCol w="1797104"/>
                <a:gridCol w="1797103"/>
              </a:tblGrid>
              <a:tr h="520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Population Density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Positive Factors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Negative Factors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60960" marB="609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744416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2060848"/>
            <a:ext cx="8157592" cy="4381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In your books divide your page into three columns: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 marL="0" indent="0" fontAlgn="base">
              <a:spcBef>
                <a:spcPts val="888"/>
              </a:spcBef>
            </a:pPr>
            <a:endParaRPr lang="en-US" sz="2400" dirty="0" smtClean="0">
              <a:latin typeface="Arial"/>
            </a:endParaRP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There are 10 images around the </a:t>
            </a:r>
            <a:r>
              <a:rPr lang="en-GB" sz="2400" dirty="0" smtClean="0"/>
              <a:t>room.  Fill in the table in your book to describe the picture as Sparse or Dense and suggest some positive and negative factors for each picture.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7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eography\key stage 3\powerpoints\year 7\unit 3 people everywhere\population distribution, growth, structure, migration\scan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9912"/>
            <a:ext cx="6264696" cy="459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61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300</Words>
  <Application>Microsoft Office PowerPoint</Application>
  <PresentationFormat>Экран (4:3)</PresentationFormat>
  <Paragraphs>67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Pushpin</vt:lpstr>
      <vt:lpstr>Office Theme</vt:lpstr>
      <vt:lpstr>Photo Editor Photo</vt:lpstr>
      <vt:lpstr>What do we mean by the term ‘density’?</vt:lpstr>
      <vt:lpstr>Population Density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Your task:</vt:lpstr>
      <vt:lpstr>Презентация PowerPoint</vt:lpstr>
      <vt:lpstr>Over, under, optimum?</vt:lpstr>
      <vt:lpstr>Population Density</vt:lpstr>
      <vt:lpstr>Densely or Sparsely Populated? Why?</vt:lpstr>
      <vt:lpstr>Densely or Sparsely Populated? Why?</vt:lpstr>
      <vt:lpstr>Densely or Sparsely Populated? Why?</vt:lpstr>
      <vt:lpstr>Densely or Sparsely Populated? Why?</vt:lpstr>
      <vt:lpstr>Densely or Sparsely Populated? Why?</vt:lpstr>
      <vt:lpstr>Densely or Sparsely Populated? Why?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mean by the term ‘density’?</dc:title>
  <dc:creator>Jennifer Wood</dc:creator>
  <cp:lastModifiedBy>Jennifer Wood</cp:lastModifiedBy>
  <cp:revision>2</cp:revision>
  <dcterms:created xsi:type="dcterms:W3CDTF">2014-02-03T03:46:49Z</dcterms:created>
  <dcterms:modified xsi:type="dcterms:W3CDTF">2014-02-03T04:02:45Z</dcterms:modified>
</cp:coreProperties>
</file>