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</p:sldMasterIdLst>
  <p:sldIdLst>
    <p:sldId id="257" r:id="rId6"/>
    <p:sldId id="258" r:id="rId7"/>
    <p:sldId id="272" r:id="rId8"/>
    <p:sldId id="273" r:id="rId9"/>
    <p:sldId id="274" r:id="rId10"/>
    <p:sldId id="259" r:id="rId11"/>
    <p:sldId id="260" r:id="rId12"/>
    <p:sldId id="261" r:id="rId13"/>
    <p:sldId id="262" r:id="rId14"/>
    <p:sldId id="277" r:id="rId15"/>
    <p:sldId id="275" r:id="rId16"/>
    <p:sldId id="276" r:id="rId17"/>
    <p:sldId id="278" r:id="rId18"/>
    <p:sldId id="263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0DBE-7D9A-4F6D-9816-C677435D4420}" type="datetimeFigureOut">
              <a:rPr lang="en-GB" smtClean="0">
                <a:solidFill>
                  <a:srgbClr val="ECE9C6"/>
                </a:solidFill>
              </a:rPr>
              <a:pPr/>
              <a:t>03/02/2014</a:t>
            </a:fld>
            <a:endParaRPr lang="en-GB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4B8E53-044D-4C97-AFE8-425198D524F0}" type="slidenum">
              <a:rPr lang="en-GB" smtClean="0">
                <a:solidFill>
                  <a:srgbClr val="ECE9C6"/>
                </a:solidFill>
              </a:rPr>
              <a:pPr/>
              <a:t>‹#›</a:t>
            </a:fld>
            <a:endParaRPr lang="en-GB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61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895D1D"/>
                </a:solidFill>
              </a:rPr>
              <a:pPr/>
              <a:t>03/02/2014</a:t>
            </a:fld>
            <a:endParaRPr lang="en-GB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895D1D"/>
                </a:solidFill>
              </a:rPr>
              <a:pPr/>
              <a:t>‹#›</a:t>
            </a:fld>
            <a:endParaRPr lang="en-GB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729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895D1D"/>
                </a:solidFill>
              </a:rPr>
              <a:pPr/>
              <a:t>03/02/2014</a:t>
            </a:fld>
            <a:endParaRPr lang="en-GB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895D1D"/>
                </a:solidFill>
              </a:rPr>
              <a:pPr/>
              <a:t>‹#›</a:t>
            </a:fld>
            <a:endParaRPr lang="en-GB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507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D14F760-4B76-4262-BAFE-9587F2CC2E90}" type="slidenum">
              <a:rPr lang="en-GB">
                <a:solidFill>
                  <a:srgbClr val="895D1D"/>
                </a:solidFill>
              </a:rPr>
              <a:pPr/>
              <a:t>‹#›</a:t>
            </a:fld>
            <a:endParaRPr lang="en-GB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26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6E2D0DBE-7D9A-4F6D-9816-C677435D4420}" type="datetimeFigureOut">
              <a:rPr lang="en-GB" smtClean="0">
                <a:solidFill>
                  <a:prstClr val="white"/>
                </a:solidFill>
              </a:rPr>
              <a:pPr/>
              <a:t>03/02/2014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5B4B8E53-044D-4C97-AFE8-425198D524F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94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6E2D0DBE-7D9A-4F6D-9816-C677435D442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5B4B8E53-044D-4C97-AFE8-425198D524F0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92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6E2D0DBE-7D9A-4F6D-9816-C677435D442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5B4B8E53-044D-4C97-AFE8-425198D524F0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37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6E2D0DBE-7D9A-4F6D-9816-C677435D442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5B4B8E53-044D-4C97-AFE8-425198D524F0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16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E2D0DBE-7D9A-4F6D-9816-C677435D442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B4B8E53-044D-4C97-AFE8-425198D524F0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58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6E2D0DBE-7D9A-4F6D-9816-C677435D442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5B4B8E53-044D-4C97-AFE8-425198D524F0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53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6E2D0DBE-7D9A-4F6D-9816-C677435D442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5B4B8E53-044D-4C97-AFE8-425198D524F0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83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895D1D"/>
                </a:solidFill>
              </a:rPr>
              <a:pPr/>
              <a:t>03/02/2014</a:t>
            </a:fld>
            <a:endParaRPr lang="en-GB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895D1D"/>
                </a:solidFill>
              </a:rPr>
              <a:pPr/>
              <a:t>‹#›</a:t>
            </a:fld>
            <a:endParaRPr lang="en-GB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748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E2D0DBE-7D9A-4F6D-9816-C677435D442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B4B8E53-044D-4C97-AFE8-425198D524F0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62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6E2D0DBE-7D9A-4F6D-9816-C677435D442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5B4B8E53-044D-4C97-AFE8-425198D524F0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3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6E2D0DBE-7D9A-4F6D-9816-C677435D442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5B4B8E53-044D-4C97-AFE8-425198D524F0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18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E2D0DBE-7D9A-4F6D-9816-C677435D442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B4B8E53-044D-4C97-AFE8-425198D524F0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30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FADFD-F396-4DBE-A164-8C1143F407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09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AFE98-5786-452B-970D-D50920D549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94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9B94D-E1A0-41CA-ACCB-7D75B4AFFC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42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4A1AF-FF33-4D83-8000-ABDF014F0D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3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9F600-CE1A-492C-9E0D-BE256B08BF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26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E0E98-756C-4B88-9E5F-871B5811A0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5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895D1D"/>
                </a:solidFill>
              </a:rPr>
              <a:pPr/>
              <a:t>03/02/2014</a:t>
            </a:fld>
            <a:endParaRPr lang="en-GB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895D1D"/>
                </a:solidFill>
              </a:rPr>
              <a:pPr/>
              <a:t>‹#›</a:t>
            </a:fld>
            <a:endParaRPr lang="en-GB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37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0015F-6FA2-4131-B475-5520510FD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63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D7589-8BBF-4E54-AE43-8291BDF2B4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83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ADF82-85DA-4258-9178-EDFA9A7BFD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52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DDCA9-6E6A-4EE5-8607-20DA997CAE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37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F46DD-C9A4-4CE1-BFFB-06C18A89DA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92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FADFD-F396-4DBE-A164-8C1143F407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14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AFE98-5786-452B-970D-D50920D549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14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9B94D-E1A0-41CA-ACCB-7D75B4AFFC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65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4A1AF-FF33-4D83-8000-ABDF014F0D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68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9F600-CE1A-492C-9E0D-BE256B08BF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2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895D1D"/>
                </a:solidFill>
              </a:rPr>
              <a:pPr/>
              <a:t>03/02/2014</a:t>
            </a:fld>
            <a:endParaRPr lang="en-GB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895D1D"/>
                </a:solidFill>
              </a:rPr>
              <a:pPr/>
              <a:t>‹#›</a:t>
            </a:fld>
            <a:endParaRPr lang="en-GB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88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E0E98-756C-4B88-9E5F-871B5811A0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44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0015F-6FA2-4131-B475-5520510FD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87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D7589-8BBF-4E54-AE43-8291BDF2B4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23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ADF82-85DA-4258-9178-EDFA9A7BFD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81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DDCA9-6E6A-4EE5-8607-20DA997CAE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802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F46DD-C9A4-4CE1-BFFB-06C18A89DA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78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5D564-2636-44B4-85AF-C6447661E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049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4812F-B312-4BE1-90CE-1013B6E2D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143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104B1-CCAC-42C5-8D38-CF9DA0A09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701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AAE20-D44F-46B1-A15D-D8E40CC41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6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895D1D"/>
                </a:solidFill>
              </a:rPr>
              <a:pPr/>
              <a:t>03/02/2014</a:t>
            </a:fld>
            <a:endParaRPr lang="en-GB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895D1D"/>
                </a:solidFill>
              </a:rPr>
              <a:pPr/>
              <a:t>‹#›</a:t>
            </a:fld>
            <a:endParaRPr lang="en-GB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9826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35552-063C-4FAA-9425-8B0C13083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6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05484-5646-4F3E-990C-AAB41050B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176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B1F1-BB72-4CF5-97CD-0FA9B7667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583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A12E-33AA-4642-A284-B66C143F4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75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83281-3EF0-478E-B422-16F999AAB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758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19243-3E2D-4CA4-9889-675A61B8E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619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9933C-32CB-40A7-8E19-E171FD38B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895D1D"/>
                </a:solidFill>
              </a:rPr>
              <a:pPr/>
              <a:t>03/02/2014</a:t>
            </a:fld>
            <a:endParaRPr lang="en-GB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895D1D"/>
                </a:solidFill>
              </a:rPr>
              <a:pPr/>
              <a:t>‹#›</a:t>
            </a:fld>
            <a:endParaRPr lang="en-GB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324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895D1D"/>
                </a:solidFill>
              </a:rPr>
              <a:pPr/>
              <a:t>03/02/2014</a:t>
            </a:fld>
            <a:endParaRPr lang="en-GB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895D1D"/>
                </a:solidFill>
              </a:rPr>
              <a:pPr/>
              <a:t>‹#›</a:t>
            </a:fld>
            <a:endParaRPr lang="en-GB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9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895D1D"/>
                </a:solidFill>
              </a:rPr>
              <a:pPr/>
              <a:t>03/02/2014</a:t>
            </a:fld>
            <a:endParaRPr lang="en-GB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895D1D"/>
                </a:solidFill>
              </a:rPr>
              <a:pPr/>
              <a:t>‹#›</a:t>
            </a:fld>
            <a:endParaRPr lang="en-GB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4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895D1D"/>
                </a:solidFill>
              </a:rPr>
              <a:pPr/>
              <a:t>03/02/2014</a:t>
            </a:fld>
            <a:endParaRPr lang="en-GB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895D1D"/>
                </a:solidFill>
              </a:rPr>
              <a:pPr/>
              <a:t>‹#›</a:t>
            </a:fld>
            <a:endParaRPr lang="en-GB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5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E2D0DBE-7D9A-4F6D-9816-C677435D4420}" type="datetimeFigureOut">
              <a:rPr lang="en-GB" smtClean="0">
                <a:solidFill>
                  <a:srgbClr val="895D1D"/>
                </a:solidFill>
              </a:rPr>
              <a:pPr/>
              <a:t>03/02/2014</a:t>
            </a:fld>
            <a:endParaRPr lang="en-GB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4B8E53-044D-4C97-AFE8-425198D524F0}" type="slidenum">
              <a:rPr lang="en-GB" smtClean="0">
                <a:solidFill>
                  <a:srgbClr val="895D1D"/>
                </a:solidFill>
              </a:rPr>
              <a:pPr/>
              <a:t>‹#›</a:t>
            </a:fld>
            <a:endParaRPr lang="en-GB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4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6E2D0DBE-7D9A-4F6D-9816-C677435D442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B8E53-044D-4C97-AFE8-425198D524F0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98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D36CD-94DA-4498-AEFD-ABC7D55996B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D36CD-94DA-4498-AEFD-ABC7D55996B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3F54A-4760-4919-AFC2-CB596CA9A3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2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c4HxPxNrZ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photos-voyages.com/namibie_botswana/paysages/17_10_large.jpg&amp;imgrefurl=http://www.photos-voyages.com/namibie_botswana/landscapes11.htm&amp;h=397&amp;w=587&amp;sz=53&amp;tbnid=B3lJPFbWfa1mPM:&amp;tbnh=89&amp;tbnw=132&amp;hl=en&amp;start=5&amp;prev=/images?q=desert+area&amp;svnum=10&amp;hl=en&amp;lr=&amp;safe=active&amp;sa=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692696"/>
            <a:ext cx="7772400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Population Distribution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648" y="2060848"/>
            <a:ext cx="6553200" cy="4038600"/>
          </a:xfrm>
        </p:spPr>
        <p:txBody>
          <a:bodyPr>
            <a:normAutofit fontScale="92500"/>
          </a:bodyPr>
          <a:lstStyle/>
          <a:p>
            <a:pPr marL="609600" indent="-609600"/>
            <a:r>
              <a:rPr lang="en-GB" dirty="0" smtClean="0">
                <a:latin typeface="Comic Sans MS" pitchFamily="66" charset="0"/>
              </a:rPr>
              <a:t>Objectives: </a:t>
            </a:r>
            <a:endParaRPr lang="en-GB" dirty="0">
              <a:latin typeface="Comic Sans MS" pitchFamily="66" charset="0"/>
            </a:endParaRPr>
          </a:p>
          <a:p>
            <a:pPr marL="609600" indent="-609600">
              <a:buClr>
                <a:schemeClr val="accent2"/>
              </a:buClr>
              <a:buFontTx/>
              <a:buChar char="•"/>
            </a:pPr>
            <a:r>
              <a:rPr lang="en-GB" sz="3600" dirty="0">
                <a:latin typeface="Comic Sans MS" pitchFamily="66" charset="0"/>
              </a:rPr>
              <a:t>1 To understand the key terms of population density and population distribution.</a:t>
            </a:r>
          </a:p>
          <a:p>
            <a:pPr marL="609600" indent="-609600">
              <a:buClr>
                <a:schemeClr val="accent2"/>
              </a:buClr>
              <a:buFontTx/>
              <a:buAutoNum type="arabicPeriod" startAt="2"/>
            </a:pPr>
            <a:r>
              <a:rPr lang="en-GB" sz="3600" dirty="0">
                <a:latin typeface="Comic Sans MS" pitchFamily="66" charset="0"/>
              </a:rPr>
              <a:t>To examine the reasons for areas of low population density.</a:t>
            </a:r>
          </a:p>
        </p:txBody>
      </p:sp>
    </p:spTree>
    <p:extLst>
      <p:ext uri="{BB962C8B-B14F-4D97-AF65-F5344CB8AC3E}">
        <p14:creationId xmlns:p14="http://schemas.microsoft.com/office/powerpoint/2010/main" val="30944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692696"/>
            <a:ext cx="8003232" cy="70167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Geographical skills – </a:t>
            </a:r>
            <a:r>
              <a:rPr lang="en-GB" dirty="0" err="1">
                <a:latin typeface="Comic Sans MS" pitchFamily="66" charset="0"/>
              </a:rPr>
              <a:t>choropleth</a:t>
            </a:r>
            <a:r>
              <a:rPr lang="en-GB" dirty="0">
                <a:latin typeface="Comic Sans MS" pitchFamily="66" charset="0"/>
              </a:rPr>
              <a:t> shading.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4114800" cy="4114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sz="2800">
                <a:latin typeface="Comic Sans MS" pitchFamily="66" charset="0"/>
              </a:rPr>
              <a:t>Choropleth shading is where you use shades of a colour to indicate different groups on a map. It could be used to show number of schools in a county, number of mobile phones in a region or the income per country.</a:t>
            </a:r>
          </a:p>
        </p:txBody>
      </p:sp>
      <p:pic>
        <p:nvPicPr>
          <p:cNvPr id="5125" name="Picture 5" descr="http://www.e-education.psu.edu/courses/geog5121/graphics/hisp_chor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4408488" cy="33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29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0645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GB" sz="6000" b="1" u="sng" smtClean="0">
                <a:solidFill>
                  <a:srgbClr val="7030A0"/>
                </a:solidFill>
              </a:rPr>
              <a:t>ACTIVITY!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39750" y="1600200"/>
            <a:ext cx="8064500" cy="4852988"/>
          </a:xfrm>
          <a:solidFill>
            <a:srgbClr val="FFC000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mtClean="0">
                <a:solidFill>
                  <a:srgbClr val="7030A0"/>
                </a:solidFill>
              </a:rPr>
              <a:t>Population Density = </a:t>
            </a:r>
            <a:r>
              <a:rPr lang="en-GB" u="sng" smtClean="0">
                <a:solidFill>
                  <a:srgbClr val="7030A0"/>
                </a:solidFill>
              </a:rPr>
              <a:t>Pop. Of Country </a:t>
            </a:r>
          </a:p>
          <a:p>
            <a:pPr marL="0" indent="0" eaLnBrk="1" hangingPunct="1">
              <a:buFontTx/>
              <a:buNone/>
            </a:pPr>
            <a:r>
              <a:rPr lang="en-GB" smtClean="0">
                <a:solidFill>
                  <a:srgbClr val="7030A0"/>
                </a:solidFill>
              </a:rPr>
              <a:t>				  Area of Country</a:t>
            </a:r>
          </a:p>
          <a:p>
            <a:pPr marL="0" indent="0" eaLnBrk="1" hangingPunct="1">
              <a:buFontTx/>
              <a:buNone/>
            </a:pPr>
            <a:endParaRPr lang="en-GB" smtClean="0">
              <a:solidFill>
                <a:srgbClr val="7030A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3600" smtClean="0">
                <a:solidFill>
                  <a:srgbClr val="7030A0"/>
                </a:solidFill>
              </a:rPr>
              <a:t>This formula figures out population density!</a:t>
            </a:r>
          </a:p>
          <a:p>
            <a:pPr marL="0" indent="0" eaLnBrk="1" hangingPunct="1">
              <a:buFontTx/>
              <a:buAutoNum type="arabicPeriod"/>
            </a:pPr>
            <a:r>
              <a:rPr lang="en-GB" sz="3600" smtClean="0">
                <a:solidFill>
                  <a:srgbClr val="7030A0"/>
                </a:solidFill>
              </a:rPr>
              <a:t>Work through the table</a:t>
            </a:r>
          </a:p>
          <a:p>
            <a:pPr marL="0" indent="0" eaLnBrk="1" hangingPunct="1">
              <a:buFontTx/>
              <a:buAutoNum type="arabicPeriod"/>
            </a:pPr>
            <a:r>
              <a:rPr lang="en-GB" sz="3600" smtClean="0">
                <a:solidFill>
                  <a:srgbClr val="7030A0"/>
                </a:solidFill>
              </a:rPr>
              <a:t>Make a colour code on the World Map!</a:t>
            </a:r>
            <a:endParaRPr lang="en-GB" sz="3600" smtClean="0">
              <a:solidFill>
                <a:schemeClr val="bg1"/>
              </a:solidFill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645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GB" sz="6000" b="1" u="sng" smtClean="0">
                <a:solidFill>
                  <a:srgbClr val="008000"/>
                </a:solidFill>
              </a:rPr>
              <a:t>If you are done…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39750" y="1600200"/>
            <a:ext cx="4608513" cy="4997450"/>
          </a:xfrm>
          <a:solidFill>
            <a:srgbClr val="FFC000"/>
          </a:solidFill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GB" smtClean="0">
                <a:solidFill>
                  <a:srgbClr val="008000"/>
                </a:solidFill>
              </a:rPr>
              <a:t>Choose 2 countries that have a high population density – why do you think it is high?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smtClean="0">
                <a:solidFill>
                  <a:srgbClr val="008000"/>
                </a:solidFill>
              </a:rPr>
              <a:t>Choose 2 countries that have a low population density – why do you think it is low?</a:t>
            </a: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32773" name="Picture 4" descr="http://4.bp.blogspot.com/-P-z4t3K_HJU/UNoNaxo4DCI/AAAAAAAALZI/nVKiqz2-CJY/s1600/Open-Bo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2852738"/>
            <a:ext cx="3427413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8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99519" y="548680"/>
            <a:ext cx="4114800" cy="70167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Plenary – Peer Assessment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en-GB">
                <a:latin typeface="Comic Sans MS" pitchFamily="66" charset="0"/>
              </a:rPr>
              <a:t>Swap books with your partner.</a:t>
            </a:r>
          </a:p>
          <a:p>
            <a:r>
              <a:rPr lang="en-GB">
                <a:latin typeface="Comic Sans MS" pitchFamily="66" charset="0"/>
              </a:rPr>
              <a:t>Complete the peer assessment label and stick it under their work.</a:t>
            </a:r>
          </a:p>
          <a:p>
            <a:r>
              <a:rPr lang="en-GB">
                <a:latin typeface="Comic Sans MS" pitchFamily="66" charset="0"/>
              </a:rPr>
              <a:t>You have 5 mins to assess their work and add a target.</a:t>
            </a:r>
          </a:p>
        </p:txBody>
      </p:sp>
      <p:pic>
        <p:nvPicPr>
          <p:cNvPr id="7172" name="Picture 4" descr="\\GIL-SR-001\RMPackages\Applications\MS Publisher 2000 SP1\v1.2.0.0\PFiles\MSOffice\Clipart\standard\stddir1\BD05032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1951038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86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604448" cy="701675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The population problem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382000" cy="4876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endParaRPr lang="en-GB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57594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0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88640"/>
            <a:ext cx="8382000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Plenary: Which country am I?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90600"/>
            <a:ext cx="4876800" cy="5486400"/>
          </a:xfrm>
        </p:spPr>
        <p:txBody>
          <a:bodyPr/>
          <a:lstStyle/>
          <a:p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I </a:t>
            </a:r>
            <a:r>
              <a:rPr lang="en-GB" sz="2400" dirty="0">
                <a:latin typeface="Comic Sans MS" pitchFamily="66" charset="0"/>
              </a:rPr>
              <a:t>am north of the equator.</a:t>
            </a:r>
          </a:p>
          <a:p>
            <a:r>
              <a:rPr lang="en-GB" sz="2400" dirty="0">
                <a:latin typeface="Comic Sans MS" pitchFamily="66" charset="0"/>
              </a:rPr>
              <a:t>I have a coast line on the Pacific Ocean.</a:t>
            </a:r>
          </a:p>
          <a:p>
            <a:r>
              <a:rPr lang="en-GB" sz="2400" dirty="0">
                <a:latin typeface="Comic Sans MS" pitchFamily="66" charset="0"/>
              </a:rPr>
              <a:t>Many of my people speak Spanish.</a:t>
            </a:r>
          </a:p>
          <a:p>
            <a:r>
              <a:rPr lang="en-GB" sz="2400" dirty="0">
                <a:latin typeface="Comic Sans MS" pitchFamily="66" charset="0"/>
              </a:rPr>
              <a:t>I am south of the USA.</a:t>
            </a:r>
          </a:p>
          <a:p>
            <a:r>
              <a:rPr lang="en-GB" sz="2400" dirty="0">
                <a:latin typeface="Comic Sans MS" pitchFamily="66" charset="0"/>
              </a:rPr>
              <a:t>I have mountains called the Sierra Madre Occidental.</a:t>
            </a:r>
          </a:p>
          <a:p>
            <a:r>
              <a:rPr lang="en-GB" sz="2400" dirty="0">
                <a:latin typeface="Comic Sans MS" pitchFamily="66" charset="0"/>
              </a:rPr>
              <a:t>My people wear ponchos and sombreros.</a:t>
            </a:r>
          </a:p>
          <a:p>
            <a:r>
              <a:rPr lang="en-GB" sz="2400" dirty="0">
                <a:latin typeface="Comic Sans MS" pitchFamily="66" charset="0"/>
              </a:rPr>
              <a:t>My capital is Mexico City.</a:t>
            </a:r>
          </a:p>
        </p:txBody>
      </p:sp>
      <p:pic>
        <p:nvPicPr>
          <p:cNvPr id="9222" name="Picture 6" descr="http://z.about.com/d/geography/1/0/K/J/mex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676400"/>
            <a:ext cx="4297362" cy="44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7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692696"/>
            <a:ext cx="8496944" cy="701675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Starter </a:t>
            </a:r>
            <a:r>
              <a:rPr lang="en-GB" dirty="0" smtClean="0">
                <a:latin typeface="Comic Sans MS" pitchFamily="66" charset="0"/>
              </a:rPr>
              <a:t>: how </a:t>
            </a:r>
            <a:r>
              <a:rPr lang="en-GB" dirty="0">
                <a:latin typeface="Comic Sans MS" pitchFamily="66" charset="0"/>
              </a:rPr>
              <a:t>many people</a:t>
            </a:r>
            <a:r>
              <a:rPr lang="en-GB" dirty="0" smtClean="0">
                <a:latin typeface="Comic Sans MS" pitchFamily="66" charset="0"/>
              </a:rPr>
              <a:t>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2348880"/>
            <a:ext cx="7772400" cy="4114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Tx/>
              <a:buBlip>
                <a:blip r:embed="rId2"/>
              </a:buBlip>
            </a:pPr>
            <a:r>
              <a:rPr lang="en-GB" sz="3200" dirty="0">
                <a:latin typeface="Comic Sans MS" pitchFamily="66" charset="0"/>
                <a:hlinkClick r:id="" action="ppaction://noaction"/>
              </a:rPr>
              <a:t>Are there in </a:t>
            </a:r>
            <a:r>
              <a:rPr lang="en-GB" sz="3200" dirty="0" smtClean="0">
                <a:latin typeface="Comic Sans MS" pitchFamily="66" charset="0"/>
                <a:hlinkClick r:id="" action="ppaction://noaction"/>
              </a:rPr>
              <a:t>the </a:t>
            </a:r>
            <a:r>
              <a:rPr lang="en-GB" sz="3200" dirty="0" smtClean="0">
                <a:latin typeface="Comic Sans MS" pitchFamily="66" charset="0"/>
                <a:hlinkClick r:id="" action="ppaction://noaction"/>
              </a:rPr>
              <a:t>our</a:t>
            </a:r>
            <a:r>
              <a:rPr lang="en-GB" sz="3200" dirty="0" smtClean="0">
                <a:latin typeface="Comic Sans MS" pitchFamily="66" charset="0"/>
                <a:hlinkClick r:id="" action="ppaction://noaction"/>
              </a:rPr>
              <a:t> </a:t>
            </a:r>
            <a:r>
              <a:rPr lang="en-GB" sz="3200" dirty="0" smtClean="0">
                <a:latin typeface="Comic Sans MS" pitchFamily="66" charset="0"/>
                <a:hlinkClick r:id="" action="ppaction://noaction"/>
              </a:rPr>
              <a:t>School</a:t>
            </a:r>
            <a:r>
              <a:rPr lang="en-GB" sz="3200" dirty="0">
                <a:latin typeface="Comic Sans MS" pitchFamily="66" charset="0"/>
                <a:hlinkClick r:id="" action="ppaction://noaction"/>
              </a:rPr>
              <a:t>?</a:t>
            </a:r>
          </a:p>
          <a:p>
            <a:pPr>
              <a:buFontTx/>
              <a:buBlip>
                <a:blip r:embed="rId2"/>
              </a:buBlip>
            </a:pPr>
            <a:r>
              <a:rPr lang="en-GB" sz="3200" dirty="0" smtClean="0">
                <a:latin typeface="Comic Sans MS" pitchFamily="66" charset="0"/>
                <a:hlinkClick r:id="" action="ppaction://noaction"/>
              </a:rPr>
              <a:t>Are </a:t>
            </a:r>
            <a:r>
              <a:rPr lang="en-GB" sz="3200" dirty="0">
                <a:latin typeface="Comic Sans MS" pitchFamily="66" charset="0"/>
                <a:hlinkClick r:id="" action="ppaction://noaction"/>
              </a:rPr>
              <a:t>there in </a:t>
            </a:r>
            <a:r>
              <a:rPr lang="en-GB" sz="3200" dirty="0" smtClean="0">
                <a:latin typeface="Comic Sans MS" pitchFamily="66" charset="0"/>
                <a:hlinkClick r:id="" action="ppaction://noaction"/>
              </a:rPr>
              <a:t>our city</a:t>
            </a:r>
            <a:r>
              <a:rPr lang="en-GB" sz="3200" dirty="0" smtClean="0">
                <a:latin typeface="Comic Sans MS" pitchFamily="66" charset="0"/>
                <a:hlinkClick r:id="" action="ppaction://noaction"/>
              </a:rPr>
              <a:t>?</a:t>
            </a:r>
            <a:endParaRPr lang="en-GB" sz="3200" dirty="0">
              <a:latin typeface="Comic Sans MS" pitchFamily="66" charset="0"/>
              <a:hlinkClick r:id="" action="ppaction://noaction"/>
            </a:endParaRPr>
          </a:p>
          <a:p>
            <a:pPr>
              <a:buFontTx/>
              <a:buBlip>
                <a:blip r:embed="rId2"/>
              </a:buBlip>
            </a:pPr>
            <a:r>
              <a:rPr lang="en-GB" sz="3200" dirty="0">
                <a:latin typeface="Comic Sans MS" pitchFamily="66" charset="0"/>
                <a:hlinkClick r:id="" action="ppaction://noaction"/>
              </a:rPr>
              <a:t>Are there in the </a:t>
            </a:r>
            <a:r>
              <a:rPr lang="en-GB" sz="3200" dirty="0" smtClean="0">
                <a:latin typeface="Comic Sans MS" pitchFamily="66" charset="0"/>
                <a:hlinkClick r:id="" action="ppaction://noaction"/>
              </a:rPr>
              <a:t>Country?</a:t>
            </a:r>
            <a:endParaRPr lang="en-GB" sz="3200" dirty="0">
              <a:latin typeface="Comic Sans MS" pitchFamily="66" charset="0"/>
              <a:hlinkClick r:id="" action="ppaction://noaction"/>
            </a:endParaRPr>
          </a:p>
          <a:p>
            <a:pPr>
              <a:buFontTx/>
              <a:buBlip>
                <a:blip r:embed="rId2"/>
              </a:buBlip>
            </a:pPr>
            <a:r>
              <a:rPr lang="en-GB" sz="3200" dirty="0">
                <a:latin typeface="Comic Sans MS" pitchFamily="66" charset="0"/>
                <a:hlinkClick r:id="" action="ppaction://noaction"/>
              </a:rPr>
              <a:t>Are there </a:t>
            </a:r>
            <a:r>
              <a:rPr lang="en-GB" sz="3200" dirty="0" smtClean="0">
                <a:latin typeface="Comic Sans MS" pitchFamily="66" charset="0"/>
                <a:hlinkClick r:id="" action="ppaction://noaction"/>
              </a:rPr>
              <a:t>on this continent</a:t>
            </a:r>
            <a:r>
              <a:rPr lang="en-GB" sz="3200" dirty="0" smtClean="0">
                <a:latin typeface="Comic Sans MS" pitchFamily="66" charset="0"/>
                <a:hlinkClick r:id="" action="ppaction://noaction"/>
              </a:rPr>
              <a:t>?</a:t>
            </a:r>
            <a:endParaRPr lang="en-GB" sz="3200" dirty="0">
              <a:latin typeface="Comic Sans MS" pitchFamily="66" charset="0"/>
              <a:hlinkClick r:id="" action="ppaction://noaction"/>
            </a:endParaRPr>
          </a:p>
          <a:p>
            <a:pPr>
              <a:buFontTx/>
              <a:buBlip>
                <a:blip r:embed="rId2"/>
              </a:buBlip>
            </a:pPr>
            <a:r>
              <a:rPr lang="en-GB" sz="3200" dirty="0">
                <a:latin typeface="Comic Sans MS" pitchFamily="66" charset="0"/>
                <a:hlinkClick r:id="" action="ppaction://noaction"/>
              </a:rPr>
              <a:t>Are </a:t>
            </a:r>
            <a:r>
              <a:rPr lang="en-GB" sz="3200" dirty="0" smtClean="0">
                <a:latin typeface="Comic Sans MS" pitchFamily="66" charset="0"/>
                <a:hlinkClick r:id="" action="ppaction://noaction"/>
              </a:rPr>
              <a:t>there </a:t>
            </a:r>
            <a:r>
              <a:rPr lang="en-GB" sz="3200" dirty="0">
                <a:latin typeface="Comic Sans MS" pitchFamily="66" charset="0"/>
                <a:hlinkClick r:id="" action="ppaction://noaction"/>
              </a:rPr>
              <a:t>in the world</a:t>
            </a:r>
            <a:r>
              <a:rPr lang="en-GB" sz="3200" dirty="0" smtClean="0">
                <a:latin typeface="Comic Sans MS" pitchFamily="66" charset="0"/>
                <a:hlinkClick r:id="" action="ppaction://noaction"/>
              </a:rPr>
              <a:t>?</a:t>
            </a:r>
            <a:endParaRPr lang="en-GB" sz="3200" dirty="0" smtClean="0">
              <a:latin typeface="Comic Sans MS" pitchFamily="66" charset="0"/>
            </a:endParaRPr>
          </a:p>
          <a:p>
            <a:endParaRPr lang="en-GB" sz="3200" dirty="0" smtClean="0">
              <a:latin typeface="Comic Sans MS" pitchFamily="66" charset="0"/>
              <a:hlinkClick r:id="rId3"/>
            </a:endParaRPr>
          </a:p>
          <a:p>
            <a:pPr>
              <a:buBlip>
                <a:blip r:embed="rId2"/>
              </a:buBlip>
            </a:pPr>
            <a:r>
              <a:rPr lang="en-GB" sz="3200" dirty="0">
                <a:latin typeface="Comic Sans MS" pitchFamily="66" charset="0"/>
                <a:hlinkClick r:id="rId3"/>
              </a:rPr>
              <a:t>http://www.youtube.com/watch?v=sc4HxPxNrZ0</a:t>
            </a:r>
          </a:p>
        </p:txBody>
      </p:sp>
    </p:spTree>
    <p:extLst>
      <p:ext uri="{BB962C8B-B14F-4D97-AF65-F5344CB8AC3E}">
        <p14:creationId xmlns:p14="http://schemas.microsoft.com/office/powerpoint/2010/main" val="19393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0"/>
            <a:ext cx="104409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0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7150" y="-4763"/>
            <a:ext cx="10471150" cy="795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7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89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72400" cy="1143000"/>
          </a:xfrm>
        </p:spPr>
        <p:txBody>
          <a:bodyPr/>
          <a:lstStyle/>
          <a:p>
            <a:r>
              <a:rPr lang="en-GB">
                <a:latin typeface="Comic Sans MS" pitchFamily="66" charset="0"/>
              </a:rPr>
              <a:t>Few people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24000"/>
            <a:ext cx="3810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>
                <a:latin typeface="Comic Sans MS" pitchFamily="66" charset="0"/>
              </a:rPr>
              <a:t>Look at the two pictures opposite. </a:t>
            </a:r>
            <a:r>
              <a:rPr lang="en-GB" sz="2800" dirty="0" smtClean="0">
                <a:latin typeface="Comic Sans MS" pitchFamily="66" charset="0"/>
              </a:rPr>
              <a:t>suggest </a:t>
            </a:r>
            <a:r>
              <a:rPr lang="en-GB" sz="2800" dirty="0">
                <a:latin typeface="Comic Sans MS" pitchFamily="66" charset="0"/>
              </a:rPr>
              <a:t>reasons why few people live in either area</a:t>
            </a:r>
            <a:r>
              <a:rPr lang="en-GB" sz="2800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GB" sz="28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GB" sz="28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latin typeface="Comic Sans MS" pitchFamily="66" charset="0"/>
              </a:rPr>
              <a:t>Extension – Think of other places where few people live.</a:t>
            </a:r>
          </a:p>
        </p:txBody>
      </p:sp>
      <p:pic>
        <p:nvPicPr>
          <p:cNvPr id="4103" name="Picture 7" descr="http://www.milebymile.com/hwy_item_images/photo_US_WA_12_14390_2065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828800"/>
            <a:ext cx="3352800" cy="2028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5" name="Picture 9" descr="http://images.google.co.uk/images?q=tbn:B3lJPFbWfa1mPM:www.photos-voyages.com/namibie_botswana/paysages/17_10_larg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2766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GB">
                <a:latin typeface="Comic Sans MS" pitchFamily="66" charset="0"/>
              </a:rPr>
              <a:t>Lots of people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219200"/>
            <a:ext cx="3810000" cy="4876800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latin typeface="Comic Sans MS" pitchFamily="66" charset="0"/>
              </a:rPr>
              <a:t> Look at the two pictures opposite. </a:t>
            </a:r>
            <a:r>
              <a:rPr lang="en-GB" sz="2800" dirty="0" smtClean="0">
                <a:latin typeface="Comic Sans MS" pitchFamily="66" charset="0"/>
              </a:rPr>
              <a:t>suggest </a:t>
            </a:r>
            <a:r>
              <a:rPr lang="en-GB" sz="2800" dirty="0">
                <a:latin typeface="Comic Sans MS" pitchFamily="66" charset="0"/>
              </a:rPr>
              <a:t>reasons why lots people live in both areas</a:t>
            </a:r>
            <a:r>
              <a:rPr lang="en-GB" sz="2800" dirty="0" smtClean="0">
                <a:latin typeface="Comic Sans MS" pitchFamily="66" charset="0"/>
              </a:rPr>
              <a:t>.</a:t>
            </a:r>
          </a:p>
          <a:p>
            <a:endParaRPr lang="en-GB" sz="2800" dirty="0">
              <a:latin typeface="Comic Sans MS" pitchFamily="66" charset="0"/>
            </a:endParaRPr>
          </a:p>
          <a:p>
            <a:endParaRPr lang="en-GB" sz="2800" dirty="0">
              <a:latin typeface="Comic Sans MS" pitchFamily="66" charset="0"/>
            </a:endParaRPr>
          </a:p>
          <a:p>
            <a:r>
              <a:rPr lang="en-GB" sz="2800" dirty="0">
                <a:latin typeface="Comic Sans MS" pitchFamily="66" charset="0"/>
              </a:rPr>
              <a:t>Extension – Think of other places where lots of people live.</a:t>
            </a:r>
          </a:p>
          <a:p>
            <a:endParaRPr lang="en-GB" sz="2800" dirty="0">
              <a:latin typeface="Comic Sans MS" pitchFamily="66" charset="0"/>
            </a:endParaRPr>
          </a:p>
        </p:txBody>
      </p:sp>
      <p:pic>
        <p:nvPicPr>
          <p:cNvPr id="5127" name="Picture 7" descr="http://upload.wikimedia.org/wikipedia/en/thumb/0/0c/Mall.bristol.arp.750pix.jpg/250px-Mall.bristol.arp.750pix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3810000" cy="286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Picture 9" descr="http://www.amsterdam.info/img/transport/tram-leidsepl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214788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1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7824" y="548680"/>
            <a:ext cx="4114800" cy="701675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Key terms: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en-GB" sz="2800">
                <a:solidFill>
                  <a:srgbClr val="CC0000"/>
                </a:solidFill>
                <a:latin typeface="Comic Sans MS" pitchFamily="66" charset="0"/>
              </a:rPr>
              <a:t>Population density</a:t>
            </a:r>
            <a:r>
              <a:rPr lang="en-GB" sz="2800">
                <a:latin typeface="Comic Sans MS" pitchFamily="66" charset="0"/>
              </a:rPr>
              <a:t> is the number of people per square kilometre.</a:t>
            </a:r>
          </a:p>
          <a:p>
            <a:r>
              <a:rPr lang="en-GB" sz="2800">
                <a:solidFill>
                  <a:srgbClr val="CC0000"/>
                </a:solidFill>
                <a:latin typeface="Comic Sans MS" pitchFamily="66" charset="0"/>
              </a:rPr>
              <a:t>Population distribution</a:t>
            </a:r>
            <a:r>
              <a:rPr lang="en-GB" sz="2800">
                <a:latin typeface="Comic Sans MS" pitchFamily="66" charset="0"/>
              </a:rPr>
              <a:t> is how people are spread out across an area.</a:t>
            </a:r>
          </a:p>
          <a:p>
            <a:r>
              <a:rPr lang="en-GB" sz="2800">
                <a:solidFill>
                  <a:srgbClr val="CC0000"/>
                </a:solidFill>
                <a:latin typeface="Comic Sans MS" pitchFamily="66" charset="0"/>
              </a:rPr>
              <a:t>Densely populated</a:t>
            </a:r>
            <a:r>
              <a:rPr lang="en-GB" sz="2800">
                <a:latin typeface="Comic Sans MS" pitchFamily="66" charset="0"/>
              </a:rPr>
              <a:t> means that there are a lot of people within an area, it is crowded.</a:t>
            </a:r>
          </a:p>
          <a:p>
            <a:r>
              <a:rPr lang="en-GB" sz="2800">
                <a:solidFill>
                  <a:srgbClr val="CC0000"/>
                </a:solidFill>
                <a:latin typeface="Comic Sans MS" pitchFamily="66" charset="0"/>
              </a:rPr>
              <a:t>Sparsely populated</a:t>
            </a:r>
            <a:r>
              <a:rPr lang="en-GB" sz="2800">
                <a:latin typeface="Comic Sans MS" pitchFamily="66" charset="0"/>
              </a:rPr>
              <a:t> means that there are few people within an area.</a:t>
            </a:r>
          </a:p>
        </p:txBody>
      </p:sp>
    </p:spTree>
    <p:extLst>
      <p:ext uri="{BB962C8B-B14F-4D97-AF65-F5344CB8AC3E}">
        <p14:creationId xmlns:p14="http://schemas.microsoft.com/office/powerpoint/2010/main" val="6750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8534400" cy="134778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>Do you think population distribution across the world is even?</a:t>
            </a:r>
          </a:p>
        </p:txBody>
      </p:sp>
      <p:pic>
        <p:nvPicPr>
          <p:cNvPr id="7172" name="Picture 4" descr="http://images.google.co.uk/url?q=http://homes.jcu.edu.au/~edhm/sose/world%2520glob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36576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396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Hardcover</vt:lpstr>
      <vt:lpstr>Kilter</vt:lpstr>
      <vt:lpstr>Default Design</vt:lpstr>
      <vt:lpstr>1_Default Design</vt:lpstr>
      <vt:lpstr>2_Default Design</vt:lpstr>
      <vt:lpstr>Population Distribution</vt:lpstr>
      <vt:lpstr>Starter : how many people?</vt:lpstr>
      <vt:lpstr>Презентация PowerPoint</vt:lpstr>
      <vt:lpstr>Презентация PowerPoint</vt:lpstr>
      <vt:lpstr>Презентация PowerPoint</vt:lpstr>
      <vt:lpstr>Few people</vt:lpstr>
      <vt:lpstr>Lots of people</vt:lpstr>
      <vt:lpstr>Key terms:</vt:lpstr>
      <vt:lpstr>Do you think population distribution across the world is even?</vt:lpstr>
      <vt:lpstr>Geographical skills – choropleth shading.</vt:lpstr>
      <vt:lpstr>ACTIVITY!</vt:lpstr>
      <vt:lpstr>If you are done…</vt:lpstr>
      <vt:lpstr>Plenary – Peer Assessment</vt:lpstr>
      <vt:lpstr>The population problem</vt:lpstr>
      <vt:lpstr>Plenary: Which country am I?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Distribution</dc:title>
  <dc:creator>Jennifer Wood</dc:creator>
  <cp:lastModifiedBy>Jennifer Wood</cp:lastModifiedBy>
  <cp:revision>1</cp:revision>
  <dcterms:created xsi:type="dcterms:W3CDTF">2014-02-03T04:20:43Z</dcterms:created>
  <dcterms:modified xsi:type="dcterms:W3CDTF">2014-02-03T04:28:46Z</dcterms:modified>
</cp:coreProperties>
</file>