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</p:sldMasterIdLst>
  <p:notesMasterIdLst>
    <p:notesMasterId r:id="rId25"/>
  </p:notesMasterIdLst>
  <p:sldIdLst>
    <p:sldId id="257" r:id="rId6"/>
    <p:sldId id="275" r:id="rId7"/>
    <p:sldId id="258" r:id="rId8"/>
    <p:sldId id="259" r:id="rId9"/>
    <p:sldId id="270" r:id="rId10"/>
    <p:sldId id="271" r:id="rId11"/>
    <p:sldId id="278" r:id="rId12"/>
    <p:sldId id="272" r:id="rId13"/>
    <p:sldId id="273" r:id="rId14"/>
    <p:sldId id="274" r:id="rId15"/>
    <p:sldId id="262" r:id="rId16"/>
    <p:sldId id="268" r:id="rId17"/>
    <p:sldId id="263" r:id="rId18"/>
    <p:sldId id="276" r:id="rId19"/>
    <p:sldId id="277" r:id="rId20"/>
    <p:sldId id="265" r:id="rId21"/>
    <p:sldId id="266" r:id="rId22"/>
    <p:sldId id="267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0535-A023-405D-A363-524CAA946443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FF7D8-CA4B-444E-96CC-E9DA0E380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326" y="695787"/>
            <a:ext cx="4987348" cy="34280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5326" y="695787"/>
            <a:ext cx="4987348" cy="34280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145440-95E4-45DF-B863-0CA6B38E5DA7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6" y="4343233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4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9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6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D14F760-4B76-4262-BAFE-9587F2CC2E90}" type="slidenum">
              <a:rPr lang="en-GB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3FBEC-F1CE-44F3-98F6-8BEC91E5A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0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CFF05-D99B-4EB4-BD97-C5B424C559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15AA7-AB70-473F-9A54-14C5EC4119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1E5DC-5783-45A3-AD6B-519CE6F9B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6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33EA-AC44-4BBA-BAE8-413317BB98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6665E-91C1-4163-98FB-1ADED2DCCF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8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A412-C9C4-4D27-ADB6-EAC33808AD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0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DA66-B734-4690-BFA1-279D367AC8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6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BF674-B2C2-428F-80E7-7F72EB2EE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3B70-6355-4492-9E10-1DBE579A43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3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1500D-8E1B-4D28-9E7A-42335F9D20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53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A08D-ED96-475F-BA4E-0579413D08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C2B0-1871-4571-A324-1F299C01B0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4215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860E-CB3C-4C78-A418-33333F12A3D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4BE9-5205-4D0F-AFDC-40934A0F5A1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4688"/>
      </p:ext>
    </p:extLst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3D8B-975E-4A34-AB70-AC36DDD118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3215-C273-4A80-A20A-A5705F314D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40986"/>
      </p:ext>
    </p:extLst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5DB0-012D-4F63-A858-30EF84E5DC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2CB2-7AF7-4E29-8D66-76218586D5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2999"/>
      </p:ext>
    </p:extLst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A0D9-142A-48F9-AAFF-6EE74C8F44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F328-1C74-4310-A1ED-F43D1B2CEB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0109"/>
      </p:ext>
    </p:extLst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1811-0DD6-4745-8306-662A792620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072D-7991-47E8-8543-DAC7650A1C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0775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0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F3EE-516C-49D6-8D07-36105550C1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83B3-6860-4C02-AFC0-0AE2E25218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6193"/>
      </p:ext>
    </p:extLst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60A5-854F-44D8-89EF-BD7AA42C37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03F8-599D-428C-970C-3ECB19646A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35925"/>
      </p:ext>
    </p:extLst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FEF6-9A0C-4392-AA49-9B25CEC534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C40B-5D63-4CEB-AC87-4BBA44ADDAE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10211"/>
      </p:ext>
    </p:extLst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E0D4-7977-48A5-8EF7-D861C3735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916C-651E-4923-9D4A-D0212D00DE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6417"/>
      </p:ext>
    </p:extLst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EE40-5A9E-4098-9DBE-57F1A1058A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449A-E891-4F70-85D1-37F80C84AC3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72654"/>
      </p:ext>
    </p:extLst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A08D-ED96-475F-BA4E-0579413D08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C2B0-1871-4571-A324-1F299C01B0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15564"/>
      </p:ext>
    </p:extLst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860E-CB3C-4C78-A418-33333F12A3D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4BE9-5205-4D0F-AFDC-40934A0F5A1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1246"/>
      </p:ext>
    </p:extLst>
  </p:cSld>
  <p:clrMapOvr>
    <a:masterClrMapping/>
  </p:clrMapOvr>
  <p:transition spd="slow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3D8B-975E-4A34-AB70-AC36DDD118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3215-C273-4A80-A20A-A5705F314D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52329"/>
      </p:ext>
    </p:extLst>
  </p:cSld>
  <p:clrMapOvr>
    <a:masterClrMapping/>
  </p:clrMapOvr>
  <p:transition spd="slow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5DB0-012D-4F63-A858-30EF84E5DC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2CB2-7AF7-4E29-8D66-76218586D5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2011"/>
      </p:ext>
    </p:extLst>
  </p:cSld>
  <p:clrMapOvr>
    <a:masterClrMapping/>
  </p:clrMapOvr>
  <p:transition spd="slow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A0D9-142A-48F9-AAFF-6EE74C8F44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F328-1C74-4310-A1ED-F43D1B2CEB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1510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0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1811-0DD6-4745-8306-662A792620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072D-7991-47E8-8543-DAC7650A1C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7141"/>
      </p:ext>
    </p:extLst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F3EE-516C-49D6-8D07-36105550C1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83B3-6860-4C02-AFC0-0AE2E25218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6102"/>
      </p:ext>
    </p:extLst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60A5-854F-44D8-89EF-BD7AA42C37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03F8-599D-428C-970C-3ECB19646A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93236"/>
      </p:ext>
    </p:extLst>
  </p:cSld>
  <p:clrMapOvr>
    <a:masterClrMapping/>
  </p:clrMapOvr>
  <p:transition spd="slow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FEF6-9A0C-4392-AA49-9B25CEC534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C40B-5D63-4CEB-AC87-4BBA44ADDAE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63"/>
      </p:ext>
    </p:extLst>
  </p:cSld>
  <p:clrMapOvr>
    <a:masterClrMapping/>
  </p:clrMapOvr>
  <p:transition spd="slow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E0D4-7977-48A5-8EF7-D861C3735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916C-651E-4923-9D4A-D0212D00DE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4947"/>
      </p:ext>
    </p:extLst>
  </p:cSld>
  <p:clrMapOvr>
    <a:masterClrMapping/>
  </p:clrMapOvr>
  <p:transition spd="slow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EE40-5A9E-4098-9DBE-57F1A1058A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449A-E891-4F70-85D1-37F80C84AC3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197"/>
      </p:ext>
    </p:extLst>
  </p:cSld>
  <p:clrMapOvr>
    <a:masterClrMapping/>
  </p:clrMapOvr>
  <p:transition spd="slow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A08D-ED96-475F-BA4E-0579413D08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C2B0-1871-4571-A324-1F299C01B0C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35085"/>
      </p:ext>
    </p:extLst>
  </p:cSld>
  <p:clrMapOvr>
    <a:masterClrMapping/>
  </p:clrMapOvr>
  <p:transition spd="slow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860E-CB3C-4C78-A418-33333F12A3D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4BE9-5205-4D0F-AFDC-40934A0F5A1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14785"/>
      </p:ext>
    </p:extLst>
  </p:cSld>
  <p:clrMapOvr>
    <a:masterClrMapping/>
  </p:clrMapOvr>
  <p:transition spd="slow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3D8B-975E-4A34-AB70-AC36DDD118D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3215-C273-4A80-A20A-A5705F314D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4512"/>
      </p:ext>
    </p:extLst>
  </p:cSld>
  <p:clrMapOvr>
    <a:masterClrMapping/>
  </p:clrMapOvr>
  <p:transition spd="slow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5DB0-012D-4F63-A858-30EF84E5DC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2CB2-7AF7-4E29-8D66-76218586D5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4546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59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A0D9-142A-48F9-AAFF-6EE74C8F44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F328-1C74-4310-A1ED-F43D1B2CEB6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71976"/>
      </p:ext>
    </p:extLst>
  </p:cSld>
  <p:clrMapOvr>
    <a:masterClrMapping/>
  </p:clrMapOvr>
  <p:transition spd="slow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1811-0DD6-4745-8306-662A792620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072D-7991-47E8-8543-DAC7650A1C4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2012"/>
      </p:ext>
    </p:extLst>
  </p:cSld>
  <p:clrMapOvr>
    <a:masterClrMapping/>
  </p:clrMapOvr>
  <p:transition spd="slow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F3EE-516C-49D6-8D07-36105550C1A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83B3-6860-4C02-AFC0-0AE2E252184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8140"/>
      </p:ext>
    </p:extLst>
  </p:cSld>
  <p:clrMapOvr>
    <a:masterClrMapping/>
  </p:clrMapOvr>
  <p:transition spd="slow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60A5-854F-44D8-89EF-BD7AA42C37E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103F8-599D-428C-970C-3ECB19646A5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4904"/>
      </p:ext>
    </p:extLst>
  </p:cSld>
  <p:clrMapOvr>
    <a:masterClrMapping/>
  </p:clrMapOvr>
  <p:transition spd="slow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FEF6-9A0C-4392-AA49-9B25CEC534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C40B-5D63-4CEB-AC87-4BBA44ADDAE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7564"/>
      </p:ext>
    </p:extLst>
  </p:cSld>
  <p:clrMapOvr>
    <a:masterClrMapping/>
  </p:clrMapOvr>
  <p:transition spd="slow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E0D4-7977-48A5-8EF7-D861C3735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916C-651E-4923-9D4A-D0212D00DE8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68740"/>
      </p:ext>
    </p:extLst>
  </p:cSld>
  <p:clrMapOvr>
    <a:masterClrMapping/>
  </p:clrMapOvr>
  <p:transition spd="slow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EE40-5A9E-4098-9DBE-57F1A1058AE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449A-E891-4F70-85D1-37F80C84AC3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00746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3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2D0DBE-7D9A-4F6D-9816-C677435D4420}" type="datetimeFigureOut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03/02/2014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4B8E53-044D-4C97-AFE8-425198D524F0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11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06C63D-ADAD-4757-ABD9-9D24BD239D6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3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DA31E-20B4-4431-933F-F7546C7A4A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2F634-142D-4FF7-BE20-8230BC18BEE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6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DA31E-20B4-4431-933F-F7546C7A4A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2F634-142D-4FF7-BE20-8230BC18BEE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0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ADA31E-20B4-4431-933F-F7546C7A4A5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82F634-142D-4FF7-BE20-8230BC18BEE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esip.igc.org/1700.html" TargetMode="External"/><Relationship Id="rId13" Type="http://schemas.openxmlformats.org/officeDocument/2006/relationships/image" Target="http://desip.igc.org/map1800s.gif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10.png"/><Relationship Id="rId21" Type="http://schemas.openxmlformats.org/officeDocument/2006/relationships/image" Target="../media/image16.png"/><Relationship Id="rId7" Type="http://schemas.openxmlformats.org/officeDocument/2006/relationships/image" Target="http://desip.igc.org/map1350s.gif" TargetMode="External"/><Relationship Id="rId12" Type="http://schemas.openxmlformats.org/officeDocument/2006/relationships/image" Target="../media/image13.png"/><Relationship Id="rId17" Type="http://schemas.openxmlformats.org/officeDocument/2006/relationships/hyperlink" Target="http://desip.igc.org/1950.html" TargetMode="External"/><Relationship Id="rId25" Type="http://schemas.openxmlformats.org/officeDocument/2006/relationships/image" Target="http://desip.igc.org/map2020s.gif" TargetMode="External"/><Relationship Id="rId2" Type="http://schemas.openxmlformats.org/officeDocument/2006/relationships/hyperlink" Target="http://desip.igc.org/1.html" TargetMode="External"/><Relationship Id="rId16" Type="http://schemas.openxmlformats.org/officeDocument/2006/relationships/image" Target="http://desip.igc.org/map1900s.gif" TargetMode="External"/><Relationship Id="rId20" Type="http://schemas.openxmlformats.org/officeDocument/2006/relationships/hyperlink" Target="http://desip.igc.org/1985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hyperlink" Target="http://desip.igc.org/1800.html" TargetMode="External"/><Relationship Id="rId24" Type="http://schemas.openxmlformats.org/officeDocument/2006/relationships/image" Target="../media/image17.png"/><Relationship Id="rId5" Type="http://schemas.openxmlformats.org/officeDocument/2006/relationships/hyperlink" Target="http://desip.igc.org/1350.html" TargetMode="External"/><Relationship Id="rId15" Type="http://schemas.openxmlformats.org/officeDocument/2006/relationships/image" Target="../media/image14.png"/><Relationship Id="rId23" Type="http://schemas.openxmlformats.org/officeDocument/2006/relationships/hyperlink" Target="http://desip.igc.org/2020.html" TargetMode="External"/><Relationship Id="rId10" Type="http://schemas.openxmlformats.org/officeDocument/2006/relationships/image" Target="http://desip.igc.org/map1700s.gif" TargetMode="External"/><Relationship Id="rId19" Type="http://schemas.openxmlformats.org/officeDocument/2006/relationships/image" Target="http://desip.igc.org/map1950s.gif" TargetMode="External"/><Relationship Id="rId4" Type="http://schemas.openxmlformats.org/officeDocument/2006/relationships/image" Target="http://desip.igc.org/map1s.gif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://desip.igc.org/1900.html" TargetMode="External"/><Relationship Id="rId22" Type="http://schemas.openxmlformats.org/officeDocument/2006/relationships/image" Target="http://desip.igc.org/map1985s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153915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002003"/>
              </p:ext>
            </p:extLst>
          </p:nvPr>
        </p:nvGraphicFramePr>
        <p:xfrm>
          <a:off x="457200" y="2060848"/>
          <a:ext cx="8229600" cy="2952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95232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en-GB" sz="5400" b="1" dirty="0" smtClean="0">
                          <a:effectLst/>
                          <a:latin typeface="Times New Roman"/>
                          <a:ea typeface="Times New Roman"/>
                        </a:rPr>
                        <a:t>Explain </a:t>
                      </a:r>
                      <a:r>
                        <a:rPr lang="en-GB" sz="5400" b="1" dirty="0">
                          <a:effectLst/>
                          <a:latin typeface="Times New Roman"/>
                          <a:ea typeface="Times New Roman"/>
                        </a:rPr>
                        <a:t>changes in the world's population using appropriate vocabulary 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50947"/>
              </p:ext>
            </p:extLst>
          </p:nvPr>
        </p:nvGraphicFramePr>
        <p:xfrm>
          <a:off x="3707904" y="692696"/>
          <a:ext cx="1769159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9159"/>
              </a:tblGrid>
              <a:tr h="830952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SzPts val="1000"/>
                        <a:buFont typeface="Symbol"/>
                        <a:buNone/>
                      </a:pPr>
                      <a:r>
                        <a:rPr lang="en-GB" sz="3200" b="1" dirty="0" smtClean="0">
                          <a:effectLst/>
                          <a:latin typeface="Times New Roman"/>
                          <a:ea typeface="Times New Roman"/>
                        </a:rPr>
                        <a:t>Learning</a:t>
                      </a:r>
                      <a:r>
                        <a:rPr lang="en-GB" sz="3200" b="1" baseline="0" dirty="0" smtClean="0">
                          <a:effectLst/>
                          <a:latin typeface="Times New Roman"/>
                          <a:ea typeface="Times New Roman"/>
                        </a:rPr>
                        <a:t> Objective</a:t>
                      </a:r>
                      <a:endParaRPr lang="en-GB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61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457200"/>
            <a:ext cx="2438400" cy="1600200"/>
          </a:xfrm>
        </p:spPr>
        <p:txBody>
          <a:bodyPr/>
          <a:lstStyle/>
          <a:p>
            <a:r>
              <a:rPr lang="en-US" altLang="en-US" sz="1800"/>
              <a:t>Each dot represents 1 million people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2443163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srgbClr val="000000"/>
                </a:solidFill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</a:endParaRPr>
          </a:p>
        </p:txBody>
      </p:sp>
      <p:pic>
        <p:nvPicPr>
          <p:cNvPr id="13323" name="Picture 11" descr="1 A.D. -- 150 &#10;million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124200" cy="1535113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1350 -- 300 &#10;million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"/>
            <a:ext cx="2924175" cy="1446213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1700 -- 600 &#10;million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048000" cy="1508125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1800 -- 900 &#10;million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3095625" cy="1477963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1900 -- 1.6 &#10;billion">
            <a:hlinkClick r:id="rId14"/>
          </p:cNvPr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2857500" cy="1389063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1950 -- 2.4 &#10;billion">
            <a:hlinkClick r:id="rId17"/>
          </p:cNvPr>
          <p:cNvPicPr>
            <a:picLocks noChangeAspect="1" noChangeArrowheads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2847975" cy="1368425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1985 -- 5 &#10;billion">
            <a:hlinkClick r:id="rId20"/>
          </p:cNvPr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2971800" cy="1438275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2020 -- 8 billion">
            <a:hlinkClick r:id="rId23"/>
          </p:cNvPr>
          <p:cNvPicPr>
            <a:picLocks noChangeAspect="1" noChangeArrowheads="1"/>
          </p:cNvPicPr>
          <p:nvPr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5400"/>
            <a:ext cx="2847975" cy="1409700"/>
          </a:xfrm>
          <a:prstGeom prst="rect">
            <a:avLst/>
          </a:prstGeom>
          <a:noFill/>
          <a:ln w="38100" cap="rnd" cmpd="dbl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4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4870" y="692696"/>
            <a:ext cx="6985000" cy="536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en-GB" sz="5400" dirty="0" smtClean="0">
                <a:solidFill>
                  <a:srgbClr val="FF0000"/>
                </a:solidFill>
                <a:latin typeface="Century Gothic" pitchFamily="34" charset="0"/>
              </a:rPr>
              <a:t>Task:</a:t>
            </a:r>
          </a:p>
          <a:p>
            <a:pPr algn="ctr">
              <a:spcBef>
                <a:spcPts val="1125"/>
              </a:spcBef>
            </a:pPr>
            <a:endParaRPr lang="en-GB" sz="5400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>
              <a:spcBef>
                <a:spcPts val="1125"/>
              </a:spcBef>
            </a:pPr>
            <a:r>
              <a:rPr lang="en-GB" sz="5400" dirty="0" smtClean="0">
                <a:solidFill>
                  <a:srgbClr val="FF0000"/>
                </a:solidFill>
                <a:latin typeface="Century Gothic" pitchFamily="34" charset="0"/>
              </a:rPr>
              <a:t>Put the statements into a logical </a:t>
            </a:r>
            <a:r>
              <a:rPr lang="en-GB" sz="5400" dirty="0" smtClean="0">
                <a:solidFill>
                  <a:srgbClr val="FF0000"/>
                </a:solidFill>
                <a:latin typeface="Century Gothic" pitchFamily="34" charset="0"/>
              </a:rPr>
              <a:t>order and stick them into your book.</a:t>
            </a:r>
            <a:endParaRPr lang="en-GB" sz="54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63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971550" y="5656662"/>
            <a:ext cx="755967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FF0000"/>
                </a:solidFill>
                <a:latin typeface="Century Gothic" pitchFamily="34" charset="0"/>
              </a:rPr>
              <a:t>This fast increase in population is called a population explosion.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12475" y="4411970"/>
            <a:ext cx="72009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00B050"/>
                </a:solidFill>
                <a:latin typeface="Century Gothic" pitchFamily="34" charset="0"/>
              </a:rPr>
              <a:t>The worlds population is now increasing by about two people every second, or 200,000 every day.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42988" y="332656"/>
            <a:ext cx="6985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FF0000"/>
                </a:solidFill>
                <a:latin typeface="Century Gothic" pitchFamily="34" charset="0"/>
              </a:rPr>
              <a:t>Between 10,000BC and 1400AD the population stayed quite low at around 0.4million.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007269" y="1535166"/>
            <a:ext cx="705643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00B050"/>
                </a:solidFill>
                <a:latin typeface="Century Gothic" pitchFamily="34" charset="0"/>
              </a:rPr>
              <a:t>Then the population started to increase reaching 1 </a:t>
            </a:r>
            <a:r>
              <a:rPr lang="en-GB" sz="2400" dirty="0" smtClean="0">
                <a:solidFill>
                  <a:srgbClr val="00B050"/>
                </a:solidFill>
                <a:latin typeface="Century Gothic" pitchFamily="34" charset="0"/>
              </a:rPr>
              <a:t>billion </a:t>
            </a:r>
            <a:r>
              <a:rPr lang="en-GB" sz="2400" dirty="0">
                <a:solidFill>
                  <a:srgbClr val="00B050"/>
                </a:solidFill>
                <a:latin typeface="Century Gothic" pitchFamily="34" charset="0"/>
              </a:rPr>
              <a:t>at about 1800.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42988" y="2368344"/>
            <a:ext cx="633571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00B0F0"/>
                </a:solidFill>
                <a:latin typeface="Century Gothic" pitchFamily="34" charset="0"/>
              </a:rPr>
              <a:t>At around 1900AD the population reached 2 </a:t>
            </a:r>
            <a:r>
              <a:rPr lang="en-GB" sz="2400" dirty="0" smtClean="0">
                <a:solidFill>
                  <a:srgbClr val="00B0F0"/>
                </a:solidFill>
                <a:latin typeface="Century Gothic" pitchFamily="34" charset="0"/>
              </a:rPr>
              <a:t>billion</a:t>
            </a:r>
            <a:r>
              <a:rPr lang="en-GB" sz="2400" dirty="0">
                <a:solidFill>
                  <a:srgbClr val="00B0F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56578" y="3201522"/>
            <a:ext cx="540067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sz="2400" dirty="0">
                <a:solidFill>
                  <a:srgbClr val="FFFF00"/>
                </a:solidFill>
                <a:latin typeface="Century Gothic" pitchFamily="34" charset="0"/>
              </a:rPr>
              <a:t>Since then the population has been increasing at a very fast rate, reaching 6 billion in 2000.</a:t>
            </a:r>
          </a:p>
        </p:txBody>
      </p:sp>
    </p:spTree>
    <p:extLst>
      <p:ext uri="{BB962C8B-B14F-4D97-AF65-F5344CB8AC3E}">
        <p14:creationId xmlns:p14="http://schemas.microsoft.com/office/powerpoint/2010/main" val="511360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1318136"/>
            <a:ext cx="8569325" cy="1143000"/>
          </a:xfrm>
          <a:ln/>
        </p:spPr>
        <p:txBody>
          <a:bodyPr tIns="76752">
            <a:normAutofit fontScale="90000"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b="1" u="sng" dirty="0">
                <a:solidFill>
                  <a:srgbClr val="FF0000"/>
                </a:solidFill>
              </a:rPr>
              <a:t>So where do you fit into the 7 billion </a:t>
            </a:r>
            <a:r>
              <a:rPr lang="en-GB" sz="3600" b="1" u="sng" dirty="0" smtClean="0">
                <a:solidFill>
                  <a:srgbClr val="FF0000"/>
                </a:solidFill>
              </a:rPr>
              <a:t>?</a:t>
            </a:r>
            <a:br>
              <a:rPr lang="en-GB" sz="3600" b="1" u="sng" dirty="0" smtClean="0">
                <a:solidFill>
                  <a:srgbClr val="FF0000"/>
                </a:solidFill>
              </a:rPr>
            </a:br>
            <a:r>
              <a:rPr lang="en-GB" sz="3100" b="1" dirty="0" smtClean="0">
                <a:solidFill>
                  <a:srgbClr val="FF0000"/>
                </a:solidFill>
              </a:rPr>
              <a:t>Complete the four </a:t>
            </a:r>
            <a:r>
              <a:rPr lang="en-GB" sz="3100" b="1" dirty="0">
                <a:solidFill>
                  <a:srgbClr val="FF0000"/>
                </a:solidFill>
              </a:rPr>
              <a:t>steps on: </a:t>
            </a:r>
            <a:r>
              <a:rPr lang="en-GB" sz="3100" b="1" u="sng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GB" sz="3100" b="1" u="sng" dirty="0" smtClean="0">
                <a:solidFill>
                  <a:srgbClr val="FF0000"/>
                </a:solidFill>
                <a:hlinkClick r:id="rId3"/>
              </a:rPr>
              <a:t>www.bbc.co.uk/news/world-15391515</a:t>
            </a:r>
            <a:r>
              <a:rPr lang="en-GB" sz="3100" b="1" u="sng" dirty="0" smtClean="0">
                <a:solidFill>
                  <a:srgbClr val="FF0000"/>
                </a:solidFill>
              </a:rPr>
              <a:t/>
            </a:r>
            <a:br>
              <a:rPr lang="en-GB" sz="3100" b="1" u="sng" dirty="0" smtClean="0">
                <a:solidFill>
                  <a:srgbClr val="FF0000"/>
                </a:solidFill>
              </a:rPr>
            </a:br>
            <a:r>
              <a:rPr lang="en-GB" sz="3100" b="1" dirty="0" smtClean="0">
                <a:solidFill>
                  <a:srgbClr val="FF0000"/>
                </a:solidFill>
              </a:rPr>
              <a:t>Write down the information you collect about yourself and your country.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04/09/12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5589588"/>
            <a:ext cx="8781926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dirty="0">
                <a:solidFill>
                  <a:srgbClr val="000000"/>
                </a:solidFill>
                <a:hlinkClick r:id="rId3"/>
              </a:rPr>
              <a:t>Population </a:t>
            </a:r>
            <a:r>
              <a:rPr lang="en-GB" sz="2800" b="1" dirty="0" smtClean="0">
                <a:solidFill>
                  <a:srgbClr val="000000"/>
                </a:solidFill>
                <a:hlinkClick r:id="rId3"/>
              </a:rPr>
              <a:t>graph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dirty="0" smtClean="0">
                <a:solidFill>
                  <a:srgbClr val="000000"/>
                </a:solidFill>
                <a:hlinkClick r:id="rId3"/>
              </a:rPr>
              <a:t>Extension: </a:t>
            </a:r>
            <a:r>
              <a:rPr lang="en-GB" sz="2800" b="1" u="sng" dirty="0" smtClean="0">
                <a:solidFill>
                  <a:srgbClr val="000000"/>
                </a:solidFill>
                <a:hlinkClick r:id="rId3"/>
              </a:rPr>
              <a:t>Look at the links to population stories</a:t>
            </a:r>
            <a:endParaRPr lang="en-GB" sz="2800" b="1" u="sng" dirty="0">
              <a:solidFill>
                <a:srgbClr val="000000"/>
              </a:solidFill>
              <a:hlinkClick r:id="rId3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6" y="2492375"/>
            <a:ext cx="44307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61136"/>
            <a:ext cx="402907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84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1268413"/>
          <a:ext cx="8642352" cy="3567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392"/>
                <a:gridCol w="1440392"/>
                <a:gridCol w="1440392"/>
                <a:gridCol w="1440392"/>
                <a:gridCol w="1440392"/>
                <a:gridCol w="1440392"/>
              </a:tblGrid>
              <a:tr h="51829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Country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Population 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Birth Rate </a:t>
                      </a:r>
                    </a:p>
                    <a:p>
                      <a:pPr algn="ctr"/>
                      <a:r>
                        <a:rPr lang="en-GB" sz="1400" b="1" dirty="0" smtClean="0"/>
                        <a:t>(per 1000)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Death Rate </a:t>
                      </a:r>
                    </a:p>
                    <a:p>
                      <a:pPr algn="ctr"/>
                      <a:r>
                        <a:rPr lang="en-GB" sz="1400" b="1" dirty="0" smtClean="0"/>
                        <a:t>(per 1000)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Natural Change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% Natural Change</a:t>
                      </a:r>
                      <a:endParaRPr lang="en-GB" sz="1400" b="1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Bangladesh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153 546 901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28.68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Burundi 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8 691 005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41.61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12.91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Denmark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5 484 723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10.71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10.25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Germany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82 369 548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8.18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10.80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Haiti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8 924 553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35.69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10.15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Iraq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28 221 181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30.77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5.14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Niger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13 272 679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49.62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20.26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Turkey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71 892 807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16.15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6.02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Uzbekistan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28 268 440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26.45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7.62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  <a:tr h="30488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Venezuela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26 414 815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20.92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5.10</a:t>
                      </a:r>
                      <a:endParaRPr lang="en-GB" sz="1400" dirty="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91455" marR="91455" marT="45732" marB="45732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91455" marR="91455" marT="45732" marB="45732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825" y="260350"/>
            <a:ext cx="8642350" cy="923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</a:rPr>
              <a:t>Calculating Natural Change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>
                <a:solidFill>
                  <a:prstClr val="black"/>
                </a:solidFill>
              </a:rPr>
              <a:t>Natural Change = Birth Rate – Death Rate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>
                <a:solidFill>
                  <a:prstClr val="black"/>
                </a:solidFill>
              </a:rPr>
              <a:t>This will then give the natural change (usually a positive number but occasionally negative)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200" dirty="0">
                <a:solidFill>
                  <a:prstClr val="black"/>
                </a:solidFill>
              </a:rPr>
              <a:t>To convert this into a percentage move the decimal place one to the left. (e.g. 1.3 = 0.13%)</a:t>
            </a:r>
          </a:p>
        </p:txBody>
      </p:sp>
      <p:sp>
        <p:nvSpPr>
          <p:cNvPr id="21592" name="TextBox 3"/>
          <p:cNvSpPr txBox="1">
            <a:spLocks noChangeArrowheads="1"/>
          </p:cNvSpPr>
          <p:nvPr/>
        </p:nvSpPr>
        <p:spPr bwMode="auto">
          <a:xfrm>
            <a:off x="250825" y="4941888"/>
            <a:ext cx="8642350" cy="161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r>
              <a:rPr lang="en-GB" altLang="en-US" sz="1100" smtClean="0">
                <a:solidFill>
                  <a:prstClr val="black"/>
                </a:solidFill>
              </a:rPr>
              <a:t>Which country  has the highest natural change?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endParaRPr lang="en-GB" altLang="en-US" sz="11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r>
              <a:rPr lang="en-GB" altLang="en-US" sz="1100" smtClean="0">
                <a:solidFill>
                  <a:prstClr val="black"/>
                </a:solidFill>
              </a:rPr>
              <a:t>What will be the new total population of that country by the end of the year? (divide by 100 then x  by (100 + % change))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endParaRPr lang="en-GB" altLang="en-US" sz="11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r>
              <a:rPr lang="en-GB" altLang="en-US" sz="1100" smtClean="0">
                <a:solidFill>
                  <a:prstClr val="black"/>
                </a:solidFill>
              </a:rPr>
              <a:t>Which country had the lowest natural change?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endParaRPr lang="en-GB" altLang="en-US" sz="11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r>
              <a:rPr lang="en-GB" altLang="en-US" sz="1100" smtClean="0">
                <a:solidFill>
                  <a:prstClr val="black"/>
                </a:solidFill>
              </a:rPr>
              <a:t>Are there any differences in levels of development between the countries with high levels of change compared to those with lower change rates? If so what?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Calibri" pitchFamily="32" charset="0"/>
              <a:buAutoNum type="arabicPeriod"/>
            </a:pPr>
            <a:endParaRPr lang="en-GB" altLang="en-US" sz="11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374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388" y="1628775"/>
          <a:ext cx="8713787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3398480" imgH="9483480" progId="AcroExch.Document.7">
                  <p:embed/>
                </p:oleObj>
              </mc:Choice>
              <mc:Fallback>
                <p:oleObj name="Acrobat Document" r:id="rId3" imgW="13398480" imgH="94834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775"/>
                        <a:ext cx="8713787" cy="5040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713787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smtClean="0">
                <a:solidFill>
                  <a:prstClr val="black"/>
                </a:solidFill>
              </a:rPr>
              <a:t>Mapping Population Change</a:t>
            </a: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79388" y="620713"/>
            <a:ext cx="8713787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smtClean="0">
                <a:solidFill>
                  <a:prstClr val="black"/>
                </a:solidFill>
              </a:rPr>
              <a:t>Key</a:t>
            </a:r>
            <a:endParaRPr lang="en-GB" altLang="en-US" sz="140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altLang="en-US" sz="1400" smtClean="0">
                <a:solidFill>
                  <a:prstClr val="black"/>
                </a:solidFill>
              </a:rPr>
              <a:t> </a:t>
            </a:r>
            <a:r>
              <a:rPr lang="en-GB" altLang="en-US" sz="1200" smtClean="0">
                <a:solidFill>
                  <a:prstClr val="black"/>
                </a:solidFill>
              </a:rPr>
              <a:t>Countries with change less than 1%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altLang="en-US" sz="1200" smtClean="0">
                <a:solidFill>
                  <a:prstClr val="black"/>
                </a:solidFill>
              </a:rPr>
              <a:t> Countries with change between 1.01% and 2%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altLang="en-US" sz="1200" smtClean="0">
                <a:solidFill>
                  <a:prstClr val="black"/>
                </a:solidFill>
              </a:rPr>
              <a:t> Countries with a change greater than 2.01%</a:t>
            </a:r>
          </a:p>
        </p:txBody>
      </p:sp>
    </p:spTree>
    <p:extLst>
      <p:ext uri="{BB962C8B-B14F-4D97-AF65-F5344CB8AC3E}">
        <p14:creationId xmlns:p14="http://schemas.microsoft.com/office/powerpoint/2010/main" val="4435921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Geography\key stage 3\powerpoints\year 7\unit 3 people everywhere\population distribution, growth, structure, migration\scan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60648"/>
            <a:ext cx="7560839" cy="59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350169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125"/>
              </a:spcBef>
            </a:pPr>
            <a:r>
              <a:rPr lang="en-GB" sz="2000" u="sng" dirty="0" smtClean="0">
                <a:solidFill>
                  <a:srgbClr val="00B050"/>
                </a:solidFill>
                <a:latin typeface="Century Gothic" pitchFamily="34" charset="0"/>
              </a:rPr>
              <a:t>TASK:</a:t>
            </a: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</a:rPr>
              <a:t> Stick </a:t>
            </a:r>
            <a:r>
              <a:rPr lang="en-GB" sz="2000" dirty="0" smtClean="0">
                <a:solidFill>
                  <a:srgbClr val="00B050"/>
                </a:solidFill>
                <a:latin typeface="Century Gothic" pitchFamily="34" charset="0"/>
              </a:rPr>
              <a:t>your country on the board as another example.</a:t>
            </a:r>
            <a:endParaRPr lang="en-GB" sz="2000" dirty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2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97872" y="2495817"/>
            <a:ext cx="2066889" cy="162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The reasons for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 high population 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growth in poor 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countries</a:t>
            </a:r>
            <a:endParaRPr lang="en-GB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9511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Children play an important role working with their family so people have more children to help them.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2708275"/>
            <a:ext cx="25923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Some countries have no pensions for people in their old age so people will depend on their children to look after them.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19250" y="5157788"/>
            <a:ext cx="3457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Outside the cities the tradition is to have many children because here there are fewer modern influences.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35600" y="3763963"/>
            <a:ext cx="331311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Many children die young because of poor health care so people have more children to ensure they survive.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868988" y="1844675"/>
            <a:ext cx="32400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Birth control isn’t always available so parents are unable to plan their families.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51275" y="476250"/>
            <a:ext cx="36004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The majority of people are still farmers who live in rural areas away from the city.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2770188" y="1843088"/>
            <a:ext cx="650875" cy="10826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211638" y="1555750"/>
            <a:ext cx="288925" cy="12271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5148263" y="2490788"/>
            <a:ext cx="647700" cy="3635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859338" y="3357563"/>
            <a:ext cx="504825" cy="1150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417888" y="3429000"/>
            <a:ext cx="363537" cy="1584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698750" y="3284538"/>
            <a:ext cx="722313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70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132137" y="2399344"/>
            <a:ext cx="2232025" cy="14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The reasons for</a:t>
            </a:r>
          </a:p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low </a:t>
            </a: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population </a:t>
            </a:r>
          </a:p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growth in </a:t>
            </a: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rich </a:t>
            </a: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countries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620713"/>
            <a:ext cx="2303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Children have to be supported while they go to school….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3500438"/>
            <a:ext cx="2374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Few children die young because of good health care</a:t>
            </a:r>
            <a:r>
              <a:rPr lang="en-GB"/>
              <a:t>…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59113" y="4941888"/>
            <a:ext cx="23050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There are pensions for people in their old age…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300788" y="3284538"/>
            <a:ext cx="20875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Birth control is easily available…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24525" y="620713"/>
            <a:ext cx="2303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In cities fewer people are attached to traditions…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 flipV="1">
            <a:off x="2193925" y="1771650"/>
            <a:ext cx="939800" cy="866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2554288" y="3141663"/>
            <a:ext cx="723900" cy="503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>
            <a:off x="4138613" y="3357563"/>
            <a:ext cx="74612" cy="15113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5148263" y="3213100"/>
            <a:ext cx="1008062" cy="2873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276600" y="404813"/>
            <a:ext cx="20161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>
                <a:solidFill>
                  <a:srgbClr val="FFFFFF"/>
                </a:solidFill>
                <a:latin typeface="Century Gothic" pitchFamily="34" charset="0"/>
              </a:rPr>
              <a:t>The majority of people live in urban areas…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5003800" y="1843088"/>
            <a:ext cx="792163" cy="723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4210050" y="1411288"/>
            <a:ext cx="76200" cy="12985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98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17240"/>
            <a:ext cx="7776864" cy="158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FFFFFF"/>
                </a:solidFill>
                <a:latin typeface="Century Gothic" pitchFamily="34" charset="0"/>
              </a:rPr>
              <a:t>Plenary:  </a:t>
            </a:r>
          </a:p>
          <a:p>
            <a:pPr lvl="0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FFFFFF"/>
                </a:solidFill>
                <a:latin typeface="Century Gothic" pitchFamily="34" charset="0"/>
              </a:rPr>
              <a:t>Play Population dominoes</a:t>
            </a:r>
            <a:r>
              <a:rPr lang="en-GB" b="1" dirty="0" smtClean="0">
                <a:solidFill>
                  <a:srgbClr val="FFFFFF"/>
                </a:solidFill>
                <a:latin typeface="Century Gothic" pitchFamily="34" charset="0"/>
              </a:rPr>
              <a:t>.</a:t>
            </a:r>
            <a:endParaRPr lang="en-GB" b="1" dirty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3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mbayharbor.com/productImage/0188983001213348477/Batht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8496300" cy="4392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1446213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prstClr val="white"/>
                </a:solidFill>
              </a:rPr>
              <a:t>When discussing population change analogies can be a useful way of </a:t>
            </a:r>
            <a:r>
              <a:rPr lang="en-GB" altLang="en-US" sz="2400" i="1" smtClean="0">
                <a:solidFill>
                  <a:prstClr val="white"/>
                </a:solidFill>
              </a:rPr>
              <a:t>‘getting your head around’</a:t>
            </a:r>
            <a:r>
              <a:rPr lang="en-GB" altLang="en-US" sz="2400" smtClean="0">
                <a:solidFill>
                  <a:prstClr val="white"/>
                </a:solidFill>
              </a:rPr>
              <a:t> key concepts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i="1" smtClean="0">
                <a:solidFill>
                  <a:prstClr val="white"/>
                </a:solidFill>
              </a:rPr>
              <a:t>How could bath tubs be used to describe population change?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i="1" smtClean="0">
                <a:solidFill>
                  <a:prstClr val="white"/>
                </a:solidFill>
              </a:rPr>
              <a:t>Clue: think about all the functions, e.g. plug hole etc.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3" y="2349500"/>
            <a:ext cx="2376487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white"/>
                </a:solidFill>
              </a:rPr>
              <a:t>Birth Rate: the number of babies born per 1000 members of the population each year. 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276600" y="2671763"/>
            <a:ext cx="1008063" cy="4699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5589588"/>
            <a:ext cx="2736850" cy="64611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white"/>
                </a:solidFill>
              </a:rPr>
              <a:t>Death Rate: the number of people who die per 1000 members of the population each year.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V="1">
            <a:off x="5723731" y="4148932"/>
            <a:ext cx="504825" cy="23764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4868863"/>
            <a:ext cx="3024187" cy="8318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>
                <a:solidFill>
                  <a:prstClr val="white"/>
                </a:solidFill>
              </a:rPr>
              <a:t>Natural Change: the difference between birth rate and death rate. If BR is higher than DR, population will increase, vice versa if DR is higher than BR.</a:t>
            </a:r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rot="5400000" flipH="1" flipV="1">
            <a:off x="2375694" y="3752057"/>
            <a:ext cx="1152525" cy="1081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854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62" y="1484784"/>
            <a:ext cx="566420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55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187450" y="476250"/>
            <a:ext cx="61198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GB" sz="2400" b="1" u="sng" dirty="0" smtClean="0">
                <a:solidFill>
                  <a:srgbClr val="FFFFFF"/>
                </a:solidFill>
                <a:latin typeface="Century Gothic" pitchFamily="34" charset="0"/>
              </a:rPr>
              <a:t>Population </a:t>
            </a:r>
            <a:r>
              <a:rPr lang="en-GB" sz="2400" b="1" u="sng" dirty="0">
                <a:solidFill>
                  <a:srgbClr val="FFFFFF"/>
                </a:solidFill>
                <a:latin typeface="Century Gothic" pitchFamily="34" charset="0"/>
              </a:rPr>
              <a:t>Change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7705725" cy="44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Starter task:</a:t>
            </a:r>
          </a:p>
          <a:p>
            <a:pPr>
              <a:spcBef>
                <a:spcPts val="1125"/>
              </a:spcBef>
            </a:pPr>
            <a:r>
              <a:rPr lang="en-GB" dirty="0" smtClean="0">
                <a:solidFill>
                  <a:srgbClr val="FFFFFF"/>
                </a:solidFill>
                <a:latin typeface="Century Gothic" pitchFamily="34" charset="0"/>
              </a:rPr>
              <a:t>Match the key term and definition and </a:t>
            </a: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copy them down into your book.</a:t>
            </a: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None/>
            </a:pPr>
            <a:endParaRPr lang="en-GB" dirty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Birth Rate</a:t>
            </a: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None/>
            </a:pPr>
            <a:endParaRPr lang="en-GB" dirty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Death Rate</a:t>
            </a: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None/>
            </a:pPr>
            <a:endParaRPr lang="en-GB" dirty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Natural Change</a:t>
            </a: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None/>
            </a:pPr>
            <a:endParaRPr lang="en-GB" dirty="0">
              <a:solidFill>
                <a:srgbClr val="FFFFFF"/>
              </a:solidFill>
              <a:latin typeface="Century Gothic" pitchFamily="34" charset="0"/>
            </a:endParaRPr>
          </a:p>
          <a:p>
            <a:pPr>
              <a:spcBef>
                <a:spcPts val="1125"/>
              </a:spcBef>
              <a:buClr>
                <a:srgbClr val="FFFFFF"/>
              </a:buClr>
              <a:buFont typeface="Century Gothic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Century Gothic" pitchFamily="34" charset="0"/>
              </a:rPr>
              <a:t>Population Explosion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03575" y="2708275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63672" y="5148440"/>
            <a:ext cx="54006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The number of people born each year per 1,000 of the population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03575" y="2753519"/>
            <a:ext cx="5400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The number of people dying each year per 1,000 of the population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63673" y="3546978"/>
            <a:ext cx="5400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Population change that is the difference between birth rate and death rate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63673" y="4293096"/>
            <a:ext cx="54006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en-GB" b="1" dirty="0">
                <a:solidFill>
                  <a:srgbClr val="FFFFFF"/>
                </a:solidFill>
                <a:latin typeface="Century Gothic" pitchFamily="34" charset="0"/>
              </a:rPr>
              <a:t>The rapid increase in the worlds population over the last hundred years.</a:t>
            </a:r>
          </a:p>
        </p:txBody>
      </p:sp>
    </p:spTree>
    <p:extLst>
      <p:ext uri="{BB962C8B-B14F-4D97-AF65-F5344CB8AC3E}">
        <p14:creationId xmlns:p14="http://schemas.microsoft.com/office/powerpoint/2010/main" val="2145084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038600" cy="4114800"/>
          </a:xfrm>
        </p:spPr>
        <p:txBody>
          <a:bodyPr/>
          <a:lstStyle/>
          <a:p>
            <a:r>
              <a:rPr lang="en-US" altLang="en-US" sz="2800"/>
              <a:t>Since the early 1800s, the human population on Earth has been growing exponentially. </a:t>
            </a:r>
          </a:p>
          <a:p>
            <a:r>
              <a:rPr lang="en-US" altLang="en-US" sz="2800"/>
              <a:t>Current world population estimate is: 6,404,307,344 people as of December 4, 2004</a:t>
            </a:r>
          </a:p>
          <a:p>
            <a:pPr lvl="1"/>
            <a:endParaRPr lang="en-US" altLang="en-US" sz="2400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010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</a:rPr>
              <a:t>Current Human Population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4988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86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Human Population History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7543800" cy="3671888"/>
          </a:xfrm>
          <a:prstGeom prst="rect">
            <a:avLst/>
          </a:prstGeom>
          <a:noFill/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80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50825" y="260350"/>
            <a:ext cx="8569325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 smtClean="0">
                <a:solidFill>
                  <a:prstClr val="white"/>
                </a:solidFill>
              </a:rPr>
              <a:t>Measuring Population Change</a:t>
            </a:r>
          </a:p>
        </p:txBody>
      </p:sp>
      <p:pic>
        <p:nvPicPr>
          <p:cNvPr id="14339" name="Picture 2" descr="http://www.globalchange.umich.edu/globalchange2/current/lectures/human_pop/world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69325" cy="5399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923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1905000"/>
          </a:xfrm>
        </p:spPr>
        <p:txBody>
          <a:bodyPr/>
          <a:lstStyle/>
          <a:p>
            <a:r>
              <a:rPr lang="en-US" altLang="en-US" sz="2000"/>
              <a:t>In 1850, the human population reached its first billion. </a:t>
            </a:r>
          </a:p>
          <a:p>
            <a:r>
              <a:rPr lang="en-US" altLang="en-US" sz="2000"/>
              <a:t>By 1930, it was 2 billion.</a:t>
            </a:r>
          </a:p>
          <a:p>
            <a:r>
              <a:rPr lang="en-US" altLang="en-US" sz="2000"/>
              <a:t>By 1960, the human population reached 3 billion.</a:t>
            </a:r>
          </a:p>
          <a:p>
            <a:r>
              <a:rPr lang="en-US" altLang="en-US" sz="2000"/>
              <a:t>Then in 1975, 4 billion, and so on…</a:t>
            </a:r>
          </a:p>
          <a:p>
            <a:endParaRPr lang="en-US" altLang="en-US"/>
          </a:p>
        </p:txBody>
      </p:sp>
      <p:sp>
        <p:nvSpPr>
          <p:cNvPr id="9220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</a:rPr>
              <a:t>Growth Rates</a:t>
            </a:r>
          </a:p>
        </p:txBody>
      </p:sp>
      <p:pic>
        <p:nvPicPr>
          <p:cNvPr id="9222" name="Picture 6" descr="C:\Documents and Settings\Owner\My Documents\My Pictures\DB\worldpoplin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89916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2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876800" cy="4114800"/>
          </a:xfrm>
        </p:spPr>
        <p:txBody>
          <a:bodyPr/>
          <a:lstStyle/>
          <a:p>
            <a:r>
              <a:rPr lang="en-US" altLang="en-US"/>
              <a:t>The human population is now growing at a rate of about 3 people/second or </a:t>
            </a:r>
          </a:p>
          <a:p>
            <a:r>
              <a:rPr lang="en-US" altLang="en-US"/>
              <a:t>260 thousand/day or </a:t>
            </a:r>
          </a:p>
          <a:p>
            <a:r>
              <a:rPr lang="en-US" altLang="en-US"/>
              <a:t>1.8 million per week or </a:t>
            </a:r>
          </a:p>
          <a:p>
            <a:r>
              <a:rPr lang="en-US" altLang="en-US"/>
              <a:t>93 million/year</a:t>
            </a:r>
          </a:p>
          <a:p>
            <a:endParaRPr lang="en-US" altLang="en-US"/>
          </a:p>
        </p:txBody>
      </p:sp>
      <p:sp>
        <p:nvSpPr>
          <p:cNvPr id="10244" name="WordArt 4"/>
          <p:cNvSpPr>
            <a:spLocks noChangeArrowheads="1" noChangeShapeType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</a:rPr>
              <a:t>Current Rate of Growth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5814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15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869</Words>
  <Application>Microsoft Office PowerPoint</Application>
  <PresentationFormat>On-screen Show (4:3)</PresentationFormat>
  <Paragraphs>140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Elemental</vt:lpstr>
      <vt:lpstr>Default Design</vt:lpstr>
      <vt:lpstr>Office Theme</vt:lpstr>
      <vt:lpstr>1_Office Theme</vt:lpstr>
      <vt:lpstr>2_Office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Population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where do you fit into the 7 billion ? Complete the four steps on: http://www.bbc.co.uk/news/world-15391515 Write down the information you collect about yourself and your country.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Jennifer Wood</dc:creator>
  <cp:lastModifiedBy>Jen Wood</cp:lastModifiedBy>
  <cp:revision>6</cp:revision>
  <dcterms:created xsi:type="dcterms:W3CDTF">2014-02-03T04:29:38Z</dcterms:created>
  <dcterms:modified xsi:type="dcterms:W3CDTF">2014-02-03T11:30:26Z</dcterms:modified>
</cp:coreProperties>
</file>