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6" r:id="rId3"/>
    <p:sldId id="260" r:id="rId4"/>
    <p:sldId id="262" r:id="rId5"/>
    <p:sldId id="261" r:id="rId6"/>
    <p:sldId id="278" r:id="rId7"/>
    <p:sldId id="258" r:id="rId8"/>
    <p:sldId id="263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2" r:id="rId20"/>
    <p:sldId id="273" r:id="rId21"/>
    <p:sldId id="274" r:id="rId22"/>
    <p:sldId id="259" r:id="rId23"/>
    <p:sldId id="282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F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94" d="100"/>
          <a:sy n="9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4A49F-9B1A-4AC9-814B-C673570C03E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138EF-C9AA-4717-983D-AA43904BFA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9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Odd one out, students on white boards can start by</a:t>
            </a:r>
            <a:r>
              <a:rPr lang="en-GB" baseline="0" dirty="0" smtClean="0"/>
              <a:t> writing down which animal does not fit with the others. You are looking or the fox as it is a carnivore all other animals here eat grass and are therefore herbivores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5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E4536F-7635-4BAD-B44C-6EF40D95DA6A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Photosynthetic</a:t>
            </a:r>
            <a:r>
              <a:rPr lang="en-US" baseline="0" dirty="0" smtClean="0"/>
              <a:t> too, just in water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320C1D-0684-4B86-8B89-E08BC9434101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put into order food</a:t>
            </a:r>
            <a:r>
              <a:rPr lang="en-GB" baseline="0" dirty="0" smtClean="0"/>
              <a:t> chain trophic levels and consumer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7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white boards see</a:t>
            </a:r>
            <a:r>
              <a:rPr lang="en-GB" baseline="0" dirty="0" smtClean="0"/>
              <a:t> if students can place this rabbit into a food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8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white boards see</a:t>
            </a:r>
            <a:r>
              <a:rPr lang="en-GB" baseline="0" dirty="0" smtClean="0"/>
              <a:t> if students can place </a:t>
            </a:r>
            <a:r>
              <a:rPr lang="en-GB" baseline="0" smtClean="0"/>
              <a:t>this rabbit </a:t>
            </a:r>
            <a:r>
              <a:rPr lang="en-GB" baseline="0" dirty="0" smtClean="0"/>
              <a:t>into a food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8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 white boards see</a:t>
            </a:r>
            <a:r>
              <a:rPr lang="en-GB" baseline="0" dirty="0" smtClean="0"/>
              <a:t> if students can place this rabbit into a food chain what are the arrows showing? At this stage looking for which animal eats which animal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Pairs. Write</a:t>
            </a:r>
            <a:r>
              <a:rPr lang="en-US" baseline="0" dirty="0" smtClean="0"/>
              <a:t> the names of the animals above on A4 paper and make one food chain. </a:t>
            </a:r>
            <a:r>
              <a:rPr lang="en-US" dirty="0" smtClean="0"/>
              <a:t>Draw big black arrows on A4 to</a:t>
            </a:r>
            <a:r>
              <a:rPr lang="en-US" baseline="0" dirty="0" smtClean="0"/>
              <a:t> show who eats whom. Could discuss</a:t>
            </a:r>
            <a:r>
              <a:rPr lang="en-US" dirty="0" smtClean="0"/>
              <a:t> discuss the implausibility of a minnow eating a kingfisher.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97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Pairs. Write</a:t>
            </a:r>
            <a:r>
              <a:rPr lang="en-US" baseline="0" dirty="0" smtClean="0"/>
              <a:t> the names of the animals above on A4 paper and make one food chain. </a:t>
            </a:r>
            <a:r>
              <a:rPr lang="en-US" dirty="0" smtClean="0"/>
              <a:t>Draw big black arrows on A4 to</a:t>
            </a:r>
            <a:r>
              <a:rPr lang="en-US" baseline="0" dirty="0" smtClean="0"/>
              <a:t> show who eats whom. Could discuss</a:t>
            </a:r>
            <a:r>
              <a:rPr lang="en-US" dirty="0" smtClean="0"/>
              <a:t> discuss the implausibility of a minnow eating a kingfisher.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9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Pairs. Write</a:t>
            </a:r>
            <a:r>
              <a:rPr lang="en-US" baseline="0" dirty="0" smtClean="0"/>
              <a:t> the names of the animals above on A4 paper and make one food chain. </a:t>
            </a:r>
            <a:r>
              <a:rPr lang="en-US" dirty="0" smtClean="0"/>
              <a:t>Draw big black arrows on A4 to</a:t>
            </a:r>
            <a:r>
              <a:rPr lang="en-US" baseline="0" dirty="0" smtClean="0"/>
              <a:t> show who eats whom. Could discuss</a:t>
            </a:r>
            <a:r>
              <a:rPr lang="en-US" dirty="0" smtClean="0"/>
              <a:t> discuss the implausibility of a minnow eating a kingfisher.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138EF-C9AA-4717-983D-AA43904BFA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9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3B8DC-76B2-4BAB-81F1-CE5203A153A2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Sun: http://science.nationalgeographic.com/staticfiles/NGS/Shared/StaticFiles/Science/Images/Content/glowing-sun-sun-prominence-ga.jpg</a:t>
            </a:r>
          </a:p>
          <a:p>
            <a:pPr eaLnBrk="1" hangingPunct="1"/>
            <a:r>
              <a:rPr lang="en-US" smtClean="0"/>
              <a:t>Earth: http://rst.gsfc.nasa.gov/Sect19/earth-3d-space-tour-big.jpg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E22FC1-10D1-421C-BB97-BCEA2CBE56E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Explain</a:t>
            </a:r>
            <a:r>
              <a:rPr lang="en-US" baseline="0" dirty="0" smtClean="0"/>
              <a:t> that the sun energy allows plants to grow through process of photosynthesis (suns energy converts(fixes) carbon dioxide and water into the sugar glucose, oxygen is a by product) this is then used by the plant for growth or if plant is eaten some of that energy will be transferred into the animal that ate it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07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2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8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0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22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7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6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1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062A-4D83-426E-B084-6FCC4D678142}" type="datetimeFigureOut">
              <a:rPr lang="en-GB" smtClean="0"/>
              <a:t>25/02/2014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8A4A5-366B-4CFD-81EE-76036EFA6A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4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763" y="69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 smtClean="0"/>
              <a:t>ODD ONE OUT</a:t>
            </a:r>
            <a:endParaRPr lang="en-GB" sz="28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77423" y="623823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F0"/>
                </a:solidFill>
              </a:rPr>
              <a:t>Can have ones like this where there are several answers.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6136" y="6366313"/>
            <a:ext cx="27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PRESS SLIDE SHOW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463550"/>
            <a:ext cx="4121195" cy="2749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0" y="463550"/>
            <a:ext cx="3670626" cy="2749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4" y="3501009"/>
            <a:ext cx="4070770" cy="2928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20" y="3501009"/>
            <a:ext cx="3670627" cy="28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turn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pairs write down one food chains.</a:t>
            </a:r>
          </a:p>
          <a:p>
            <a:pPr eaLnBrk="1" hangingPunct="1"/>
            <a:r>
              <a:rPr lang="en-US" dirty="0" smtClean="0"/>
              <a:t>Perhaps one of the organisms in it could be you!</a:t>
            </a:r>
          </a:p>
          <a:p>
            <a:pPr eaLnBrk="1" hangingPunct="1"/>
            <a:r>
              <a:rPr lang="en-US" dirty="0" smtClean="0"/>
              <a:t>(Hopefully not being eaten by a wolf </a:t>
            </a:r>
            <a:r>
              <a:rPr lang="en-US" dirty="0" smtClean="0">
                <a:sym typeface="Wingdings" pitchFamily="2" charset="2"/>
              </a:rPr>
              <a:t>)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Draw in arrows pointing </a:t>
            </a:r>
            <a:r>
              <a:rPr lang="en-US" b="1" u="sng" dirty="0" smtClean="0">
                <a:sym typeface="Wingdings" pitchFamily="2" charset="2"/>
              </a:rPr>
              <a:t>from</a:t>
            </a:r>
            <a:r>
              <a:rPr lang="en-US" dirty="0" smtClean="0">
                <a:sym typeface="Wingdings" pitchFamily="2" charset="2"/>
              </a:rPr>
              <a:t> the thing being eaten </a:t>
            </a:r>
            <a:r>
              <a:rPr lang="en-US" b="1" u="sng" dirty="0" smtClean="0">
                <a:sym typeface="Wingdings" pitchFamily="2" charset="2"/>
              </a:rPr>
              <a:t>to</a:t>
            </a:r>
            <a:r>
              <a:rPr lang="en-US" dirty="0" smtClean="0">
                <a:sym typeface="Wingdings" pitchFamily="2" charset="2"/>
              </a:rPr>
              <a:t> the thing eating it.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172" name="Picture 4" descr="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88913"/>
            <a:ext cx="11223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019925" y="5445125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Kingfisher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1868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Pondweed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54288" y="5229225"/>
            <a:ext cx="1155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Insect</a:t>
            </a:r>
          </a:p>
          <a:p>
            <a:pPr eaLnBrk="1" hangingPunct="1"/>
            <a:r>
              <a:rPr lang="en-US" sz="2800"/>
              <a:t>larvae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43438" y="5229225"/>
            <a:ext cx="1708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Minnow</a:t>
            </a:r>
          </a:p>
          <a:p>
            <a:pPr eaLnBrk="1" hangingPunct="1"/>
            <a:r>
              <a:rPr lang="en-US" sz="2800"/>
              <a:t>(little fish)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2122488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994150" y="5734050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6443663" y="566261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Realise </a:t>
            </a:r>
            <a:r>
              <a:rPr lang="en-GB" dirty="0"/>
              <a:t>in every food chain there is a producer and consumers (4b)</a:t>
            </a:r>
          </a:p>
          <a:p>
            <a:r>
              <a:rPr lang="en-GB" dirty="0">
                <a:solidFill>
                  <a:srgbClr val="FF0000"/>
                </a:solidFill>
              </a:rPr>
              <a:t>Draw food chains from list of animals given(4b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/>
              <a:t>Describe the feeding relationships shown by food chain (</a:t>
            </a:r>
            <a:r>
              <a:rPr lang="en-GB" dirty="0" smtClean="0"/>
              <a:t>L4a)</a:t>
            </a:r>
            <a:endParaRPr lang="en-GB" dirty="0"/>
          </a:p>
          <a:p>
            <a:r>
              <a:rPr lang="en-GB" dirty="0"/>
              <a:t>Be able to place organisms into trophic levels (L5c)</a:t>
            </a:r>
          </a:p>
        </p:txBody>
      </p:sp>
    </p:spTree>
    <p:extLst>
      <p:ext uri="{BB962C8B-B14F-4D97-AF65-F5344CB8AC3E}">
        <p14:creationId xmlns:p14="http://schemas.microsoft.com/office/powerpoint/2010/main" val="3961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Flow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Which way do the sun’s rays go?</a:t>
            </a:r>
          </a:p>
        </p:txBody>
      </p:sp>
      <p:pic>
        <p:nvPicPr>
          <p:cNvPr id="8196" name="Picture 5" descr="glowing-sun-sun-prominence-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79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earth-3d-space-tour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1774">
            <a:off x="5562600" y="3375025"/>
            <a:ext cx="3200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835150" y="1412875"/>
            <a:ext cx="4249738" cy="273685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555875" y="765175"/>
            <a:ext cx="6229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Which way does the energy flow?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55650" y="5805488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What is it used for?</a:t>
            </a:r>
          </a:p>
        </p:txBody>
      </p:sp>
    </p:spTree>
    <p:extLst>
      <p:ext uri="{BB962C8B-B14F-4D97-AF65-F5344CB8AC3E}">
        <p14:creationId xmlns:p14="http://schemas.microsoft.com/office/powerpoint/2010/main" val="18943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nimBg="1"/>
      <p:bldP spid="5148" grpId="0"/>
      <p:bldP spid="51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How is the sun’s energy used?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7412" name="Picture 4" descr="2004-10-15-hibiscus-le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0101"/>
            <a:ext cx="6732166" cy="44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5_grass_seed_faq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5745"/>
            <a:ext cx="6751491" cy="449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8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74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pic>
        <p:nvPicPr>
          <p:cNvPr id="12295" name="Picture 7" descr="Tvulgare_plat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976938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0" y="333375"/>
            <a:ext cx="73739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</a:rPr>
              <a:t>Plankton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600" dirty="0"/>
              <a:t>&amp; </a:t>
            </a:r>
            <a:r>
              <a:rPr lang="en-US" sz="6600" dirty="0">
                <a:solidFill>
                  <a:schemeClr val="bg1"/>
                </a:solidFill>
              </a:rPr>
              <a:t>Algae</a:t>
            </a:r>
          </a:p>
        </p:txBody>
      </p:sp>
    </p:spTree>
    <p:extLst>
      <p:ext uri="{BB962C8B-B14F-4D97-AF65-F5344CB8AC3E}">
        <p14:creationId xmlns:p14="http://schemas.microsoft.com/office/powerpoint/2010/main" val="30264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2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59" name="Picture 31" descr="gr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83100"/>
            <a:ext cx="22669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82" name="Picture 54" descr="rabbi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5193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2555875" y="981075"/>
            <a:ext cx="6313488" cy="29876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9900"/>
                </a:solidFill>
              </a:rPr>
              <a:t>Sun</a:t>
            </a:r>
            <a:r>
              <a:rPr lang="en-US" sz="4000">
                <a:solidFill>
                  <a:srgbClr val="FFFF00"/>
                </a:solidFill>
              </a:rPr>
              <a:t> </a:t>
            </a:r>
            <a:r>
              <a:rPr lang="en-US" sz="4000">
                <a:solidFill>
                  <a:schemeClr val="bg1"/>
                </a:solidFill>
              </a:rPr>
              <a:t>allows grass to grow</a:t>
            </a:r>
          </a:p>
          <a:p>
            <a:pPr eaLnBrk="1" hangingPunct="1"/>
            <a:endParaRPr lang="en-US" sz="1000">
              <a:solidFill>
                <a:schemeClr val="folHlink"/>
              </a:solidFill>
            </a:endParaRPr>
          </a:p>
          <a:p>
            <a:pPr eaLnBrk="1" hangingPunct="1"/>
            <a:r>
              <a:rPr lang="en-US" sz="4000">
                <a:solidFill>
                  <a:srgbClr val="66FF33"/>
                </a:solidFill>
              </a:rPr>
              <a:t>Grass</a:t>
            </a:r>
            <a:r>
              <a:rPr lang="en-US" sz="4000"/>
              <a:t> </a:t>
            </a:r>
            <a:r>
              <a:rPr lang="en-US" sz="4000">
                <a:solidFill>
                  <a:schemeClr val="bg1"/>
                </a:solidFill>
              </a:rPr>
              <a:t>is eaten by</a:t>
            </a:r>
          </a:p>
          <a:p>
            <a:pPr eaLnBrk="1" hangingPunct="1"/>
            <a:endParaRPr lang="en-US" sz="1000">
              <a:solidFill>
                <a:schemeClr val="bg1"/>
              </a:solidFill>
            </a:endParaRPr>
          </a:p>
          <a:p>
            <a:pPr eaLnBrk="1" hangingPunct="1"/>
            <a:r>
              <a:rPr lang="en-US" sz="4000">
                <a:solidFill>
                  <a:srgbClr val="CC66FF"/>
                </a:solidFill>
              </a:rPr>
              <a:t>Rabbits</a:t>
            </a:r>
            <a:r>
              <a:rPr lang="en-US" sz="4000"/>
              <a:t> </a:t>
            </a:r>
            <a:r>
              <a:rPr lang="en-US" sz="4000">
                <a:solidFill>
                  <a:schemeClr val="bg1"/>
                </a:solidFill>
              </a:rPr>
              <a:t>which are eaten by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4000">
                <a:solidFill>
                  <a:schemeClr val="bg1"/>
                </a:solidFill>
              </a:rPr>
              <a:t>Owls</a:t>
            </a:r>
          </a:p>
        </p:txBody>
      </p:sp>
      <p:sp>
        <p:nvSpPr>
          <p:cNvPr id="11269" name="Text Box 63"/>
          <p:cNvSpPr txBox="1">
            <a:spLocks noChangeArrowheads="1"/>
          </p:cNvSpPr>
          <p:nvPr/>
        </p:nvSpPr>
        <p:spPr bwMode="auto">
          <a:xfrm>
            <a:off x="1766888" y="188913"/>
            <a:ext cx="7377112" cy="579437"/>
          </a:xfrm>
          <a:prstGeom prst="rect">
            <a:avLst/>
          </a:prstGeom>
          <a:solidFill>
            <a:schemeClr val="accent1">
              <a:alpha val="6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Food chain: a flow of energy in a habitat</a:t>
            </a:r>
          </a:p>
        </p:txBody>
      </p:sp>
      <p:pic>
        <p:nvPicPr>
          <p:cNvPr id="22597" name="Picture 69" descr="520px-Flying_owl_cro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60788"/>
            <a:ext cx="26876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63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1000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2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nglebir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r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83100"/>
            <a:ext cx="22669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rabbi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251936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31913" y="981075"/>
            <a:ext cx="6313487" cy="2987675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4000" dirty="0"/>
          </a:p>
          <a:p>
            <a:pPr eaLnBrk="1" hangingPunct="1"/>
            <a:endParaRPr lang="en-US" sz="1000" dirty="0">
              <a:solidFill>
                <a:schemeClr val="folHlink"/>
              </a:solidFill>
            </a:endParaRPr>
          </a:p>
          <a:p>
            <a:pPr eaLnBrk="1" hangingPunct="1"/>
            <a:r>
              <a:rPr lang="en-US" sz="4000" dirty="0">
                <a:solidFill>
                  <a:srgbClr val="30F715"/>
                </a:solidFill>
              </a:rPr>
              <a:t>Grass</a:t>
            </a:r>
            <a:r>
              <a:rPr lang="en-US" sz="4000" dirty="0"/>
              <a:t> is eaten by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Rabbits</a:t>
            </a:r>
            <a:r>
              <a:rPr lang="en-US" sz="4000" dirty="0"/>
              <a:t> which are eaten by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Owls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766888" y="188913"/>
            <a:ext cx="7377112" cy="579437"/>
          </a:xfrm>
          <a:prstGeom prst="rect">
            <a:avLst/>
          </a:prstGeom>
          <a:solidFill>
            <a:schemeClr val="accent1">
              <a:alpha val="6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Food chain: a flow of energy in a habitat</a:t>
            </a:r>
          </a:p>
        </p:txBody>
      </p:sp>
      <p:pic>
        <p:nvPicPr>
          <p:cNvPr id="12294" name="Picture 7" descr="520px-Flying_owl_cropp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60788"/>
            <a:ext cx="2687638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31509" y="981075"/>
            <a:ext cx="6912769" cy="1938992"/>
          </a:xfrm>
          <a:prstGeom prst="rect">
            <a:avLst/>
          </a:prstGeom>
          <a:solidFill>
            <a:schemeClr val="accent1">
              <a:alpha val="3215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30F715"/>
                </a:solidFill>
              </a:rPr>
              <a:t>Grass</a:t>
            </a:r>
            <a:r>
              <a:rPr lang="en-US" sz="4000" dirty="0"/>
              <a:t> is eaten by</a:t>
            </a:r>
          </a:p>
          <a:p>
            <a:pPr eaLnBrk="1" hangingPunct="1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Rabbits</a:t>
            </a:r>
            <a:r>
              <a:rPr lang="en-US" sz="4000" dirty="0"/>
              <a:t> which are eaten by</a:t>
            </a:r>
          </a:p>
          <a:p>
            <a:pPr eaLnBrk="1" hangingPunct="1"/>
            <a:r>
              <a:rPr lang="en-US" sz="4000" dirty="0">
                <a:solidFill>
                  <a:schemeClr val="bg1"/>
                </a:solidFill>
              </a:rPr>
              <a:t>Owls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7377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bg1"/>
                </a:solidFill>
              </a:rPr>
              <a:t>Food chain: a flow of energy in a habitat</a:t>
            </a:r>
          </a:p>
        </p:txBody>
      </p: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1692275" y="3141663"/>
            <a:ext cx="1406525" cy="2162175"/>
            <a:chOff x="1066" y="1979"/>
            <a:chExt cx="886" cy="1362"/>
          </a:xfrm>
        </p:grpSpPr>
        <p:pic>
          <p:nvPicPr>
            <p:cNvPr id="13327" name="Picture 2" descr="gras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979"/>
              <a:ext cx="884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 Box 8"/>
            <p:cNvSpPr txBox="1">
              <a:spLocks noChangeArrowheads="1"/>
            </p:cNvSpPr>
            <p:nvPr/>
          </p:nvSpPr>
          <p:spPr bwMode="auto">
            <a:xfrm>
              <a:off x="1111" y="2976"/>
              <a:ext cx="8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rgbClr val="30F715"/>
                  </a:solidFill>
                </a:rPr>
                <a:t>Grass</a:t>
              </a:r>
            </a:p>
          </p:txBody>
        </p:sp>
      </p:grpSp>
      <p:grpSp>
        <p:nvGrpSpPr>
          <p:cNvPr id="26638" name="Group 14"/>
          <p:cNvGrpSpPr>
            <a:grpSpLocks/>
          </p:cNvGrpSpPr>
          <p:nvPr/>
        </p:nvGrpSpPr>
        <p:grpSpPr bwMode="auto">
          <a:xfrm>
            <a:off x="3995738" y="3141663"/>
            <a:ext cx="1446212" cy="2162175"/>
            <a:chOff x="2517" y="1979"/>
            <a:chExt cx="911" cy="1362"/>
          </a:xfrm>
        </p:grpSpPr>
        <p:pic>
          <p:nvPicPr>
            <p:cNvPr id="13325" name="Picture 3" descr="rabbi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979"/>
              <a:ext cx="899" cy="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9"/>
            <p:cNvSpPr txBox="1">
              <a:spLocks noChangeArrowheads="1"/>
            </p:cNvSpPr>
            <p:nvPr/>
          </p:nvSpPr>
          <p:spPr bwMode="auto">
            <a:xfrm>
              <a:off x="2517" y="2976"/>
              <a:ext cx="91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Rabbit</a:t>
              </a:r>
            </a:p>
          </p:txBody>
        </p:sp>
      </p:grpSp>
      <p:grpSp>
        <p:nvGrpSpPr>
          <p:cNvPr id="26643" name="Group 19"/>
          <p:cNvGrpSpPr>
            <a:grpSpLocks/>
          </p:cNvGrpSpPr>
          <p:nvPr/>
        </p:nvGrpSpPr>
        <p:grpSpPr bwMode="auto">
          <a:xfrm>
            <a:off x="3132138" y="5013325"/>
            <a:ext cx="3433762" cy="11113"/>
            <a:chOff x="1973" y="3158"/>
            <a:chExt cx="2163" cy="7"/>
          </a:xfrm>
        </p:grpSpPr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V="1">
              <a:off x="1973" y="3158"/>
              <a:ext cx="544" cy="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3470" y="3158"/>
              <a:ext cx="6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107504" y="5516563"/>
            <a:ext cx="8928992" cy="1569660"/>
          </a:xfrm>
          <a:prstGeom prst="rect">
            <a:avLst/>
          </a:prstGeom>
          <a:solidFill>
            <a:schemeClr val="accent1">
              <a:alpha val="2901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The arrow means ‘is eaten </a:t>
            </a:r>
            <a:r>
              <a:rPr lang="en-US" sz="3200" dirty="0" smtClean="0"/>
              <a:t>by plus energy flow &amp; always </a:t>
            </a:r>
            <a:r>
              <a:rPr lang="en-US" sz="3200" dirty="0"/>
              <a:t>goes towards the consumer</a:t>
            </a:r>
          </a:p>
          <a:p>
            <a:pPr eaLnBrk="1" hangingPunct="1"/>
            <a:endParaRPr lang="en-US" sz="3200" dirty="0"/>
          </a:p>
        </p:txBody>
      </p:sp>
      <p:grpSp>
        <p:nvGrpSpPr>
          <p:cNvPr id="26646" name="Group 22"/>
          <p:cNvGrpSpPr>
            <a:grpSpLocks/>
          </p:cNvGrpSpPr>
          <p:nvPr/>
        </p:nvGrpSpPr>
        <p:grpSpPr bwMode="auto">
          <a:xfrm>
            <a:off x="6372225" y="2708275"/>
            <a:ext cx="1720850" cy="2595563"/>
            <a:chOff x="4014" y="1706"/>
            <a:chExt cx="1084" cy="1635"/>
          </a:xfrm>
        </p:grpSpPr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4150" y="2976"/>
              <a:ext cx="58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Owl</a:t>
              </a:r>
            </a:p>
          </p:txBody>
        </p:sp>
        <p:pic>
          <p:nvPicPr>
            <p:cNvPr id="13322" name="Picture 21" descr="520px-Flying_owl_cropp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" y="1706"/>
              <a:ext cx="1084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6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Realise </a:t>
            </a:r>
            <a:r>
              <a:rPr lang="en-GB" dirty="0"/>
              <a:t>in every food chain there is a producer and consumers (4b)</a:t>
            </a:r>
          </a:p>
          <a:p>
            <a:r>
              <a:rPr lang="en-GB" dirty="0"/>
              <a:t>Draw food chains from list of animals given(4b</a:t>
            </a:r>
            <a:r>
              <a:rPr lang="en-GB" dirty="0" smtClean="0"/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Describe the feeding relationships shown by food chain (</a:t>
            </a:r>
            <a:r>
              <a:rPr lang="en-GB" dirty="0" smtClean="0">
                <a:solidFill>
                  <a:srgbClr val="FF0000"/>
                </a:solidFill>
              </a:rPr>
              <a:t>L4a)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Be able to place organisms into trophic levels (L5c)</a:t>
            </a:r>
          </a:p>
        </p:txBody>
      </p:sp>
    </p:spTree>
    <p:extLst>
      <p:ext uri="{BB962C8B-B14F-4D97-AF65-F5344CB8AC3E}">
        <p14:creationId xmlns:p14="http://schemas.microsoft.com/office/powerpoint/2010/main" val="3961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867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altLang="en-GB" sz="2800" b="1" i="1" dirty="0" smtClean="0">
                <a:latin typeface="Comic Sans MS" charset="0"/>
              </a:rPr>
              <a:t>Producers</a:t>
            </a:r>
            <a:r>
              <a:rPr lang="en-GB" altLang="en-GB" sz="2800" dirty="0" smtClean="0">
                <a:latin typeface="Comic Sans MS" charset="0"/>
              </a:rPr>
              <a:t> - organisms which can make their own energy from carbon dioxide and water using sunlight for energy (plants)</a:t>
            </a:r>
          </a:p>
          <a:p>
            <a:pPr>
              <a:lnSpc>
                <a:spcPct val="120000"/>
              </a:lnSpc>
            </a:pPr>
            <a:r>
              <a:rPr lang="en-GB" altLang="en-GB" sz="2800" b="1" i="1" dirty="0" smtClean="0">
                <a:latin typeface="Comic Sans MS" charset="0"/>
              </a:rPr>
              <a:t>Primary</a:t>
            </a:r>
            <a:r>
              <a:rPr lang="en-GB" altLang="en-GB" sz="2800" dirty="0" smtClean="0">
                <a:latin typeface="Comic Sans MS" charset="0"/>
              </a:rPr>
              <a:t> </a:t>
            </a:r>
            <a:r>
              <a:rPr lang="en-GB" altLang="en-GB" sz="2800" b="1" i="1" dirty="0" smtClean="0">
                <a:latin typeface="Comic Sans MS" charset="0"/>
              </a:rPr>
              <a:t>consumer</a:t>
            </a:r>
            <a:r>
              <a:rPr lang="en-GB" altLang="en-GB" sz="2800" dirty="0" smtClean="0">
                <a:latin typeface="Comic Sans MS" charset="0"/>
              </a:rPr>
              <a:t> - organisms which eat producers (herbivores)</a:t>
            </a:r>
          </a:p>
          <a:p>
            <a:pPr>
              <a:lnSpc>
                <a:spcPct val="120000"/>
              </a:lnSpc>
            </a:pPr>
            <a:r>
              <a:rPr lang="en-GB" altLang="en-GB" sz="2800" b="1" i="1" dirty="0" smtClean="0">
                <a:latin typeface="Comic Sans MS" charset="0"/>
              </a:rPr>
              <a:t>Secondary</a:t>
            </a:r>
            <a:r>
              <a:rPr lang="en-GB" altLang="en-GB" sz="2800" dirty="0" smtClean="0">
                <a:latin typeface="Comic Sans MS" charset="0"/>
              </a:rPr>
              <a:t> </a:t>
            </a:r>
            <a:r>
              <a:rPr lang="en-GB" altLang="en-GB" sz="2800" b="1" i="1" dirty="0" smtClean="0">
                <a:latin typeface="Comic Sans MS" charset="0"/>
              </a:rPr>
              <a:t>consumers</a:t>
            </a:r>
            <a:r>
              <a:rPr lang="en-GB" altLang="en-GB" sz="2800" dirty="0" smtClean="0">
                <a:latin typeface="Comic Sans MS" charset="0"/>
              </a:rPr>
              <a:t> - organisms which eat primary consumers (carnivores)</a:t>
            </a:r>
          </a:p>
          <a:p>
            <a:pPr>
              <a:lnSpc>
                <a:spcPct val="120000"/>
              </a:lnSpc>
            </a:pPr>
            <a:r>
              <a:rPr lang="en-GB" altLang="en-GB" sz="2800" b="1" i="1" dirty="0" smtClean="0">
                <a:latin typeface="Comic Sans MS" charset="0"/>
              </a:rPr>
              <a:t>Tertiary</a:t>
            </a:r>
            <a:r>
              <a:rPr lang="en-GB" altLang="en-GB" sz="2800" dirty="0" smtClean="0">
                <a:latin typeface="Comic Sans MS" charset="0"/>
              </a:rPr>
              <a:t> </a:t>
            </a:r>
            <a:r>
              <a:rPr lang="en-GB" altLang="en-GB" sz="2800" b="1" i="1" dirty="0" smtClean="0">
                <a:latin typeface="Comic Sans MS" charset="0"/>
              </a:rPr>
              <a:t>consumers</a:t>
            </a:r>
            <a:r>
              <a:rPr lang="en-GB" altLang="en-GB" sz="2800" dirty="0" smtClean="0">
                <a:latin typeface="Comic Sans MS" charset="0"/>
              </a:rPr>
              <a:t> - organisms which eat secondary consumers (carnivores)</a:t>
            </a:r>
            <a:endParaRPr lang="en-GB" altLang="en-GB" dirty="0" smtClean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Realise </a:t>
            </a:r>
            <a:r>
              <a:rPr lang="en-GB" dirty="0"/>
              <a:t>in every food chain there is a producer and consumers (4b)</a:t>
            </a:r>
          </a:p>
          <a:p>
            <a:r>
              <a:rPr lang="en-GB" dirty="0"/>
              <a:t>Draw food chains from list of animals given(4b</a:t>
            </a:r>
            <a:r>
              <a:rPr lang="en-GB" dirty="0" smtClean="0"/>
              <a:t>)</a:t>
            </a:r>
          </a:p>
          <a:p>
            <a:r>
              <a:rPr lang="en-GB" dirty="0"/>
              <a:t>Describe the feeding relationships shown by food chain (</a:t>
            </a:r>
            <a:r>
              <a:rPr lang="en-GB" dirty="0" smtClean="0"/>
              <a:t>L4a)</a:t>
            </a:r>
            <a:endParaRPr lang="en-GB" dirty="0"/>
          </a:p>
          <a:p>
            <a:r>
              <a:rPr lang="en-GB" dirty="0"/>
              <a:t>Be able to place organisms into trophic levels (L5c)</a:t>
            </a:r>
          </a:p>
        </p:txBody>
      </p:sp>
    </p:spTree>
    <p:extLst>
      <p:ext uri="{BB962C8B-B14F-4D97-AF65-F5344CB8AC3E}">
        <p14:creationId xmlns:p14="http://schemas.microsoft.com/office/powerpoint/2010/main" val="3874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645024"/>
            <a:ext cx="7772400" cy="302433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GB" altLang="en-GB" dirty="0" smtClean="0">
                <a:solidFill>
                  <a:schemeClr val="bg1"/>
                </a:solidFill>
                <a:latin typeface="Comic Sans MS" charset="0"/>
              </a:rPr>
              <a:t>Each level of a food chain is known as a trophic level</a:t>
            </a:r>
          </a:p>
          <a:p>
            <a:r>
              <a:rPr lang="en-GB" altLang="en-GB" dirty="0" smtClean="0">
                <a:solidFill>
                  <a:schemeClr val="bg1"/>
                </a:solidFill>
                <a:latin typeface="Comic Sans MS" charset="0"/>
              </a:rPr>
              <a:t>Food chains always start with a producer. Producers are always on the first trophic level.</a:t>
            </a:r>
          </a:p>
        </p:txBody>
      </p:sp>
    </p:spTree>
    <p:extLst>
      <p:ext uri="{BB962C8B-B14F-4D97-AF65-F5344CB8AC3E}">
        <p14:creationId xmlns:p14="http://schemas.microsoft.com/office/powerpoint/2010/main" val="94254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GB" altLang="en-GB" smtClean="0">
                <a:latin typeface="Comic Sans MS" charset="0"/>
              </a:rPr>
              <a:t>Food</a:t>
            </a:r>
            <a:r>
              <a:rPr lang="en-GB" altLang="en-GB" smtClean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GB" altLang="en-GB" smtClean="0">
                <a:latin typeface="Comic Sans MS" charset="0"/>
              </a:rPr>
              <a:t>Chains</a:t>
            </a:r>
            <a:endParaRPr lang="en-GB" altLang="en-GB" smtClean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rgbClr val="A7F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endParaRPr lang="en-GB" altLang="en-GB"/>
          </a:p>
          <a:p>
            <a:pPr algn="ctr"/>
            <a:r>
              <a:rPr lang="en-GB" altLang="en-GB"/>
              <a:t>Oak Tree</a:t>
            </a:r>
          </a:p>
          <a:p>
            <a:pPr algn="ctr"/>
            <a:endParaRPr lang="en-GB" altLang="en-GB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4527550"/>
            <a:ext cx="9144000" cy="1187450"/>
          </a:xfrm>
          <a:prstGeom prst="rect">
            <a:avLst/>
          </a:prstGeom>
          <a:solidFill>
            <a:srgbClr val="FFFF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endParaRPr lang="en-GB" altLang="en-GB"/>
          </a:p>
          <a:p>
            <a:pPr algn="ctr"/>
            <a:r>
              <a:rPr lang="en-GB" altLang="en-GB"/>
              <a:t>Bark beetle</a:t>
            </a:r>
          </a:p>
          <a:p>
            <a:pPr algn="ctr"/>
            <a:endParaRPr lang="en-GB" altLang="en-GB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384550"/>
            <a:ext cx="9144000" cy="1187450"/>
          </a:xfrm>
          <a:prstGeom prst="rect">
            <a:avLst/>
          </a:prstGeom>
          <a:solidFill>
            <a:srgbClr val="F7BFC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endParaRPr lang="en-GB" altLang="en-GB"/>
          </a:p>
          <a:p>
            <a:pPr algn="ctr"/>
            <a:r>
              <a:rPr lang="en-GB" altLang="en-GB"/>
              <a:t>Wood mouse</a:t>
            </a:r>
          </a:p>
          <a:p>
            <a:pPr algn="ctr"/>
            <a:endParaRPr lang="en-GB" altLang="en-GB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2241550"/>
            <a:ext cx="9144000" cy="1187450"/>
          </a:xfrm>
          <a:prstGeom prst="rect">
            <a:avLst/>
          </a:prstGeom>
          <a:solidFill>
            <a:srgbClr val="8FA1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algn="ctr"/>
            <a:endParaRPr lang="en-GB" altLang="en-GB"/>
          </a:p>
          <a:p>
            <a:pPr algn="ctr"/>
            <a:r>
              <a:rPr lang="en-GB" altLang="en-GB"/>
              <a:t>Barn owl</a:t>
            </a:r>
          </a:p>
          <a:p>
            <a:pPr algn="ctr"/>
            <a:endParaRPr lang="en-GB" altLang="en-GB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4495800" y="5257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4495800" y="4191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4495800" y="3048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6019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 b="1" i="1"/>
              <a:t>Producer</a:t>
            </a:r>
            <a:endParaRPr lang="en-GB" altLang="en-GB" b="1" i="1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4983163"/>
            <a:ext cx="2728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 b="1" i="1"/>
              <a:t>Primary consumer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3840163"/>
            <a:ext cx="304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 b="1" i="1"/>
              <a:t>Secondary consumer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62096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 b="1" i="1"/>
              <a:t>Tertiary consumer</a:t>
            </a:r>
          </a:p>
        </p:txBody>
      </p:sp>
      <p:sp>
        <p:nvSpPr>
          <p:cNvPr id="5134" name="Text Box 15"/>
          <p:cNvSpPr txBox="1">
            <a:spLocks noChangeArrowheads="1"/>
          </p:cNvSpPr>
          <p:nvPr/>
        </p:nvSpPr>
        <p:spPr bwMode="auto">
          <a:xfrm>
            <a:off x="6080125" y="5922963"/>
            <a:ext cx="232886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>
                <a:latin typeface="Comic Sans MS" charset="0"/>
              </a:rPr>
              <a:t>First trophic level</a:t>
            </a:r>
          </a:p>
        </p:txBody>
      </p:sp>
      <p:sp>
        <p:nvSpPr>
          <p:cNvPr id="5135" name="Text Box 16"/>
          <p:cNvSpPr txBox="1">
            <a:spLocks noChangeArrowheads="1"/>
          </p:cNvSpPr>
          <p:nvPr/>
        </p:nvSpPr>
        <p:spPr bwMode="auto">
          <a:xfrm>
            <a:off x="6110288" y="4948238"/>
            <a:ext cx="2600325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>
                <a:latin typeface="Comic Sans MS" charset="0"/>
              </a:rPr>
              <a:t>Second trophic level</a:t>
            </a:r>
          </a:p>
        </p:txBody>
      </p:sp>
      <p:sp>
        <p:nvSpPr>
          <p:cNvPr id="5136" name="Text Box 17"/>
          <p:cNvSpPr txBox="1">
            <a:spLocks noChangeArrowheads="1"/>
          </p:cNvSpPr>
          <p:nvPr/>
        </p:nvSpPr>
        <p:spPr bwMode="auto">
          <a:xfrm>
            <a:off x="6096000" y="3805238"/>
            <a:ext cx="24003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>
                <a:latin typeface="Comic Sans MS" charset="0"/>
              </a:rPr>
              <a:t>Third trophic level</a:t>
            </a:r>
          </a:p>
        </p:txBody>
      </p:sp>
      <p:sp>
        <p:nvSpPr>
          <p:cNvPr id="5137" name="Text Box 18"/>
          <p:cNvSpPr txBox="1">
            <a:spLocks noChangeArrowheads="1"/>
          </p:cNvSpPr>
          <p:nvPr/>
        </p:nvSpPr>
        <p:spPr bwMode="auto">
          <a:xfrm>
            <a:off x="6096000" y="2662238"/>
            <a:ext cx="2544763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GB" altLang="en-GB" sz="2000">
                <a:latin typeface="Comic Sans MS" charset="0"/>
              </a:rPr>
              <a:t>Fourth trophic level</a:t>
            </a:r>
          </a:p>
        </p:txBody>
      </p:sp>
      <p:sp>
        <p:nvSpPr>
          <p:cNvPr id="5138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371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GB" altLang="en-GB" sz="2800" smtClean="0">
                <a:latin typeface="Comic Sans MS" charset="0"/>
              </a:rPr>
              <a:t>	Each level of a food chain is known as a trophic level</a:t>
            </a:r>
            <a:endParaRPr lang="en-GB" altLang="en-GB" smtClean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Laminated card sort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 turn in pairs</a:t>
            </a:r>
          </a:p>
          <a:p>
            <a:endParaRPr lang="en-GB" dirty="0"/>
          </a:p>
          <a:p>
            <a:r>
              <a:rPr lang="en-GB" dirty="0" smtClean="0"/>
              <a:t>Or work 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52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Realise </a:t>
            </a:r>
            <a:r>
              <a:rPr lang="en-GB" dirty="0">
                <a:solidFill>
                  <a:srgbClr val="FF0000"/>
                </a:solidFill>
              </a:rPr>
              <a:t>in every food chain there is a producer and consumers (4b)</a:t>
            </a:r>
          </a:p>
          <a:p>
            <a:r>
              <a:rPr lang="en-GB" dirty="0">
                <a:solidFill>
                  <a:srgbClr val="FF0000"/>
                </a:solidFill>
              </a:rPr>
              <a:t>Draw food chains from list of animals given(4b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GB" dirty="0">
                <a:solidFill>
                  <a:srgbClr val="FF0000"/>
                </a:solidFill>
              </a:rPr>
              <a:t>Describe the feeding relationships shown by food chain (</a:t>
            </a:r>
            <a:r>
              <a:rPr lang="en-GB" dirty="0" smtClean="0">
                <a:solidFill>
                  <a:srgbClr val="FF0000"/>
                </a:solidFill>
              </a:rPr>
              <a:t>L4a)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Be able to place organisms into trophic levels (L5c)</a:t>
            </a:r>
          </a:p>
        </p:txBody>
      </p:sp>
    </p:spTree>
    <p:extLst>
      <p:ext uri="{BB962C8B-B14F-4D97-AF65-F5344CB8AC3E}">
        <p14:creationId xmlns:p14="http://schemas.microsoft.com/office/powerpoint/2010/main" val="3961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Examination question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Examination condition</a:t>
            </a:r>
          </a:p>
          <a:p>
            <a:r>
              <a:rPr lang="en-GB" dirty="0" smtClean="0"/>
              <a:t>Peer mark</a:t>
            </a:r>
          </a:p>
          <a:p>
            <a:r>
              <a:rPr lang="en-GB" smtClean="0"/>
              <a:t>Share grades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1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670627" cy="2865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place me in a food chain?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9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670627" cy="2865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place me in a food chain?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4475879"/>
            <a:ext cx="3448050" cy="1323975"/>
          </a:xfrm>
        </p:spPr>
      </p:pic>
    </p:spTree>
    <p:extLst>
      <p:ext uri="{BB962C8B-B14F-4D97-AF65-F5344CB8AC3E}">
        <p14:creationId xmlns:p14="http://schemas.microsoft.com/office/powerpoint/2010/main" val="3555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3670627" cy="286530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place me in a food chain?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4475879"/>
            <a:ext cx="3448050" cy="13239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04" y="1412776"/>
            <a:ext cx="2645333" cy="201622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9656737">
            <a:off x="3963703" y="5073631"/>
            <a:ext cx="864096" cy="5085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9526208">
            <a:off x="6732240" y="3573016"/>
            <a:ext cx="849830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Realise </a:t>
            </a:r>
            <a:r>
              <a:rPr lang="en-GB" dirty="0">
                <a:solidFill>
                  <a:srgbClr val="FF0000"/>
                </a:solidFill>
              </a:rPr>
              <a:t>in every food chain there is a producer and consumers (4b)</a:t>
            </a:r>
          </a:p>
          <a:p>
            <a:r>
              <a:rPr lang="en-GB" dirty="0"/>
              <a:t>Draw food chains from list of animals given(4b</a:t>
            </a:r>
            <a:r>
              <a:rPr lang="en-GB" dirty="0" smtClean="0"/>
              <a:t>)</a:t>
            </a:r>
          </a:p>
          <a:p>
            <a:r>
              <a:rPr lang="en-GB" dirty="0"/>
              <a:t>Describe the feeding relationships shown by food chain (</a:t>
            </a:r>
            <a:r>
              <a:rPr lang="en-GB" dirty="0" smtClean="0"/>
              <a:t>L4a)</a:t>
            </a:r>
            <a:endParaRPr lang="en-GB" dirty="0"/>
          </a:p>
          <a:p>
            <a:r>
              <a:rPr lang="en-GB" dirty="0"/>
              <a:t>Be able to place organisms into trophic levels (L5c)</a:t>
            </a:r>
          </a:p>
        </p:txBody>
      </p:sp>
    </p:spTree>
    <p:extLst>
      <p:ext uri="{BB962C8B-B14F-4D97-AF65-F5344CB8AC3E}">
        <p14:creationId xmlns:p14="http://schemas.microsoft.com/office/powerpoint/2010/main" val="39613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9623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"/>
          <a:stretch/>
        </p:blipFill>
        <p:spPr>
          <a:xfrm>
            <a:off x="3139893" y="691119"/>
            <a:ext cx="2762033" cy="175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/>
          <a:stretch/>
        </p:blipFill>
        <p:spPr>
          <a:xfrm>
            <a:off x="325132" y="3789040"/>
            <a:ext cx="2447925" cy="1774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273" y="3791678"/>
            <a:ext cx="2581275" cy="1771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65" y="2951174"/>
            <a:ext cx="1743075" cy="2619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2517473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King fisher                                Pond weed                                   Trout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5132" y="5877272"/>
            <a:ext cx="81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Minnow (little fish)                      Mayfly larvae                                      Heron  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14" y="660098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94730"/>
            <a:ext cx="2034927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"/>
          <a:stretch/>
        </p:blipFill>
        <p:spPr>
          <a:xfrm>
            <a:off x="325133" y="2014523"/>
            <a:ext cx="1654580" cy="175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/>
          <a:stretch/>
        </p:blipFill>
        <p:spPr>
          <a:xfrm>
            <a:off x="4211960" y="2006059"/>
            <a:ext cx="2016223" cy="1774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31" y="2014523"/>
            <a:ext cx="2035621" cy="1771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food chain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899592" y="4005064"/>
            <a:ext cx="165618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635896" y="4005064"/>
            <a:ext cx="1584175" cy="117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156176" y="4005064"/>
            <a:ext cx="165618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4"/>
          <a:stretch/>
        </p:blipFill>
        <p:spPr>
          <a:xfrm>
            <a:off x="4516" y="5100639"/>
            <a:ext cx="2128909" cy="1757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/>
          <a:stretch/>
        </p:blipFill>
        <p:spPr>
          <a:xfrm>
            <a:off x="2938305" y="2636912"/>
            <a:ext cx="2457971" cy="1774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8989"/>
            <a:ext cx="2035621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76" y="2276873"/>
            <a:ext cx="2466975" cy="165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85" y="4015"/>
            <a:ext cx="1743075" cy="22728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 </a:t>
            </a:r>
          </a:p>
          <a:p>
            <a:r>
              <a:rPr lang="en-GB" dirty="0"/>
              <a:t>A</a:t>
            </a:r>
            <a:r>
              <a:rPr lang="en-GB" dirty="0" smtClean="0"/>
              <a:t>nother food chain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2411760" y="558924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203848" y="465313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652120" y="407079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8058602" y="249289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923</Words>
  <Application>Microsoft Office PowerPoint</Application>
  <PresentationFormat>Экран (4:3)</PresentationFormat>
  <Paragraphs>133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Objectives</vt:lpstr>
      <vt:lpstr>Can you place me in a food chain?</vt:lpstr>
      <vt:lpstr>Can you place me in a food chain?</vt:lpstr>
      <vt:lpstr>Can you place me in a food chain?</vt:lpstr>
      <vt:lpstr>Objectives</vt:lpstr>
      <vt:lpstr>Презентация PowerPoint</vt:lpstr>
      <vt:lpstr>Презентация PowerPoint</vt:lpstr>
      <vt:lpstr>Презентация PowerPoint</vt:lpstr>
      <vt:lpstr>Your turn</vt:lpstr>
      <vt:lpstr>Objectives</vt:lpstr>
      <vt:lpstr>Energy Flow</vt:lpstr>
      <vt:lpstr>How is the sun’s energy used?</vt:lpstr>
      <vt:lpstr>Презентация PowerPoint</vt:lpstr>
      <vt:lpstr>Презентация PowerPoint</vt:lpstr>
      <vt:lpstr>Презентация PowerPoint</vt:lpstr>
      <vt:lpstr>Презентация PowerPoint</vt:lpstr>
      <vt:lpstr>Objectives</vt:lpstr>
      <vt:lpstr>Презентация PowerPoint</vt:lpstr>
      <vt:lpstr>Презентация PowerPoint</vt:lpstr>
      <vt:lpstr>Food Chains</vt:lpstr>
      <vt:lpstr>Laminated card sort</vt:lpstr>
      <vt:lpstr>Objectives</vt:lpstr>
      <vt:lpstr>Examination question</vt:lpstr>
    </vt:vector>
  </TitlesOfParts>
  <Company>Moulsham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Cox</dc:creator>
  <cp:lastModifiedBy>Jennifer Wood</cp:lastModifiedBy>
  <cp:revision>28</cp:revision>
  <dcterms:created xsi:type="dcterms:W3CDTF">2013-08-07T10:55:52Z</dcterms:created>
  <dcterms:modified xsi:type="dcterms:W3CDTF">2014-02-25T07:47:14Z</dcterms:modified>
</cp:coreProperties>
</file>