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8436D-D850-4C3D-9836-FA7F54591BF0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08EFB-F3BA-4604-B2F9-3BE3E61F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3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CEEC11-30FD-4A5C-B446-CBEF93E81097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326" y="695787"/>
            <a:ext cx="4985763" cy="34280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5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192E84-9E47-4C84-A180-C3690567C411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5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108872-A8CD-4F13-AA69-EDF95128A196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741" y="694334"/>
            <a:ext cx="4988933" cy="34295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5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2CF5C-DCAD-4067-9B9D-1611FF506109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741" y="694334"/>
            <a:ext cx="4988933" cy="34295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5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FF1D1F-7C00-44E2-A0D1-A66689570C81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741" y="694334"/>
            <a:ext cx="4988933" cy="34295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5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883711-4C80-40B9-82E6-E38E7BD14D94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741" y="694334"/>
            <a:ext cx="4988933" cy="34295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5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2F653-78D4-4EFC-8E36-D9801C57A931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741" y="694334"/>
            <a:ext cx="4988933" cy="34295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5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41C87E-0EEE-4E24-9A90-999E8B4F2342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741" y="694334"/>
            <a:ext cx="4988933" cy="34295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5" y="4343231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7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1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6028-434A-43E1-B454-9890724D21A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13A6-FEA5-444C-9DC1-D9600DEBEDC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95768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97B5-E081-4868-AEED-572797C666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DEF6-A456-457B-87FC-03A5164B79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16192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D67D-3DB6-41F8-A097-88E3838207B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ABAF-3097-46C6-94E6-AA4A539916B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83931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92C8-AC5A-4E73-B2A0-8E8873C3407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58FC-E43E-4F17-95A8-1B64E67123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881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04A-1B9A-4D7F-8EEF-A0459360EA6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294B-E802-452A-AAC8-8D5256FD69B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0647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A33B-3E4D-4930-B93B-1F0FDFCEEDC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A1FB-70BB-42F9-917E-49A9AAE654D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47201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DC6C-0CB5-4307-BAEB-42E0DEB46B2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CE94-806C-4F21-B4E5-655BFB6D730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86515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1258-83F7-49A9-9BCE-7A7A5E8413C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FBCF-78EC-4A93-A4A2-76E4DA746B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42290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F3B0-E1FF-4ADB-B671-9EEAAD5580C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4C24-B3A6-422F-AAB7-18E0F35992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8452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3168-D63D-45AD-8FE7-516C0AAC357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F6CF-18BE-4B69-913A-D75A6803795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97893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248C-C455-445C-B086-2C1D7184604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4C30-29E4-426A-82C2-1CE02AE9DBF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3512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3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5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9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E2D0DBE-7D9A-4F6D-9816-C677435D4420}" type="datetimeFigureOut">
              <a:rPr lang="en-GB" smtClean="0">
                <a:solidFill>
                  <a:srgbClr val="FF9000"/>
                </a:solidFill>
              </a:rPr>
              <a:pPr/>
              <a:t>03/02/2014</a:t>
            </a:fld>
            <a:endParaRPr lang="en-GB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B4B8E53-044D-4C97-AFE8-425198D524F0}" type="slidenum">
              <a:rPr lang="en-GB" smtClean="0">
                <a:solidFill>
                  <a:srgbClr val="FF9000"/>
                </a:solidFill>
              </a:rPr>
              <a:pPr/>
              <a:t>‹#›</a:t>
            </a:fld>
            <a:endParaRPr lang="en-GB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1742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135F2-90CF-4ABB-9E1C-0E36DAA01A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2E6A8-1AF7-4C01-ADF2-98624596A2D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2132856"/>
            <a:ext cx="624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SzPts val="1000"/>
              <a:buFont typeface="Symbol"/>
              <a:buChar char=""/>
            </a:pPr>
            <a:r>
              <a:rPr lang="en-GB" sz="4800" b="1" dirty="0">
                <a:solidFill>
                  <a:prstClr val="white"/>
                </a:solidFill>
                <a:latin typeface="Times New Roman"/>
                <a:ea typeface="Times New Roman"/>
              </a:rPr>
              <a:t>Explain and understand a population policy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7931" y="620688"/>
            <a:ext cx="5936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1000"/>
            </a:pPr>
            <a:r>
              <a:rPr lang="en-GB" sz="5400" b="1" dirty="0">
                <a:solidFill>
                  <a:prstClr val="white"/>
                </a:solidFill>
                <a:latin typeface="Times New Roman"/>
                <a:ea typeface="Times New Roman"/>
              </a:rPr>
              <a:t>Learning Objective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813690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2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9000"/>
                </a:solidFill>
              </a:rPr>
              <a:t>11/09/12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93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571875"/>
            <a:ext cx="73580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903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9000"/>
                </a:solidFill>
              </a:rPr>
              <a:t>11/09/12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29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kamyk\ac_home_kamyk\jwood\Documents\Geography\key stage 4\powerpoints\Unit 1 Population Dynamics\population\scan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5964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6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864235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dirty="0">
                <a:solidFill>
                  <a:srgbClr val="FFFFFF"/>
                </a:solidFill>
              </a:rPr>
              <a:t>What Is Propaganda?</a:t>
            </a:r>
          </a:p>
        </p:txBody>
      </p:sp>
      <p:pic>
        <p:nvPicPr>
          <p:cNvPr id="16387" name="Picture 2" descr="http://www.postershow.com/images/c_propaganda_poster_new_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4176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radioactiveliberty.com/wp-content/uploads/2009/propaganda-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41624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www.thehiddenevil.com/pics/UsPropagan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4103687" cy="2447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" descr="http://www.cheltenhamcollege.org/Websites/cheltenham/PhotoGallery/1273599%5C1986-poster-fam-plan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1767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25650" y="1242979"/>
            <a:ext cx="5381625" cy="1108075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alibri" pitchFamily="34" charset="0"/>
              </a:rPr>
              <a:t>Propaganda</a:t>
            </a:r>
            <a:r>
              <a:rPr lang="en-GB" dirty="0">
                <a:solidFill>
                  <a:prstClr val="black"/>
                </a:solidFill>
                <a:latin typeface="Calibri" pitchFamily="34" charset="0"/>
              </a:rPr>
              <a:t> is a form of communication that is aimed at influencing the attitude of a community toward some cause or position.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Source: wikipedia.org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0113" y="2997200"/>
            <a:ext cx="7343775" cy="295465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 dirty="0">
                <a:solidFill>
                  <a:prstClr val="black"/>
                </a:solidFill>
              </a:rPr>
              <a:t>Today’s Task</a:t>
            </a:r>
          </a:p>
          <a:p>
            <a:pPr algn="ctr"/>
            <a:r>
              <a:rPr lang="en-GB" i="1" dirty="0">
                <a:solidFill>
                  <a:prstClr val="black"/>
                </a:solidFill>
              </a:rPr>
              <a:t>To create a fictitious piece of governmental propaganda promoting the population policy of a named country, it should be / include: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 an A3 poster that could be put on display in a public place (bus/rail station)</a:t>
            </a:r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 information about the policy</a:t>
            </a:r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 benefits of the policy for both the individual and the country</a:t>
            </a:r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 the consequences of not complying with the policy</a:t>
            </a:r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 completed for </a:t>
            </a:r>
            <a:r>
              <a:rPr lang="en-GB" dirty="0" smtClean="0">
                <a:solidFill>
                  <a:prstClr val="black"/>
                </a:solidFill>
              </a:rPr>
              <a:t>display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don’t </a:t>
            </a:r>
            <a:r>
              <a:rPr lang="en-GB" dirty="0">
                <a:solidFill>
                  <a:prstClr val="black"/>
                </a:solidFill>
              </a:rPr>
              <a:t>rush, this is a piece of art that can be very powerful</a:t>
            </a:r>
          </a:p>
        </p:txBody>
      </p:sp>
    </p:spTree>
    <p:extLst>
      <p:ext uri="{BB962C8B-B14F-4D97-AF65-F5344CB8AC3E}">
        <p14:creationId xmlns:p14="http://schemas.microsoft.com/office/powerpoint/2010/main" val="13437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G:\Oup 4 - gcse geog edxcel b\Converted\Chapter 9\9.7\913490_aw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268787" cy="50403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7" descr="G:\Oup 4 - gcse geog edxcel b\Converted\Chapter 9\9.7\913490_aw0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033838" cy="50403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260350"/>
            <a:ext cx="8642350" cy="954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prstClr val="white"/>
                </a:solidFill>
              </a:rPr>
              <a:t>Guess The Flags?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Research </a:t>
            </a:r>
            <a:r>
              <a:rPr lang="en-GB" dirty="0" smtClean="0">
                <a:solidFill>
                  <a:prstClr val="white"/>
                </a:solidFill>
              </a:rPr>
              <a:t>about the different population policies of Estonia and Iran.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Choose one of the countries to create your piece of propaganda about.</a:t>
            </a:r>
          </a:p>
        </p:txBody>
      </p:sp>
    </p:spTree>
    <p:extLst>
      <p:ext uri="{BB962C8B-B14F-4D97-AF65-F5344CB8AC3E}">
        <p14:creationId xmlns:p14="http://schemas.microsoft.com/office/powerpoint/2010/main" val="42713460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cheltenhamcollege.org/Websites/cheltenham/PhotoGallery/1273599%5C1986-poster-fam-pla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31686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prstClr val="white"/>
                </a:solidFill>
              </a:rPr>
              <a:t>Making Population </a:t>
            </a:r>
          </a:p>
          <a:p>
            <a:pPr algn="ctr"/>
            <a:r>
              <a:rPr lang="en-GB" sz="2400">
                <a:solidFill>
                  <a:prstClr val="white"/>
                </a:solidFill>
              </a:rPr>
              <a:t>Policies Work</a:t>
            </a:r>
          </a:p>
        </p:txBody>
      </p:sp>
    </p:spTree>
    <p:extLst>
      <p:ext uri="{BB962C8B-B14F-4D97-AF65-F5344CB8AC3E}">
        <p14:creationId xmlns:p14="http://schemas.microsoft.com/office/powerpoint/2010/main" val="30824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 descr="E:\Geography\key stage 4\powerpoints\population\scan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8" y="620688"/>
            <a:ext cx="73746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rgbClr val="FF9000"/>
                </a:solidFill>
              </a:rPr>
              <a:t>11/09/12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18430"/>
            <a:ext cx="91440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dirty="0">
                <a:solidFill>
                  <a:prstClr val="white"/>
                </a:solidFill>
                <a:latin typeface="Calibri" charset="0"/>
                <a:cs typeface="Arial Unicode MS" charset="0"/>
              </a:rPr>
              <a:t>China and the One Child Policy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36174"/>
            <a:ext cx="3744416" cy="364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63" y="1340768"/>
            <a:ext cx="8643937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b="1" u="sng" dirty="0">
                <a:solidFill>
                  <a:srgbClr val="00B050"/>
                </a:solidFill>
                <a:latin typeface="Comic Sans MS" pitchFamily="64" charset="0"/>
                <a:cs typeface="Arial Unicode MS" charset="0"/>
              </a:rPr>
              <a:t>Learning Aim: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00B050"/>
                </a:solidFill>
                <a:latin typeface="Calibri" charset="0"/>
                <a:cs typeface="Arial Unicode MS" charset="0"/>
              </a:rPr>
              <a:t>To be able to describe what the One Child Policy is and debate its cost and benefits .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dirty="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00063" y="2643188"/>
            <a:ext cx="2928937" cy="3378100"/>
          </a:xfrm>
          <a:prstGeom prst="rect">
            <a:avLst/>
          </a:prstGeom>
          <a:solidFill>
            <a:srgbClr val="B7DEE8"/>
          </a:solidFill>
          <a:ln w="9525">
            <a:solidFill>
              <a:srgbClr val="4BAC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400" b="1" u="sng" dirty="0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Starter Task:</a:t>
            </a:r>
          </a:p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sz="2400" b="1" u="sng" dirty="0">
              <a:solidFill>
                <a:srgbClr val="000000"/>
              </a:solidFill>
              <a:latin typeface="Comic Sans MS" pitchFamily="64" charset="0"/>
              <a:cs typeface="Arial Unicode MS" charset="0"/>
            </a:endParaRPr>
          </a:p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400" b="1" u="sng" dirty="0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Are children a human right?</a:t>
            </a:r>
          </a:p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sz="2400" b="1" u="sng" dirty="0">
              <a:solidFill>
                <a:srgbClr val="000000"/>
              </a:solidFill>
              <a:latin typeface="Comic Sans MS" pitchFamily="64" charset="0"/>
              <a:cs typeface="Arial Unicode MS" charset="0"/>
            </a:endParaRPr>
          </a:p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400" b="1" u="sng" dirty="0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Discuss.</a:t>
            </a:r>
          </a:p>
        </p:txBody>
      </p:sp>
    </p:spTree>
    <p:extLst>
      <p:ext uri="{BB962C8B-B14F-4D97-AF65-F5344CB8AC3E}">
        <p14:creationId xmlns:p14="http://schemas.microsoft.com/office/powerpoint/2010/main" val="966069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FF9000"/>
                </a:solidFill>
              </a:rPr>
              <a:t>11/09/12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000500" cy="1214438"/>
          </a:xfrm>
          <a:ln/>
        </p:spPr>
        <p:txBody>
          <a:bodyPr/>
          <a:lstStyle/>
          <a:p>
            <a:pPr algn="ctr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b="1">
                <a:latin typeface="Bradley Hand ITC" pitchFamily="64" charset="0"/>
              </a:rPr>
              <a:t>WHAT IS IT?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89439" y="3140968"/>
            <a:ext cx="7286625" cy="1728192"/>
          </a:xfrm>
          <a:prstGeom prst="rect">
            <a:avLst/>
          </a:prstGeom>
          <a:noFill/>
          <a:ln w="9360">
            <a:solidFill>
              <a:srgbClr val="C050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 dirty="0">
                <a:solidFill>
                  <a:srgbClr val="0070C0"/>
                </a:solidFill>
                <a:latin typeface="Comic Sans MS" pitchFamily="64" charset="0"/>
                <a:cs typeface="Arial Unicode MS" charset="0"/>
              </a:rPr>
              <a:t>It’s main purpose was to make sure that China could support its large population with facilities such as healthcare, education, housing, good jobs and most importantly, food.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552" y="1268760"/>
            <a:ext cx="6143625" cy="1728192"/>
          </a:xfrm>
          <a:prstGeom prst="rect">
            <a:avLst/>
          </a:prstGeom>
          <a:noFill/>
          <a:ln w="9525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dirty="0">
                <a:solidFill>
                  <a:srgbClr val="00B050"/>
                </a:solidFill>
                <a:latin typeface="Comic Sans MS" pitchFamily="64" charset="0"/>
                <a:cs typeface="Arial Unicode MS" charset="0"/>
              </a:rPr>
              <a:t>China’s One Child policy is a policy that the Chinese government introduced in 1979 to try and solve the problem of overpopulation.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419872" y="5011738"/>
            <a:ext cx="5500687" cy="1369590"/>
          </a:xfrm>
          <a:prstGeom prst="rect">
            <a:avLst/>
          </a:prstGeom>
          <a:noFill/>
          <a:ln w="9525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400" dirty="0">
                <a:solidFill>
                  <a:srgbClr val="FFFF00"/>
                </a:solidFill>
                <a:latin typeface="Comic Sans MS" pitchFamily="64" charset="0"/>
                <a:cs typeface="Arial Unicode MS" charset="0"/>
              </a:rPr>
              <a:t>The aim was to reduce poverty and to improve overall quality of life for the people.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6211888"/>
            <a:ext cx="75009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503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0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9000"/>
                </a:solidFill>
              </a:rPr>
              <a:t>11/09/12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solidFill>
            <a:srgbClr val="66FF66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1" u="sng">
                <a:solidFill>
                  <a:srgbClr val="000000"/>
                </a:solidFill>
                <a:latin typeface="Calibri" charset="0"/>
                <a:cs typeface="Arial Unicode MS" charset="0"/>
              </a:rPr>
              <a:t>TASK: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cs typeface="Arial Unicode MS" charset="0"/>
              </a:rPr>
              <a:t>Draw the table below into your books. Cut out the cards and read each one carefully. 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>
              <a:solidFill>
                <a:srgbClr val="000000"/>
              </a:solidFill>
              <a:latin typeface="Calibri" charset="0"/>
              <a:cs typeface="Arial Unicode MS" charset="0"/>
            </a:endParaRP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cs typeface="Arial Unicode MS" charset="0"/>
              </a:rPr>
              <a:t>Sort through the cards and stick them under the correct heading: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395788"/>
            <a:ext cx="9144000" cy="2462212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b="1" u="sng">
                <a:solidFill>
                  <a:srgbClr val="000000"/>
                </a:solidFill>
                <a:latin typeface="Calibri" charset="0"/>
                <a:cs typeface="Arial Unicode MS" charset="0"/>
              </a:rPr>
              <a:t>Extension Task:</a:t>
            </a:r>
            <a:r>
              <a:rPr lang="en-GB" sz="2200">
                <a:solidFill>
                  <a:srgbClr val="000000"/>
                </a:solidFill>
                <a:latin typeface="Calibri" charset="0"/>
                <a:cs typeface="Arial Unicode MS" charset="0"/>
              </a:rPr>
              <a:t> You will need 3 different coloured pencils-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200">
              <a:solidFill>
                <a:srgbClr val="000000"/>
              </a:solidFill>
              <a:latin typeface="Calibri" charset="0"/>
              <a:cs typeface="Arial Unicode MS" charset="0"/>
            </a:endParaRPr>
          </a:p>
          <a:p>
            <a:pPr>
              <a:lnSpc>
                <a:spcPct val="102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>
                <a:solidFill>
                  <a:srgbClr val="000000"/>
                </a:solidFill>
                <a:latin typeface="Calibri" charset="0"/>
                <a:cs typeface="Arial Unicode MS" charset="0"/>
              </a:rPr>
              <a:t> In one colour shade all the cards that are about ECONOMIC issues (money)</a:t>
            </a:r>
          </a:p>
          <a:p>
            <a:pPr>
              <a:lnSpc>
                <a:spcPct val="102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>
                <a:solidFill>
                  <a:srgbClr val="000000"/>
                </a:solidFill>
                <a:latin typeface="Calibri" charset="0"/>
                <a:cs typeface="Arial Unicode MS" charset="0"/>
              </a:rPr>
              <a:t> In a 2nd colour shade all the cards that show POLITICAL issues (government)</a:t>
            </a:r>
          </a:p>
          <a:p>
            <a:pPr>
              <a:lnSpc>
                <a:spcPct val="102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>
                <a:solidFill>
                  <a:srgbClr val="000000"/>
                </a:solidFill>
                <a:latin typeface="Calibri" charset="0"/>
                <a:cs typeface="Arial Unicode MS" charset="0"/>
              </a:rPr>
              <a:t> In a 3rd colour shade all the cards that show SOCIAL issues (people and society)</a:t>
            </a:r>
          </a:p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>
                <a:solidFill>
                  <a:srgbClr val="000000"/>
                </a:solidFill>
                <a:latin typeface="Calibri" charset="0"/>
                <a:cs typeface="Arial Unicode MS" charset="0"/>
              </a:rPr>
              <a:t>DON’T FORGET TO ADD A KEY.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428625" y="2071688"/>
          <a:ext cx="8231188" cy="2188528"/>
        </p:xfrm>
        <a:graphic>
          <a:graphicData uri="http://schemas.openxmlformats.org/drawingml/2006/table">
            <a:tbl>
              <a:tblPr/>
              <a:tblGrid>
                <a:gridCol w="4116388"/>
                <a:gridCol w="41148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-128"/>
                          <a:cs typeface="Arial Unicode MS" charset="0"/>
                        </a:rPr>
                        <a:t>FOR the one child policy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-128"/>
                          <a:cs typeface="Arial Unicode MS" charset="0"/>
                        </a:rPr>
                        <a:t>AGAINST the one child policy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724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S Gothic" charset="-128"/>
                        <a:cs typeface="Arial Unicode MS" charset="0"/>
                      </a:endParaRPr>
                    </a:p>
                  </a:txBody>
                  <a:tcPr marT="608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18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9000"/>
                </a:solidFill>
              </a:rPr>
              <a:t>11/09/12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8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143250" y="1928813"/>
            <a:ext cx="4846638" cy="52228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cs typeface="Arial Unicode MS" charset="0"/>
              </a:rPr>
              <a:t>Describe what the poster shows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43250" y="2571750"/>
            <a:ext cx="5330825" cy="522288"/>
          </a:xfrm>
          <a:prstGeom prst="rect">
            <a:avLst/>
          </a:prstGeom>
          <a:solidFill>
            <a:srgbClr val="8EB4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cs typeface="Arial Unicode MS" charset="0"/>
              </a:rPr>
              <a:t>What is the message of the poster?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43250" y="3429000"/>
            <a:ext cx="2786063" cy="13843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cs typeface="Arial Unicode MS" charset="0"/>
              </a:rPr>
              <a:t>How does it promote the One Child Policy?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2875" y="5786438"/>
            <a:ext cx="5857875" cy="9540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cs typeface="Arial Unicode MS" charset="0"/>
              </a:rPr>
              <a:t>DISCUSS: Which poster is more effective and why?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071813"/>
            <a:ext cx="335756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071813" y="0"/>
            <a:ext cx="5929312" cy="1568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u="sng">
                <a:solidFill>
                  <a:srgbClr val="000000"/>
                </a:solidFill>
                <a:latin typeface="Calibri" charset="0"/>
                <a:cs typeface="Arial Unicode MS" charset="0"/>
              </a:rPr>
              <a:t>TASK: </a:t>
            </a:r>
            <a:r>
              <a:rPr lang="en-GB" sz="2400">
                <a:solidFill>
                  <a:srgbClr val="000000"/>
                </a:solidFill>
                <a:latin typeface="Calibri" charset="0"/>
                <a:cs typeface="Arial Unicode MS" charset="0"/>
              </a:rPr>
              <a:t>In your groups look at both of the posters. Work together to annotate both the images by answering the questions below. Write your ideas around each poster.</a:t>
            </a:r>
          </a:p>
        </p:txBody>
      </p:sp>
    </p:spTree>
    <p:extLst>
      <p:ext uri="{BB962C8B-B14F-4D97-AF65-F5344CB8AC3E}">
        <p14:creationId xmlns:p14="http://schemas.microsoft.com/office/powerpoint/2010/main" val="1138330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9000"/>
                </a:solidFill>
              </a:rPr>
              <a:t>11/09/12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87338"/>
            <a:ext cx="8501062" cy="621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59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9000"/>
                </a:solidFill>
              </a:rPr>
              <a:t>11/09/12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28625"/>
            <a:ext cx="8572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751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459</Words>
  <Application>Microsoft Office PowerPoint</Application>
  <PresentationFormat>Экран (4:3)</PresentationFormat>
  <Paragraphs>66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Autumn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WHAT IS IT?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Jennifer Wood</dc:creator>
  <cp:lastModifiedBy>Jennifer Wood</cp:lastModifiedBy>
  <cp:revision>2</cp:revision>
  <dcterms:created xsi:type="dcterms:W3CDTF">2014-02-03T05:14:49Z</dcterms:created>
  <dcterms:modified xsi:type="dcterms:W3CDTF">2014-02-03T09:56:08Z</dcterms:modified>
</cp:coreProperties>
</file>