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8" r:id="rId3"/>
    <p:sldId id="259" r:id="rId4"/>
    <p:sldId id="261" r:id="rId5"/>
    <p:sldId id="262" r:id="rId6"/>
    <p:sldId id="263" r:id="rId7"/>
    <p:sldId id="264" r:id="rId8"/>
    <p:sldId id="266" r:id="rId9"/>
    <p:sldId id="267" r:id="rId10"/>
    <p:sldId id="260" r:id="rId11"/>
    <p:sldId id="269" r:id="rId12"/>
    <p:sldId id="270"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32786-66DC-3948-AC33-ED694BF53ABC}" type="datetimeFigureOut">
              <a:rPr lang="en-US" smtClean="0"/>
              <a:t>4/22/2014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9C860-9861-8D42-A8AB-7C12B6A2D394}" type="slidenum">
              <a:rPr lang="en-US" smtClean="0"/>
              <a:t>‹#›</a:t>
            </a:fld>
            <a:endParaRPr lang="en-US"/>
          </a:p>
        </p:txBody>
      </p:sp>
    </p:spTree>
    <p:extLst>
      <p:ext uri="{BB962C8B-B14F-4D97-AF65-F5344CB8AC3E}">
        <p14:creationId xmlns:p14="http://schemas.microsoft.com/office/powerpoint/2010/main" val="67998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9C860-9861-8D42-A8AB-7C12B6A2D394}" type="slidenum">
              <a:rPr lang="en-US" smtClean="0"/>
              <a:t>2</a:t>
            </a:fld>
            <a:endParaRPr lang="en-US"/>
          </a:p>
        </p:txBody>
      </p:sp>
    </p:spTree>
    <p:extLst>
      <p:ext uri="{BB962C8B-B14F-4D97-AF65-F5344CB8AC3E}">
        <p14:creationId xmlns:p14="http://schemas.microsoft.com/office/powerpoint/2010/main" val="417502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9C860-9861-8D42-A8AB-7C12B6A2D394}" type="slidenum">
              <a:rPr lang="en-US" smtClean="0"/>
              <a:t>5</a:t>
            </a:fld>
            <a:endParaRPr lang="en-US"/>
          </a:p>
        </p:txBody>
      </p:sp>
    </p:spTree>
    <p:extLst>
      <p:ext uri="{BB962C8B-B14F-4D97-AF65-F5344CB8AC3E}">
        <p14:creationId xmlns:p14="http://schemas.microsoft.com/office/powerpoint/2010/main" val="124689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www.tes.co.uk</a:t>
            </a:r>
            <a:r>
              <a:rPr lang="en-US" dirty="0" smtClean="0"/>
              <a:t>/teaching-resource/Mauritania-s-Risky-Catch-6229515/ - overfishing in </a:t>
            </a:r>
            <a:r>
              <a:rPr lang="en-US" dirty="0" err="1" smtClean="0"/>
              <a:t>mauritannia</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www.youtube.com</a:t>
            </a:r>
            <a:r>
              <a:rPr lang="en-US" dirty="0" smtClean="0"/>
              <a:t>/</a:t>
            </a:r>
            <a:r>
              <a:rPr lang="en-US" dirty="0" err="1" smtClean="0"/>
              <a:t>watch?v</a:t>
            </a:r>
            <a:r>
              <a:rPr lang="en-US" dirty="0" smtClean="0"/>
              <a:t>=XHMYT-</a:t>
            </a:r>
            <a:r>
              <a:rPr lang="en-US" dirty="0" err="1" smtClean="0"/>
              <a:t>bDqKQ</a:t>
            </a:r>
            <a:r>
              <a:rPr lang="en-US" dirty="0" smtClean="0"/>
              <a:t> – bit boring but UK trawler in 1960s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www.youtube.com</a:t>
            </a:r>
            <a:r>
              <a:rPr lang="en-US" dirty="0" smtClean="0"/>
              <a:t>/</a:t>
            </a:r>
            <a:r>
              <a:rPr lang="en-US" dirty="0" err="1" smtClean="0"/>
              <a:t>watch?v</a:t>
            </a:r>
            <a:r>
              <a:rPr lang="en-US" dirty="0" smtClean="0"/>
              <a:t>=u5uzbd05NzQ – big catch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www.bbc.co.uk</a:t>
            </a:r>
            <a:r>
              <a:rPr lang="en-US" dirty="0" smtClean="0"/>
              <a:t>/</a:t>
            </a:r>
            <a:r>
              <a:rPr lang="en-US" dirty="0" err="1" smtClean="0"/>
              <a:t>learningzone</a:t>
            </a:r>
            <a:r>
              <a:rPr lang="en-US" dirty="0" smtClean="0"/>
              <a:t>/clips/why-have-fish-stocks-decreased-in-the-north-sea-pt-2-2/4688.html – </a:t>
            </a:r>
            <a:r>
              <a:rPr lang="en-US" dirty="0" err="1" smtClean="0"/>
              <a:t>bbc</a:t>
            </a:r>
            <a:r>
              <a:rPr lang="en-US" dirty="0" smtClean="0"/>
              <a:t> clips overfishing video</a:t>
            </a:r>
          </a:p>
          <a:p>
            <a:endParaRPr lang="en-US" dirty="0"/>
          </a:p>
        </p:txBody>
      </p:sp>
      <p:sp>
        <p:nvSpPr>
          <p:cNvPr id="4" name="Slide Number Placeholder 3"/>
          <p:cNvSpPr>
            <a:spLocks noGrp="1"/>
          </p:cNvSpPr>
          <p:nvPr>
            <p:ph type="sldNum" sz="quarter" idx="10"/>
          </p:nvPr>
        </p:nvSpPr>
        <p:spPr/>
        <p:txBody>
          <a:bodyPr/>
          <a:lstStyle/>
          <a:p>
            <a:fld id="{8C09C860-9861-8D42-A8AB-7C12B6A2D394}" type="slidenum">
              <a:rPr lang="en-US" smtClean="0"/>
              <a:t>10</a:t>
            </a:fld>
            <a:endParaRPr lang="en-US"/>
          </a:p>
        </p:txBody>
      </p:sp>
    </p:spTree>
    <p:extLst>
      <p:ext uri="{BB962C8B-B14F-4D97-AF65-F5344CB8AC3E}">
        <p14:creationId xmlns:p14="http://schemas.microsoft.com/office/powerpoint/2010/main" val="357628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www.tes.co.uk</a:t>
            </a:r>
            <a:r>
              <a:rPr lang="en-US" dirty="0" smtClean="0"/>
              <a:t>/teaching-resource/Mauritania-s-Risky-Catch-6229515/ - overfishing in </a:t>
            </a:r>
            <a:r>
              <a:rPr lang="en-US" dirty="0" err="1" smtClean="0"/>
              <a:t>mauritannia</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www.youtube.com</a:t>
            </a:r>
            <a:r>
              <a:rPr lang="en-US" dirty="0" smtClean="0"/>
              <a:t>/</a:t>
            </a:r>
            <a:r>
              <a:rPr lang="en-US" dirty="0" err="1" smtClean="0"/>
              <a:t>watch?v</a:t>
            </a:r>
            <a:r>
              <a:rPr lang="en-US" dirty="0" smtClean="0"/>
              <a:t>=XHMYT-</a:t>
            </a:r>
            <a:r>
              <a:rPr lang="en-US" dirty="0" err="1" smtClean="0"/>
              <a:t>bDqKQ</a:t>
            </a:r>
            <a:r>
              <a:rPr lang="en-US" dirty="0" smtClean="0"/>
              <a:t> – bit boring but UK trawler in 1960s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www.youtube.com</a:t>
            </a:r>
            <a:r>
              <a:rPr lang="en-US" dirty="0" smtClean="0"/>
              <a:t>/</a:t>
            </a:r>
            <a:r>
              <a:rPr lang="en-US" dirty="0" err="1" smtClean="0"/>
              <a:t>watch?v</a:t>
            </a:r>
            <a:r>
              <a:rPr lang="en-US" dirty="0" smtClean="0"/>
              <a:t>=u5uzbd05NzQ – big catch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www.bbc.co.uk</a:t>
            </a:r>
            <a:r>
              <a:rPr lang="en-US" dirty="0" smtClean="0"/>
              <a:t>/</a:t>
            </a:r>
            <a:r>
              <a:rPr lang="en-US" dirty="0" err="1" smtClean="0"/>
              <a:t>learningzone</a:t>
            </a:r>
            <a:r>
              <a:rPr lang="en-US" dirty="0" smtClean="0"/>
              <a:t>/clips/why-have-fish-stocks-decreased-in-the-north-sea-pt-2-2/4688.html – </a:t>
            </a:r>
            <a:r>
              <a:rPr lang="en-US" dirty="0" err="1" smtClean="0"/>
              <a:t>bbc</a:t>
            </a:r>
            <a:r>
              <a:rPr lang="en-US" dirty="0" smtClean="0"/>
              <a:t> clips overfishing video</a:t>
            </a:r>
          </a:p>
          <a:p>
            <a:endParaRPr lang="en-US" dirty="0"/>
          </a:p>
        </p:txBody>
      </p:sp>
      <p:sp>
        <p:nvSpPr>
          <p:cNvPr id="4" name="Slide Number Placeholder 3"/>
          <p:cNvSpPr>
            <a:spLocks noGrp="1"/>
          </p:cNvSpPr>
          <p:nvPr>
            <p:ph type="sldNum" sz="quarter" idx="10"/>
          </p:nvPr>
        </p:nvSpPr>
        <p:spPr/>
        <p:txBody>
          <a:bodyPr/>
          <a:lstStyle/>
          <a:p>
            <a:fld id="{8C09C860-9861-8D42-A8AB-7C12B6A2D394}" type="slidenum">
              <a:rPr lang="en-US" smtClean="0"/>
              <a:t>11</a:t>
            </a:fld>
            <a:endParaRPr lang="en-US"/>
          </a:p>
        </p:txBody>
      </p:sp>
    </p:spTree>
    <p:extLst>
      <p:ext uri="{BB962C8B-B14F-4D97-AF65-F5344CB8AC3E}">
        <p14:creationId xmlns:p14="http://schemas.microsoft.com/office/powerpoint/2010/main" val="357628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62C0345-4BE3-024D-86BA-4D4F10B314AE}"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9D192-0F67-F644-A898-3B9B09244876}" type="slidenum">
              <a:rPr lang="en-US" smtClean="0"/>
              <a:t>‹#›</a:t>
            </a:fld>
            <a:endParaRPr lang="en-US"/>
          </a:p>
        </p:txBody>
      </p:sp>
    </p:spTree>
    <p:extLst>
      <p:ext uri="{BB962C8B-B14F-4D97-AF65-F5344CB8AC3E}">
        <p14:creationId xmlns:p14="http://schemas.microsoft.com/office/powerpoint/2010/main" val="394969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62C0345-4BE3-024D-86BA-4D4F10B314AE}"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9D192-0F67-F644-A898-3B9B09244876}" type="slidenum">
              <a:rPr lang="en-US" smtClean="0"/>
              <a:t>‹#›</a:t>
            </a:fld>
            <a:endParaRPr lang="en-US"/>
          </a:p>
        </p:txBody>
      </p:sp>
    </p:spTree>
    <p:extLst>
      <p:ext uri="{BB962C8B-B14F-4D97-AF65-F5344CB8AC3E}">
        <p14:creationId xmlns:p14="http://schemas.microsoft.com/office/powerpoint/2010/main" val="24764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62C0345-4BE3-024D-86BA-4D4F10B314AE}"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9D192-0F67-F644-A898-3B9B09244876}" type="slidenum">
              <a:rPr lang="en-US" smtClean="0"/>
              <a:t>‹#›</a:t>
            </a:fld>
            <a:endParaRPr lang="en-US"/>
          </a:p>
        </p:txBody>
      </p:sp>
    </p:spTree>
    <p:extLst>
      <p:ext uri="{BB962C8B-B14F-4D97-AF65-F5344CB8AC3E}">
        <p14:creationId xmlns:p14="http://schemas.microsoft.com/office/powerpoint/2010/main" val="323652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62C0345-4BE3-024D-86BA-4D4F10B314AE}"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9D192-0F67-F644-A898-3B9B09244876}" type="slidenum">
              <a:rPr lang="en-US" smtClean="0"/>
              <a:t>‹#›</a:t>
            </a:fld>
            <a:endParaRPr lang="en-US"/>
          </a:p>
        </p:txBody>
      </p:sp>
    </p:spTree>
    <p:extLst>
      <p:ext uri="{BB962C8B-B14F-4D97-AF65-F5344CB8AC3E}">
        <p14:creationId xmlns:p14="http://schemas.microsoft.com/office/powerpoint/2010/main" val="361917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62C0345-4BE3-024D-86BA-4D4F10B314AE}"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9D192-0F67-F644-A898-3B9B09244876}" type="slidenum">
              <a:rPr lang="en-US" smtClean="0"/>
              <a:t>‹#›</a:t>
            </a:fld>
            <a:endParaRPr lang="en-US"/>
          </a:p>
        </p:txBody>
      </p:sp>
    </p:spTree>
    <p:extLst>
      <p:ext uri="{BB962C8B-B14F-4D97-AF65-F5344CB8AC3E}">
        <p14:creationId xmlns:p14="http://schemas.microsoft.com/office/powerpoint/2010/main" val="256252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62C0345-4BE3-024D-86BA-4D4F10B314AE}"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9D192-0F67-F644-A898-3B9B09244876}" type="slidenum">
              <a:rPr lang="en-US" smtClean="0"/>
              <a:t>‹#›</a:t>
            </a:fld>
            <a:endParaRPr lang="en-US"/>
          </a:p>
        </p:txBody>
      </p:sp>
    </p:spTree>
    <p:extLst>
      <p:ext uri="{BB962C8B-B14F-4D97-AF65-F5344CB8AC3E}">
        <p14:creationId xmlns:p14="http://schemas.microsoft.com/office/powerpoint/2010/main" val="56836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62C0345-4BE3-024D-86BA-4D4F10B314AE}" type="datetimeFigureOut">
              <a:rPr lang="en-US" smtClean="0"/>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19D192-0F67-F644-A898-3B9B09244876}" type="slidenum">
              <a:rPr lang="en-US" smtClean="0"/>
              <a:t>‹#›</a:t>
            </a:fld>
            <a:endParaRPr lang="en-US"/>
          </a:p>
        </p:txBody>
      </p:sp>
    </p:spTree>
    <p:extLst>
      <p:ext uri="{BB962C8B-B14F-4D97-AF65-F5344CB8AC3E}">
        <p14:creationId xmlns:p14="http://schemas.microsoft.com/office/powerpoint/2010/main" val="133129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62C0345-4BE3-024D-86BA-4D4F10B314AE}" type="datetimeFigureOut">
              <a:rPr lang="en-US" smtClean="0"/>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19D192-0F67-F644-A898-3B9B09244876}" type="slidenum">
              <a:rPr lang="en-US" smtClean="0"/>
              <a:t>‹#›</a:t>
            </a:fld>
            <a:endParaRPr lang="en-US"/>
          </a:p>
        </p:txBody>
      </p:sp>
    </p:spTree>
    <p:extLst>
      <p:ext uri="{BB962C8B-B14F-4D97-AF65-F5344CB8AC3E}">
        <p14:creationId xmlns:p14="http://schemas.microsoft.com/office/powerpoint/2010/main" val="160786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C0345-4BE3-024D-86BA-4D4F10B314AE}" type="datetimeFigureOut">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19D192-0F67-F644-A898-3B9B09244876}" type="slidenum">
              <a:rPr lang="en-US" smtClean="0"/>
              <a:t>‹#›</a:t>
            </a:fld>
            <a:endParaRPr lang="en-US"/>
          </a:p>
        </p:txBody>
      </p:sp>
    </p:spTree>
    <p:extLst>
      <p:ext uri="{BB962C8B-B14F-4D97-AF65-F5344CB8AC3E}">
        <p14:creationId xmlns:p14="http://schemas.microsoft.com/office/powerpoint/2010/main" val="153696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62C0345-4BE3-024D-86BA-4D4F10B314AE}"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9D192-0F67-F644-A898-3B9B09244876}" type="slidenum">
              <a:rPr lang="en-US" smtClean="0"/>
              <a:t>‹#›</a:t>
            </a:fld>
            <a:endParaRPr lang="en-US"/>
          </a:p>
        </p:txBody>
      </p:sp>
    </p:spTree>
    <p:extLst>
      <p:ext uri="{BB962C8B-B14F-4D97-AF65-F5344CB8AC3E}">
        <p14:creationId xmlns:p14="http://schemas.microsoft.com/office/powerpoint/2010/main" val="178246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62C0345-4BE3-024D-86BA-4D4F10B314AE}"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9D192-0F67-F644-A898-3B9B09244876}" type="slidenum">
              <a:rPr lang="en-US" smtClean="0"/>
              <a:t>‹#›</a:t>
            </a:fld>
            <a:endParaRPr lang="en-US"/>
          </a:p>
        </p:txBody>
      </p:sp>
    </p:spTree>
    <p:extLst>
      <p:ext uri="{BB962C8B-B14F-4D97-AF65-F5344CB8AC3E}">
        <p14:creationId xmlns:p14="http://schemas.microsoft.com/office/powerpoint/2010/main" val="329011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C0345-4BE3-024D-86BA-4D4F10B314AE}" type="datetimeFigureOut">
              <a:rPr lang="en-US" smtClean="0"/>
              <a:t>4/22/2014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9D192-0F67-F644-A898-3B9B09244876}" type="slidenum">
              <a:rPr lang="en-US" smtClean="0"/>
              <a:t>‹#›</a:t>
            </a:fld>
            <a:endParaRPr lang="en-US"/>
          </a:p>
        </p:txBody>
      </p:sp>
    </p:spTree>
    <p:extLst>
      <p:ext uri="{BB962C8B-B14F-4D97-AF65-F5344CB8AC3E}">
        <p14:creationId xmlns:p14="http://schemas.microsoft.com/office/powerpoint/2010/main" val="3183247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766"/>
            <a:ext cx="8229600" cy="1143000"/>
          </a:xfrm>
        </p:spPr>
        <p:txBody>
          <a:bodyPr/>
          <a:lstStyle/>
          <a:p>
            <a:r>
              <a:rPr lang="en-US" dirty="0" smtClean="0"/>
              <a:t>Can you name these fish?</a:t>
            </a:r>
            <a:endParaRPr lang="en-US" dirty="0"/>
          </a:p>
        </p:txBody>
      </p:sp>
      <p:pic>
        <p:nvPicPr>
          <p:cNvPr id="4" name="Picture 3" descr="width_650.height_300.mode_FillAreaWithCrop.pos_Default.color_Wh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5385" y="915234"/>
            <a:ext cx="3267796" cy="1587542"/>
          </a:xfrm>
          <a:prstGeom prst="rect">
            <a:avLst/>
          </a:prstGeom>
        </p:spPr>
      </p:pic>
      <p:pic>
        <p:nvPicPr>
          <p:cNvPr id="5" name="Picture 4" descr="clupea_hareng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889" y="1709005"/>
            <a:ext cx="4643911" cy="1568610"/>
          </a:xfrm>
          <a:prstGeom prst="rect">
            <a:avLst/>
          </a:prstGeom>
        </p:spPr>
      </p:pic>
      <p:pic>
        <p:nvPicPr>
          <p:cNvPr id="7" name="Picture 6" descr="haddo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962769" y="4771917"/>
            <a:ext cx="3873376" cy="2429760"/>
          </a:xfrm>
          <a:prstGeom prst="rect">
            <a:avLst/>
          </a:prstGeom>
        </p:spPr>
      </p:pic>
      <p:pic>
        <p:nvPicPr>
          <p:cNvPr id="8" name="Picture 7" descr="MACKEREL_FIS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57200" y="3207180"/>
            <a:ext cx="4663313" cy="2235104"/>
          </a:xfrm>
          <a:prstGeom prst="rect">
            <a:avLst/>
          </a:prstGeom>
        </p:spPr>
      </p:pic>
      <p:sp>
        <p:nvSpPr>
          <p:cNvPr id="9" name="TextBox 8"/>
          <p:cNvSpPr txBox="1"/>
          <p:nvPr/>
        </p:nvSpPr>
        <p:spPr>
          <a:xfrm>
            <a:off x="4591538" y="1062674"/>
            <a:ext cx="916838"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600" dirty="0" smtClean="0"/>
              <a:t>Cod</a:t>
            </a:r>
            <a:endParaRPr lang="en-US" sz="3600" dirty="0"/>
          </a:p>
        </p:txBody>
      </p:sp>
      <p:sp>
        <p:nvSpPr>
          <p:cNvPr id="10" name="TextBox 9"/>
          <p:cNvSpPr txBox="1"/>
          <p:nvPr/>
        </p:nvSpPr>
        <p:spPr>
          <a:xfrm>
            <a:off x="2453166" y="2407278"/>
            <a:ext cx="1589723"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600" dirty="0" smtClean="0"/>
              <a:t>Herring</a:t>
            </a:r>
            <a:endParaRPr lang="en-US" sz="3600" dirty="0"/>
          </a:p>
        </p:txBody>
      </p:sp>
      <p:sp>
        <p:nvSpPr>
          <p:cNvPr id="11" name="TextBox 10"/>
          <p:cNvSpPr txBox="1"/>
          <p:nvPr/>
        </p:nvSpPr>
        <p:spPr>
          <a:xfrm>
            <a:off x="5202357" y="3774613"/>
            <a:ext cx="1931914"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600" dirty="0" smtClean="0"/>
              <a:t>Mackerel</a:t>
            </a:r>
            <a:endParaRPr lang="en-US" sz="3600" dirty="0"/>
          </a:p>
        </p:txBody>
      </p:sp>
      <p:sp>
        <p:nvSpPr>
          <p:cNvPr id="12" name="TextBox 11"/>
          <p:cNvSpPr txBox="1"/>
          <p:nvPr/>
        </p:nvSpPr>
        <p:spPr>
          <a:xfrm>
            <a:off x="2453166" y="5783166"/>
            <a:ext cx="1827093"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600" dirty="0" smtClean="0"/>
              <a:t>Haddock</a:t>
            </a:r>
            <a:endParaRPr lang="en-US" sz="3600" dirty="0"/>
          </a:p>
        </p:txBody>
      </p:sp>
    </p:spTree>
    <p:extLst>
      <p:ext uri="{BB962C8B-B14F-4D97-AF65-F5344CB8AC3E}">
        <p14:creationId xmlns:p14="http://schemas.microsoft.com/office/powerpoint/2010/main" val="384396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r>
              <a:rPr lang="en-US" sz="3600" dirty="0" smtClean="0"/>
              <a:t>Fish stocks in our oceans are decreasing / decreased due to:</a:t>
            </a:r>
            <a:endParaRPr lang="en-US" sz="3600" dirty="0"/>
          </a:p>
        </p:txBody>
      </p:sp>
      <p:sp>
        <p:nvSpPr>
          <p:cNvPr id="3" name="Content Placeholder 2"/>
          <p:cNvSpPr>
            <a:spLocks noGrp="1"/>
          </p:cNvSpPr>
          <p:nvPr>
            <p:ph idx="1"/>
          </p:nvPr>
        </p:nvSpPr>
        <p:spPr/>
        <p:txBody>
          <a:bodyPr/>
          <a:lstStyle/>
          <a:p>
            <a:r>
              <a:rPr lang="en-US" dirty="0" smtClean="0"/>
              <a:t>Higher demand for seafood</a:t>
            </a:r>
          </a:p>
          <a:p>
            <a:r>
              <a:rPr lang="en-US" dirty="0" smtClean="0"/>
              <a:t>Overfishing</a:t>
            </a:r>
          </a:p>
          <a:p>
            <a:r>
              <a:rPr lang="en-US" dirty="0" smtClean="0"/>
              <a:t>Better technology - we became </a:t>
            </a:r>
            <a:r>
              <a:rPr lang="en-US" i="1" dirty="0" smtClean="0"/>
              <a:t>too efficient</a:t>
            </a:r>
          </a:p>
          <a:p>
            <a:pPr lvl="1"/>
            <a:r>
              <a:rPr lang="en-US" dirty="0" smtClean="0"/>
              <a:t>sonar to locate fish</a:t>
            </a:r>
          </a:p>
          <a:p>
            <a:pPr lvl="1"/>
            <a:r>
              <a:rPr lang="en-US" dirty="0" smtClean="0"/>
              <a:t>Sophisticated net designs to </a:t>
            </a:r>
            <a:r>
              <a:rPr lang="en-US" dirty="0" smtClean="0"/>
              <a:t>prevent fish </a:t>
            </a:r>
            <a:r>
              <a:rPr lang="en-US" dirty="0" smtClean="0"/>
              <a:t>escaping</a:t>
            </a:r>
          </a:p>
          <a:p>
            <a:pPr lvl="1"/>
            <a:r>
              <a:rPr lang="en-US" dirty="0" smtClean="0"/>
              <a:t>Well-designed boats to travel long distances and store the fish</a:t>
            </a:r>
          </a:p>
          <a:p>
            <a:endParaRPr lang="en-US" dirty="0"/>
          </a:p>
        </p:txBody>
      </p:sp>
      <p:sp>
        <p:nvSpPr>
          <p:cNvPr id="4" name="TextBox 3"/>
          <p:cNvSpPr txBox="1"/>
          <p:nvPr/>
        </p:nvSpPr>
        <p:spPr>
          <a:xfrm>
            <a:off x="0" y="6126163"/>
            <a:ext cx="549212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u="sng" dirty="0" smtClean="0"/>
              <a:t>Most</a:t>
            </a:r>
            <a:r>
              <a:rPr lang="en-US" dirty="0" smtClean="0"/>
              <a:t>: Suggest reasons for depleting fish stocks </a:t>
            </a:r>
            <a:r>
              <a:rPr lang="en-US" dirty="0" smtClean="0">
                <a:solidFill>
                  <a:srgbClr val="FF0000"/>
                </a:solidFill>
              </a:rPr>
              <a:t>(B grade)</a:t>
            </a:r>
          </a:p>
        </p:txBody>
      </p:sp>
    </p:spTree>
    <p:extLst>
      <p:ext uri="{BB962C8B-B14F-4D97-AF65-F5344CB8AC3E}">
        <p14:creationId xmlns:p14="http://schemas.microsoft.com/office/powerpoint/2010/main" val="195573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6"/>
          </a:lnRef>
          <a:fillRef idx="2">
            <a:schemeClr val="accent6"/>
          </a:fillRef>
          <a:effectRef idx="1">
            <a:schemeClr val="accent6"/>
          </a:effectRef>
          <a:fontRef idx="minor">
            <a:schemeClr val="dk1"/>
          </a:fontRef>
        </p:style>
        <p:txBody>
          <a:bodyPr>
            <a:noAutofit/>
          </a:bodyPr>
          <a:lstStyle/>
          <a:p>
            <a:r>
              <a:rPr lang="en-US" sz="3600" b="1" u="sng" dirty="0" smtClean="0"/>
              <a:t>Protecting fish stocks –</a:t>
            </a:r>
            <a:r>
              <a:rPr lang="en-US" sz="3600" dirty="0" smtClean="0"/>
              <a:t> Justify the effectiveness (give reasons for) each strategy</a:t>
            </a:r>
            <a:endParaRPr lang="en-US" sz="3600" b="1" u="sng" dirty="0"/>
          </a:p>
        </p:txBody>
      </p:sp>
      <p:sp>
        <p:nvSpPr>
          <p:cNvPr id="3" name="Content Placeholder 2"/>
          <p:cNvSpPr>
            <a:spLocks noGrp="1"/>
          </p:cNvSpPr>
          <p:nvPr>
            <p:ph idx="1"/>
          </p:nvPr>
        </p:nvSpPr>
        <p:spPr>
          <a:xfrm>
            <a:off x="457200" y="1600201"/>
            <a:ext cx="7909432" cy="3833912"/>
          </a:xfrm>
        </p:spPr>
        <p:txBody>
          <a:bodyPr>
            <a:normAutofit fontScale="92500"/>
          </a:bodyPr>
          <a:lstStyle/>
          <a:p>
            <a:r>
              <a:rPr lang="en-US" dirty="0" smtClean="0"/>
              <a:t>Net size – holes in the net were increased</a:t>
            </a:r>
          </a:p>
          <a:p>
            <a:pPr marL="0" indent="0">
              <a:buNone/>
            </a:pPr>
            <a:r>
              <a:rPr lang="en-US" dirty="0" smtClean="0"/>
              <a:t>………………………………………………………………………………………………………………………………………………………..</a:t>
            </a:r>
          </a:p>
          <a:p>
            <a:r>
              <a:rPr lang="en-US" dirty="0" smtClean="0"/>
              <a:t>Fishing quotas – governments set limits on how much fish species can be caught</a:t>
            </a:r>
          </a:p>
          <a:p>
            <a:pPr marL="0" indent="0">
              <a:buNone/>
            </a:pPr>
            <a:r>
              <a:rPr lang="en-US" dirty="0" smtClean="0"/>
              <a:t>………………………………………………………………………………………………………………………………………………………..</a:t>
            </a:r>
          </a:p>
          <a:p>
            <a:pPr marL="0" indent="0">
              <a:buNone/>
            </a:pPr>
            <a:endParaRPr lang="en-US" dirty="0"/>
          </a:p>
        </p:txBody>
      </p:sp>
      <p:sp>
        <p:nvSpPr>
          <p:cNvPr id="4" name="TextBox 3"/>
          <p:cNvSpPr txBox="1"/>
          <p:nvPr/>
        </p:nvSpPr>
        <p:spPr>
          <a:xfrm>
            <a:off x="0" y="6126163"/>
            <a:ext cx="622192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u="sng" dirty="0" smtClean="0"/>
              <a:t>Some</a:t>
            </a:r>
            <a:r>
              <a:rPr lang="en-US" dirty="0" smtClean="0"/>
              <a:t>: Justify methods used to help fish stocks recover</a:t>
            </a:r>
            <a:r>
              <a:rPr lang="en-US" dirty="0" smtClean="0">
                <a:solidFill>
                  <a:srgbClr val="FF0000"/>
                </a:solidFill>
              </a:rPr>
              <a:t> (A grade)</a:t>
            </a:r>
            <a:endParaRPr lang="en-US" dirty="0">
              <a:solidFill>
                <a:srgbClr val="FF0000"/>
              </a:solidFill>
            </a:endParaRPr>
          </a:p>
        </p:txBody>
      </p:sp>
      <p:sp>
        <p:nvSpPr>
          <p:cNvPr id="5" name="TextBox 4"/>
          <p:cNvSpPr txBox="1"/>
          <p:nvPr/>
        </p:nvSpPr>
        <p:spPr>
          <a:xfrm>
            <a:off x="457200" y="1934308"/>
            <a:ext cx="7573108" cy="1101840"/>
          </a:xfrm>
          <a:prstGeom prst="rect">
            <a:avLst/>
          </a:prstGeom>
          <a:noFill/>
        </p:spPr>
        <p:txBody>
          <a:bodyPr wrap="square" rtlCol="0">
            <a:spAutoFit/>
          </a:bodyPr>
          <a:lstStyle/>
          <a:p>
            <a:pPr>
              <a:lnSpc>
                <a:spcPct val="140000"/>
              </a:lnSpc>
            </a:pPr>
            <a:r>
              <a:rPr lang="en-US" sz="2400" dirty="0" smtClean="0">
                <a:solidFill>
                  <a:srgbClr val="FF0000"/>
                </a:solidFill>
              </a:rPr>
              <a:t>Smaller, younger fish can escape, survive and breed – allowing population to recover</a:t>
            </a:r>
            <a:endParaRPr lang="en-US" sz="2400" dirty="0">
              <a:solidFill>
                <a:srgbClr val="FF0000"/>
              </a:solidFill>
            </a:endParaRPr>
          </a:p>
        </p:txBody>
      </p:sp>
      <p:sp>
        <p:nvSpPr>
          <p:cNvPr id="6" name="TextBox 5"/>
          <p:cNvSpPr txBox="1"/>
          <p:nvPr/>
        </p:nvSpPr>
        <p:spPr>
          <a:xfrm>
            <a:off x="609600" y="3919415"/>
            <a:ext cx="7573108" cy="1101840"/>
          </a:xfrm>
          <a:prstGeom prst="rect">
            <a:avLst/>
          </a:prstGeom>
          <a:noFill/>
        </p:spPr>
        <p:txBody>
          <a:bodyPr wrap="square" rtlCol="0">
            <a:spAutoFit/>
          </a:bodyPr>
          <a:lstStyle/>
          <a:p>
            <a:pPr>
              <a:lnSpc>
                <a:spcPct val="140000"/>
              </a:lnSpc>
            </a:pPr>
            <a:r>
              <a:rPr lang="en-US" sz="2400" dirty="0" smtClean="0">
                <a:solidFill>
                  <a:srgbClr val="FF0000"/>
                </a:solidFill>
              </a:rPr>
              <a:t>Less endangered fish are removed from the ocean – this allows population to recover</a:t>
            </a:r>
            <a:endParaRPr lang="en-US" sz="2400" dirty="0">
              <a:solidFill>
                <a:srgbClr val="FF0000"/>
              </a:solidFill>
            </a:endParaRPr>
          </a:p>
        </p:txBody>
      </p:sp>
    </p:spTree>
    <p:extLst>
      <p:ext uri="{BB962C8B-B14F-4D97-AF65-F5344CB8AC3E}">
        <p14:creationId xmlns:p14="http://schemas.microsoft.com/office/powerpoint/2010/main" val="108581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To finish off…</a:t>
            </a:r>
            <a:endParaRPr lang="en-US" dirty="0"/>
          </a:p>
        </p:txBody>
      </p:sp>
      <p:sp>
        <p:nvSpPr>
          <p:cNvPr id="3" name="Content Placeholder 2"/>
          <p:cNvSpPr>
            <a:spLocks noGrp="1"/>
          </p:cNvSpPr>
          <p:nvPr>
            <p:ph idx="1"/>
          </p:nvPr>
        </p:nvSpPr>
        <p:spPr>
          <a:xfrm>
            <a:off x="457199" y="1317042"/>
            <a:ext cx="8229601" cy="3898778"/>
          </a:xfrm>
        </p:spPr>
        <p:txBody>
          <a:bodyPr/>
          <a:lstStyle/>
          <a:p>
            <a:r>
              <a:rPr lang="en-US" dirty="0" smtClean="0"/>
              <a:t>At the start of this lesson you described the general trend of North Atlantic herring. </a:t>
            </a:r>
          </a:p>
          <a:p>
            <a:r>
              <a:rPr lang="en-US" dirty="0" smtClean="0"/>
              <a:t>This answer is now worth 6 marks</a:t>
            </a:r>
          </a:p>
          <a:p>
            <a:r>
              <a:rPr lang="en-US" dirty="0" smtClean="0"/>
              <a:t>Suggest and explain reasons for the changes in the fish stock between 1963 - 2005</a:t>
            </a:r>
            <a:endParaRPr lang="en-US" dirty="0"/>
          </a:p>
        </p:txBody>
      </p:sp>
      <p:sp>
        <p:nvSpPr>
          <p:cNvPr id="4" name="Rectangle 3"/>
          <p:cNvSpPr/>
          <p:nvPr/>
        </p:nvSpPr>
        <p:spPr>
          <a:xfrm>
            <a:off x="457199" y="4569489"/>
            <a:ext cx="7475415" cy="646331"/>
          </a:xfrm>
          <a:prstGeom prst="rect">
            <a:avLst/>
          </a:prstGeom>
        </p:spPr>
        <p:txBody>
          <a:bodyPr wrap="square">
            <a:spAutoFit/>
          </a:bodyPr>
          <a:lstStyle/>
          <a:p>
            <a:r>
              <a:rPr lang="en-US" dirty="0" smtClean="0">
                <a:solidFill>
                  <a:srgbClr val="3366FF"/>
                </a:solidFill>
              </a:rPr>
              <a:t>The herring stocks rapidly decreased from about 2,200 thousand </a:t>
            </a:r>
            <a:r>
              <a:rPr lang="en-US" dirty="0" err="1" smtClean="0">
                <a:solidFill>
                  <a:srgbClr val="3366FF"/>
                </a:solidFill>
              </a:rPr>
              <a:t>tonnes</a:t>
            </a:r>
            <a:r>
              <a:rPr lang="en-US" dirty="0" smtClean="0">
                <a:solidFill>
                  <a:srgbClr val="3366FF"/>
                </a:solidFill>
              </a:rPr>
              <a:t> to less than 500 thousand </a:t>
            </a:r>
            <a:r>
              <a:rPr lang="en-US" dirty="0" err="1" smtClean="0">
                <a:solidFill>
                  <a:srgbClr val="3366FF"/>
                </a:solidFill>
              </a:rPr>
              <a:t>tonnes</a:t>
            </a:r>
            <a:r>
              <a:rPr lang="en-US" dirty="0" smtClean="0">
                <a:solidFill>
                  <a:srgbClr val="3366FF"/>
                </a:solidFill>
              </a:rPr>
              <a:t> between 1963 and 1967.</a:t>
            </a:r>
          </a:p>
        </p:txBody>
      </p:sp>
      <p:sp>
        <p:nvSpPr>
          <p:cNvPr id="5" name="Rectangle 4"/>
          <p:cNvSpPr/>
          <p:nvPr/>
        </p:nvSpPr>
        <p:spPr>
          <a:xfrm>
            <a:off x="457199" y="5919266"/>
            <a:ext cx="8374185" cy="923330"/>
          </a:xfrm>
          <a:prstGeom prst="rect">
            <a:avLst/>
          </a:prstGeom>
        </p:spPr>
        <p:txBody>
          <a:bodyPr wrap="square">
            <a:spAutoFit/>
          </a:bodyPr>
          <a:lstStyle/>
          <a:p>
            <a:r>
              <a:rPr lang="en-US" dirty="0" smtClean="0">
                <a:solidFill>
                  <a:srgbClr val="3366FF"/>
                </a:solidFill>
              </a:rPr>
              <a:t>The Herring were overfished nearly to the point of extinction but around 1978 the population steadily recovered to around 1200 thousand </a:t>
            </a:r>
            <a:r>
              <a:rPr lang="en-US" dirty="0" err="1" smtClean="0">
                <a:solidFill>
                  <a:srgbClr val="3366FF"/>
                </a:solidFill>
              </a:rPr>
              <a:t>tonnes</a:t>
            </a:r>
            <a:r>
              <a:rPr lang="en-US" dirty="0" smtClean="0">
                <a:solidFill>
                  <a:srgbClr val="3366FF"/>
                </a:solidFill>
              </a:rPr>
              <a:t>. There was another decrease in 1990 but this began to rise again in 1996 until 2005.</a:t>
            </a:r>
          </a:p>
        </p:txBody>
      </p:sp>
      <p:sp>
        <p:nvSpPr>
          <p:cNvPr id="6" name="TextBox 5"/>
          <p:cNvSpPr txBox="1"/>
          <p:nvPr/>
        </p:nvSpPr>
        <p:spPr>
          <a:xfrm>
            <a:off x="0" y="30163"/>
            <a:ext cx="622192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u="sng" dirty="0" smtClean="0"/>
              <a:t>Some</a:t>
            </a:r>
            <a:r>
              <a:rPr lang="en-US" dirty="0" smtClean="0"/>
              <a:t>: Justify methods used to help fish stocks recover</a:t>
            </a:r>
            <a:r>
              <a:rPr lang="en-US" dirty="0" smtClean="0">
                <a:solidFill>
                  <a:srgbClr val="FF0000"/>
                </a:solidFill>
              </a:rPr>
              <a:t> (A grade)</a:t>
            </a:r>
            <a:endParaRPr lang="en-US" dirty="0">
              <a:solidFill>
                <a:srgbClr val="FF0000"/>
              </a:solidFill>
            </a:endParaRPr>
          </a:p>
        </p:txBody>
      </p:sp>
    </p:spTree>
    <p:extLst>
      <p:ext uri="{BB962C8B-B14F-4D97-AF65-F5344CB8AC3E}">
        <p14:creationId xmlns:p14="http://schemas.microsoft.com/office/powerpoint/2010/main" val="29958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Autofit/>
          </a:bodyPr>
          <a:lstStyle/>
          <a:p>
            <a:pPr marL="0" indent="0">
              <a:buNone/>
            </a:pPr>
            <a:r>
              <a:rPr lang="en-US" sz="2000" dirty="0" smtClean="0">
                <a:solidFill>
                  <a:srgbClr val="3366FF"/>
                </a:solidFill>
              </a:rPr>
              <a:t>The herring stocks rapidly decreased from about 2,200 thousand </a:t>
            </a:r>
            <a:r>
              <a:rPr lang="en-US" sz="2000" dirty="0" err="1" smtClean="0">
                <a:solidFill>
                  <a:srgbClr val="3366FF"/>
                </a:solidFill>
              </a:rPr>
              <a:t>tonnes</a:t>
            </a:r>
            <a:r>
              <a:rPr lang="en-US" sz="2000" dirty="0" smtClean="0">
                <a:solidFill>
                  <a:srgbClr val="3366FF"/>
                </a:solidFill>
              </a:rPr>
              <a:t> to less than 500 thousand </a:t>
            </a:r>
            <a:r>
              <a:rPr lang="en-US" sz="2000" dirty="0" err="1" smtClean="0">
                <a:solidFill>
                  <a:srgbClr val="3366FF"/>
                </a:solidFill>
              </a:rPr>
              <a:t>tonnes</a:t>
            </a:r>
            <a:r>
              <a:rPr lang="en-US" sz="2000" dirty="0" smtClean="0">
                <a:solidFill>
                  <a:srgbClr val="3366FF"/>
                </a:solidFill>
              </a:rPr>
              <a:t> between 1963 and 1967.</a:t>
            </a:r>
          </a:p>
          <a:p>
            <a:pPr marL="0" indent="0">
              <a:buNone/>
            </a:pPr>
            <a:r>
              <a:rPr lang="en-US" sz="2000" dirty="0" smtClean="0">
                <a:solidFill>
                  <a:srgbClr val="FF0000"/>
                </a:solidFill>
              </a:rPr>
              <a:t>This could be due to the increase in technology of fishing trawlers such as sonar to detect the fish, advanced nets with small holes so that smaller fish cannot escape, that could be dragged along the sea bottom catching huge quantities of fish. The boats became bigger, the crew could live for long periods of time at sea and they had freezers to store the fish for longer.</a:t>
            </a:r>
          </a:p>
          <a:p>
            <a:pPr marL="0" indent="0">
              <a:buNone/>
            </a:pPr>
            <a:r>
              <a:rPr lang="en-US" sz="2000" dirty="0" smtClean="0">
                <a:solidFill>
                  <a:srgbClr val="3366FF"/>
                </a:solidFill>
              </a:rPr>
              <a:t>The Herring were overfished nearly to the point of extinction but around 1978 the population steadily recovered to around 1200 thousand </a:t>
            </a:r>
            <a:r>
              <a:rPr lang="en-US" sz="2000" dirty="0" err="1" smtClean="0">
                <a:solidFill>
                  <a:srgbClr val="3366FF"/>
                </a:solidFill>
              </a:rPr>
              <a:t>tonnes</a:t>
            </a:r>
            <a:r>
              <a:rPr lang="en-US" sz="2000" dirty="0" smtClean="0">
                <a:solidFill>
                  <a:srgbClr val="3366FF"/>
                </a:solidFill>
              </a:rPr>
              <a:t>. There was another decrease in 1990 but this began to rise again in 1996 until 2005.</a:t>
            </a:r>
          </a:p>
          <a:p>
            <a:pPr marL="0" indent="0">
              <a:buNone/>
            </a:pPr>
            <a:r>
              <a:rPr lang="en-US" sz="2000" dirty="0" smtClean="0">
                <a:solidFill>
                  <a:srgbClr val="FF0000"/>
                </a:solidFill>
              </a:rPr>
              <a:t>The population recovery could be due to national governmental schemes to conserve the fish and make fishing more sustainable. For example, the holes in the net now have to be a certain size so that smaller, younger fish can escape and breed. There are also fishing quotas put in place which meant fewer herring were allowed to be caught allowing the population to recover.</a:t>
            </a:r>
          </a:p>
          <a:p>
            <a:pPr marL="0" indent="0">
              <a:buNone/>
            </a:pPr>
            <a:endParaRPr lang="en-US" sz="2000" dirty="0" smtClean="0">
              <a:solidFill>
                <a:srgbClr val="3366FF"/>
              </a:solidFill>
            </a:endParaRPr>
          </a:p>
          <a:p>
            <a:pPr marL="0" indent="0">
              <a:buNone/>
            </a:pPr>
            <a:endParaRPr lang="en-US" sz="2000" dirty="0">
              <a:solidFill>
                <a:srgbClr val="FF0000"/>
              </a:solidFill>
            </a:endParaRPr>
          </a:p>
        </p:txBody>
      </p:sp>
      <p:sp>
        <p:nvSpPr>
          <p:cNvPr id="4"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Autofit/>
          </a:bodyPr>
          <a:lstStyle/>
          <a:p>
            <a:r>
              <a:rPr lang="en-US" sz="2400" dirty="0" smtClean="0"/>
              <a:t>1. The graph shows the fish stocks of some species in the North Atlantic. Describe what happened to the herring population between 1963 and 2005</a:t>
            </a:r>
            <a:endParaRPr lang="en-US" sz="2400" dirty="0"/>
          </a:p>
        </p:txBody>
      </p:sp>
    </p:spTree>
    <p:extLst>
      <p:ext uri="{BB962C8B-B14F-4D97-AF65-F5344CB8AC3E}">
        <p14:creationId xmlns:p14="http://schemas.microsoft.com/office/powerpoint/2010/main" val="95668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6600" b="1" u="sng" dirty="0" smtClean="0"/>
              <a:t>Fishing</a:t>
            </a:r>
            <a:endParaRPr lang="en-US" b="1" u="sng" dirty="0"/>
          </a:p>
        </p:txBody>
      </p:sp>
      <p:sp>
        <p:nvSpPr>
          <p:cNvPr id="3" name="Content Placeholder 2"/>
          <p:cNvSpPr>
            <a:spLocks noGrp="1"/>
          </p:cNvSpPr>
          <p:nvPr>
            <p:ph idx="1"/>
          </p:nvPr>
        </p:nvSpPr>
        <p:spPr/>
        <p:txBody>
          <a:bodyPr/>
          <a:lstStyle/>
          <a:p>
            <a:pPr marL="0" indent="0">
              <a:buNone/>
            </a:pPr>
            <a:r>
              <a:rPr lang="en-US" b="1" u="sng" dirty="0" smtClean="0"/>
              <a:t>All</a:t>
            </a:r>
            <a:r>
              <a:rPr lang="en-US" dirty="0" smtClean="0"/>
              <a:t>: Describe the general trend of fish stocks in the North Atlantic Ocean since 1963 </a:t>
            </a:r>
            <a:r>
              <a:rPr lang="en-US" dirty="0" smtClean="0">
                <a:solidFill>
                  <a:srgbClr val="FF0000"/>
                </a:solidFill>
              </a:rPr>
              <a:t>(C grade)</a:t>
            </a:r>
          </a:p>
          <a:p>
            <a:pPr marL="0" indent="0">
              <a:buNone/>
            </a:pPr>
            <a:endParaRPr lang="en-US" dirty="0" smtClean="0"/>
          </a:p>
          <a:p>
            <a:pPr marL="0" indent="0">
              <a:buNone/>
            </a:pPr>
            <a:r>
              <a:rPr lang="en-US" b="1" u="sng" dirty="0" smtClean="0"/>
              <a:t>Most</a:t>
            </a:r>
            <a:r>
              <a:rPr lang="en-US" dirty="0" smtClean="0"/>
              <a:t>: Suggest reasons for depleting fish stocks </a:t>
            </a:r>
            <a:r>
              <a:rPr lang="en-US" dirty="0" smtClean="0">
                <a:solidFill>
                  <a:srgbClr val="FF0000"/>
                </a:solidFill>
              </a:rPr>
              <a:t>(B grade)</a:t>
            </a:r>
          </a:p>
          <a:p>
            <a:pPr marL="0" indent="0">
              <a:buNone/>
            </a:pPr>
            <a:endParaRPr lang="en-US" dirty="0" smtClean="0"/>
          </a:p>
          <a:p>
            <a:pPr marL="0" indent="0">
              <a:buNone/>
            </a:pPr>
            <a:r>
              <a:rPr lang="en-US" b="1" u="sng" dirty="0" smtClean="0"/>
              <a:t>Some</a:t>
            </a:r>
            <a:r>
              <a:rPr lang="en-US" dirty="0" smtClean="0"/>
              <a:t>: Justify methods used to help fish stocks recover</a:t>
            </a:r>
            <a:r>
              <a:rPr lang="en-US" dirty="0" smtClean="0">
                <a:solidFill>
                  <a:srgbClr val="FF0000"/>
                </a:solidFill>
              </a:rPr>
              <a:t> (A grade)</a:t>
            </a:r>
            <a:endParaRPr lang="en-US" dirty="0">
              <a:solidFill>
                <a:srgbClr val="FF0000"/>
              </a:solidFill>
            </a:endParaRPr>
          </a:p>
        </p:txBody>
      </p:sp>
    </p:spTree>
    <p:extLst>
      <p:ext uri="{BB962C8B-B14F-4D97-AF65-F5344CB8AC3E}">
        <p14:creationId xmlns:p14="http://schemas.microsoft.com/office/powerpoint/2010/main" val="2351770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Autofit/>
          </a:bodyPr>
          <a:lstStyle/>
          <a:p>
            <a:r>
              <a:rPr lang="en-US" sz="2400" dirty="0" smtClean="0"/>
              <a:t>1. The graph shows the fish stocks of some species in the North Atlantic. Describe what happened to the herring population between 1963 and 2005</a:t>
            </a:r>
            <a:endParaRPr lang="en-US" sz="2400" dirty="0"/>
          </a:p>
        </p:txBody>
      </p:sp>
      <p:sp>
        <p:nvSpPr>
          <p:cNvPr id="4" name="TextBox 3"/>
          <p:cNvSpPr txBox="1"/>
          <p:nvPr/>
        </p:nvSpPr>
        <p:spPr>
          <a:xfrm>
            <a:off x="0" y="6126163"/>
            <a:ext cx="888979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u="sng" dirty="0" smtClean="0"/>
              <a:t>All</a:t>
            </a:r>
            <a:r>
              <a:rPr lang="en-US" dirty="0" smtClean="0"/>
              <a:t>: Describe the general trend of fish stocks in the North Atlantic Ocean since 1963 </a:t>
            </a:r>
            <a:r>
              <a:rPr lang="en-US" dirty="0" smtClean="0">
                <a:solidFill>
                  <a:srgbClr val="FF0000"/>
                </a:solidFill>
              </a:rPr>
              <a:t>(C grade)</a:t>
            </a:r>
          </a:p>
        </p:txBody>
      </p:sp>
      <p:sp>
        <p:nvSpPr>
          <p:cNvPr id="5" name="Title 1"/>
          <p:cNvSpPr txBox="1">
            <a:spLocks/>
          </p:cNvSpPr>
          <p:nvPr/>
        </p:nvSpPr>
        <p:spPr>
          <a:xfrm>
            <a:off x="166538" y="5267777"/>
            <a:ext cx="8520262" cy="85838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2</a:t>
            </a:r>
            <a:r>
              <a:rPr lang="en-US" sz="2400" dirty="0" smtClean="0"/>
              <a:t>. Which fish species is the most at risk from overfishing and why do you think this is?</a:t>
            </a:r>
            <a:endParaRPr lang="en-US" sz="2400" dirty="0"/>
          </a:p>
        </p:txBody>
      </p:sp>
      <p:pic>
        <p:nvPicPr>
          <p:cNvPr id="9" name="Picture 8" descr="Payslip Dec 3.jpeg"/>
          <p:cNvPicPr>
            <a:picLocks noChangeAspect="1"/>
          </p:cNvPicPr>
          <p:nvPr/>
        </p:nvPicPr>
        <p:blipFill rotWithShape="1">
          <a:blip r:embed="rId2">
            <a:extLst>
              <a:ext uri="{28A0092B-C50C-407E-A947-70E740481C1C}">
                <a14:useLocalDpi xmlns:a14="http://schemas.microsoft.com/office/drawing/2010/main" val="0"/>
              </a:ext>
            </a:extLst>
          </a:blip>
          <a:srcRect l="7042" t="9616" b="9866"/>
          <a:stretch/>
        </p:blipFill>
        <p:spPr>
          <a:xfrm rot="21433665">
            <a:off x="207718" y="1605412"/>
            <a:ext cx="8603531" cy="3456328"/>
          </a:xfrm>
          <a:prstGeom prst="rect">
            <a:avLst/>
          </a:prstGeom>
        </p:spPr>
      </p:pic>
    </p:spTree>
    <p:extLst>
      <p:ext uri="{BB962C8B-B14F-4D97-AF65-F5344CB8AC3E}">
        <p14:creationId xmlns:p14="http://schemas.microsoft.com/office/powerpoint/2010/main" val="763327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7834"/>
            <a:ext cx="8229600" cy="1143000"/>
          </a:xfrm>
        </p:spPr>
        <p:txBody>
          <a:bodyPr>
            <a:noAutofit/>
          </a:bodyPr>
          <a:lstStyle/>
          <a:p>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Think, pair, share</a:t>
            </a:r>
            <a:r>
              <a:rPr lang="en-US" sz="3200" dirty="0" smtClean="0"/>
              <a:t>. </a:t>
            </a:r>
            <a:br>
              <a:rPr lang="en-US" sz="3200" dirty="0" smtClean="0"/>
            </a:br>
            <a:r>
              <a:rPr lang="en-US" sz="3200" dirty="0" smtClean="0">
                <a:solidFill>
                  <a:srgbClr val="3366FF"/>
                </a:solidFill>
              </a:rPr>
              <a:t>Look and think about the following pictures and photos.</a:t>
            </a:r>
            <a:br>
              <a:rPr lang="en-US" sz="3200" dirty="0" smtClean="0">
                <a:solidFill>
                  <a:srgbClr val="3366FF"/>
                </a:solidFill>
              </a:rPr>
            </a:br>
            <a:r>
              <a:rPr lang="en-US" sz="3200" dirty="0">
                <a:solidFill>
                  <a:srgbClr val="3366FF"/>
                </a:solidFill>
              </a:rPr>
              <a:t/>
            </a:r>
            <a:br>
              <a:rPr lang="en-US" sz="3200" dirty="0">
                <a:solidFill>
                  <a:srgbClr val="3366FF"/>
                </a:solidFill>
              </a:rPr>
            </a:br>
            <a:r>
              <a:rPr lang="en-US" sz="3200" dirty="0" smtClean="0"/>
              <a:t>Why do you think certain fish stocks in the ocean are decreasing? </a:t>
            </a:r>
            <a:endParaRPr lang="en-US" sz="3200" dirty="0"/>
          </a:p>
        </p:txBody>
      </p:sp>
    </p:spTree>
    <p:extLst>
      <p:ext uri="{BB962C8B-B14F-4D97-AF65-F5344CB8AC3E}">
        <p14:creationId xmlns:p14="http://schemas.microsoft.com/office/powerpoint/2010/main" val="252126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929" y="274638"/>
            <a:ext cx="6725870" cy="1143000"/>
          </a:xfrm>
        </p:spPr>
        <p:txBody>
          <a:bodyPr>
            <a:noAutofit/>
          </a:bodyPr>
          <a:lstStyle/>
          <a:p>
            <a:r>
              <a:rPr lang="en-US" sz="3200" dirty="0" smtClean="0"/>
              <a:t>Why do you think certain fish stocks in the ocean are decreasing? </a:t>
            </a:r>
            <a:endParaRPr lang="en-US" sz="3200" dirty="0"/>
          </a:p>
        </p:txBody>
      </p:sp>
      <p:pic>
        <p:nvPicPr>
          <p:cNvPr id="4" name="Picture 3" descr="cd012220-002_pi_sensor_application_generic_bottom_traw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384" y="1532840"/>
            <a:ext cx="4808346" cy="2704690"/>
          </a:xfrm>
          <a:prstGeom prst="rect">
            <a:avLst/>
          </a:prstGeom>
        </p:spPr>
      </p:pic>
      <p:pic>
        <p:nvPicPr>
          <p:cNvPr id="5" name="Picture 4" descr="bottom-trawl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49482"/>
            <a:ext cx="2829166" cy="3664757"/>
          </a:xfrm>
          <a:prstGeom prst="rect">
            <a:avLst/>
          </a:prstGeom>
        </p:spPr>
      </p:pic>
      <p:pic>
        <p:nvPicPr>
          <p:cNvPr id="6" name="Picture 5" descr="300px-Chilean_purse_sein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9043" y="3899978"/>
            <a:ext cx="4414957" cy="2958021"/>
          </a:xfrm>
          <a:prstGeom prst="rect">
            <a:avLst/>
          </a:prstGeom>
        </p:spPr>
      </p:pic>
      <p:pic>
        <p:nvPicPr>
          <p:cNvPr id="7" name="Picture 6" descr="images-12.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14239"/>
            <a:ext cx="3940534" cy="2463800"/>
          </a:xfrm>
          <a:prstGeom prst="rect">
            <a:avLst/>
          </a:prstGeom>
        </p:spPr>
      </p:pic>
      <p:sp>
        <p:nvSpPr>
          <p:cNvPr id="8" name="TextBox 7"/>
          <p:cNvSpPr txBox="1"/>
          <p:nvPr/>
        </p:nvSpPr>
        <p:spPr>
          <a:xfrm>
            <a:off x="551397" y="350942"/>
            <a:ext cx="1037889" cy="369332"/>
          </a:xfrm>
          <a:prstGeom prst="rect">
            <a:avLst/>
          </a:prstGeom>
          <a:noFill/>
        </p:spPr>
        <p:txBody>
          <a:bodyPr wrap="none" rtlCol="0">
            <a:spAutoFit/>
          </a:bodyPr>
          <a:lstStyle/>
          <a:p>
            <a:r>
              <a:rPr lang="en-US" dirty="0" smtClean="0"/>
              <a:t>Reason 1</a:t>
            </a:r>
            <a:endParaRPr lang="en-US" dirty="0"/>
          </a:p>
        </p:txBody>
      </p:sp>
    </p:spTree>
    <p:extLst>
      <p:ext uri="{BB962C8B-B14F-4D97-AF65-F5344CB8AC3E}">
        <p14:creationId xmlns:p14="http://schemas.microsoft.com/office/powerpoint/2010/main" val="3714936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think certain fish stocks in the ocean are decreasing? </a:t>
            </a:r>
            <a:endParaRPr lang="en-US" dirty="0"/>
          </a:p>
        </p:txBody>
      </p:sp>
      <p:pic>
        <p:nvPicPr>
          <p:cNvPr id="6" name="Picture 5" descr="3en_31254_444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5235">
            <a:off x="-178597" y="2854430"/>
            <a:ext cx="5328428" cy="3710523"/>
          </a:xfrm>
          <a:prstGeom prst="rect">
            <a:avLst/>
          </a:prstGeom>
        </p:spPr>
      </p:pic>
      <p:pic>
        <p:nvPicPr>
          <p:cNvPr id="7" name="Picture 6" descr="fishfinding-basi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2033">
            <a:off x="5890556" y="1688626"/>
            <a:ext cx="2995044" cy="5181427"/>
          </a:xfrm>
          <a:prstGeom prst="rect">
            <a:avLst/>
          </a:prstGeom>
        </p:spPr>
      </p:pic>
      <p:pic>
        <p:nvPicPr>
          <p:cNvPr id="8" name="Picture 7" descr="understand-sonar-fish-finders-295x19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76257">
            <a:off x="2742809" y="1642954"/>
            <a:ext cx="2466506" cy="1630402"/>
          </a:xfrm>
          <a:prstGeom prst="rect">
            <a:avLst/>
          </a:prstGeom>
        </p:spPr>
      </p:pic>
      <p:sp>
        <p:nvSpPr>
          <p:cNvPr id="3" name="TextBox 2"/>
          <p:cNvSpPr txBox="1"/>
          <p:nvPr/>
        </p:nvSpPr>
        <p:spPr>
          <a:xfrm>
            <a:off x="902286" y="1804847"/>
            <a:ext cx="1037889" cy="369332"/>
          </a:xfrm>
          <a:prstGeom prst="rect">
            <a:avLst/>
          </a:prstGeom>
          <a:noFill/>
        </p:spPr>
        <p:txBody>
          <a:bodyPr wrap="none" rtlCol="0">
            <a:spAutoFit/>
          </a:bodyPr>
          <a:lstStyle/>
          <a:p>
            <a:r>
              <a:rPr lang="en-US" dirty="0" smtClean="0"/>
              <a:t>Reason 2</a:t>
            </a:r>
            <a:endParaRPr lang="en-US" dirty="0"/>
          </a:p>
        </p:txBody>
      </p:sp>
    </p:spTree>
    <p:extLst>
      <p:ext uri="{BB962C8B-B14F-4D97-AF65-F5344CB8AC3E}">
        <p14:creationId xmlns:p14="http://schemas.microsoft.com/office/powerpoint/2010/main" val="3083306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think certain fish stocks in the ocean are decreasing? </a:t>
            </a:r>
            <a:endParaRPr lang="en-US" dirty="0"/>
          </a:p>
        </p:txBody>
      </p:sp>
      <p:pic>
        <p:nvPicPr>
          <p:cNvPr id="3" name="Picture 2" descr="15m Steel Trawler Westbound Year 2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68350">
            <a:off x="0" y="3508237"/>
            <a:ext cx="5135767" cy="3254605"/>
          </a:xfrm>
          <a:prstGeom prst="rect">
            <a:avLst/>
          </a:prstGeom>
        </p:spPr>
      </p:pic>
      <p:pic>
        <p:nvPicPr>
          <p:cNvPr id="4" name="Picture 3" descr="trawl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3124">
            <a:off x="3617986" y="1787946"/>
            <a:ext cx="3852220" cy="2889165"/>
          </a:xfrm>
          <a:prstGeom prst="rect">
            <a:avLst/>
          </a:prstGeom>
        </p:spPr>
      </p:pic>
      <p:pic>
        <p:nvPicPr>
          <p:cNvPr id="5" name="Picture 4" descr="Margiris_Subsidies_her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81311">
            <a:off x="4122788" y="4033568"/>
            <a:ext cx="5021212" cy="2824432"/>
          </a:xfrm>
          <a:prstGeom prst="rect">
            <a:avLst/>
          </a:prstGeom>
        </p:spPr>
      </p:pic>
      <p:pic>
        <p:nvPicPr>
          <p:cNvPr id="9" name="Picture 8" descr="images-1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79707">
            <a:off x="-122973" y="1781181"/>
            <a:ext cx="3365500" cy="2413000"/>
          </a:xfrm>
          <a:prstGeom prst="rect">
            <a:avLst/>
          </a:prstGeom>
        </p:spPr>
      </p:pic>
      <p:sp>
        <p:nvSpPr>
          <p:cNvPr id="6" name="TextBox 5"/>
          <p:cNvSpPr txBox="1"/>
          <p:nvPr/>
        </p:nvSpPr>
        <p:spPr>
          <a:xfrm>
            <a:off x="8187410" y="2339616"/>
            <a:ext cx="1037889" cy="369332"/>
          </a:xfrm>
          <a:prstGeom prst="rect">
            <a:avLst/>
          </a:prstGeom>
          <a:noFill/>
        </p:spPr>
        <p:txBody>
          <a:bodyPr wrap="none" rtlCol="0">
            <a:spAutoFit/>
          </a:bodyPr>
          <a:lstStyle/>
          <a:p>
            <a:r>
              <a:rPr lang="en-US" dirty="0" smtClean="0"/>
              <a:t>Reason 3</a:t>
            </a:r>
            <a:endParaRPr lang="en-US" dirty="0"/>
          </a:p>
        </p:txBody>
      </p:sp>
    </p:spTree>
    <p:extLst>
      <p:ext uri="{BB962C8B-B14F-4D97-AF65-F5344CB8AC3E}">
        <p14:creationId xmlns:p14="http://schemas.microsoft.com/office/powerpoint/2010/main" val="3582464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think certain fish stocks in the ocean are decreasing? </a:t>
            </a:r>
            <a:endParaRPr lang="en-US" dirty="0"/>
          </a:p>
        </p:txBody>
      </p:sp>
      <p:pic>
        <p:nvPicPr>
          <p:cNvPr id="4" name="Picture 3" descr="jap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7817">
            <a:off x="4954638" y="1650287"/>
            <a:ext cx="4021364" cy="3016023"/>
          </a:xfrm>
          <a:prstGeom prst="rect">
            <a:avLst/>
          </a:prstGeom>
        </p:spPr>
      </p:pic>
      <p:pic>
        <p:nvPicPr>
          <p:cNvPr id="3" name="Picture 2" descr="sushi.163101001_st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32515">
            <a:off x="93250" y="2656507"/>
            <a:ext cx="5080000" cy="3810000"/>
          </a:xfrm>
          <a:prstGeom prst="rect">
            <a:avLst/>
          </a:prstGeom>
        </p:spPr>
      </p:pic>
      <p:sp>
        <p:nvSpPr>
          <p:cNvPr id="5" name="TextBox 4"/>
          <p:cNvSpPr txBox="1"/>
          <p:nvPr/>
        </p:nvSpPr>
        <p:spPr>
          <a:xfrm>
            <a:off x="451143" y="1905116"/>
            <a:ext cx="1037889" cy="369332"/>
          </a:xfrm>
          <a:prstGeom prst="rect">
            <a:avLst/>
          </a:prstGeom>
          <a:noFill/>
        </p:spPr>
        <p:txBody>
          <a:bodyPr wrap="none" rtlCol="0">
            <a:spAutoFit/>
          </a:bodyPr>
          <a:lstStyle/>
          <a:p>
            <a:r>
              <a:rPr lang="en-US" dirty="0" smtClean="0"/>
              <a:t>Reason 4</a:t>
            </a:r>
            <a:endParaRPr lang="en-US" dirty="0"/>
          </a:p>
        </p:txBody>
      </p:sp>
    </p:spTree>
    <p:extLst>
      <p:ext uri="{BB962C8B-B14F-4D97-AF65-F5344CB8AC3E}">
        <p14:creationId xmlns:p14="http://schemas.microsoft.com/office/powerpoint/2010/main" val="3582464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65"/>
            <a:ext cx="4572000" cy="2062103"/>
          </a:xfrm>
          <a:prstGeom prst="rect">
            <a:avLst/>
          </a:prstGeom>
        </p:spPr>
        <p:txBody>
          <a:bodyPr>
            <a:spAutoFit/>
          </a:bodyPr>
          <a:lstStyle/>
          <a:p>
            <a:pPr algn="ct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Think, pair, share</a:t>
            </a:r>
            <a:r>
              <a:rPr lang="en-US" sz="2000" dirty="0" smtClean="0"/>
              <a:t>. </a:t>
            </a:r>
            <a:br>
              <a:rPr lang="en-US" sz="2000" dirty="0" smtClean="0"/>
            </a:br>
            <a:r>
              <a:rPr lang="en-US" sz="2000" dirty="0" smtClean="0">
                <a:solidFill>
                  <a:srgbClr val="3366FF"/>
                </a:solidFill>
              </a:rPr>
              <a:t>Look and think about the pictures and photos.</a:t>
            </a:r>
            <a:br>
              <a:rPr lang="en-US" sz="2000" dirty="0" smtClean="0">
                <a:solidFill>
                  <a:srgbClr val="3366FF"/>
                </a:solidFill>
              </a:rPr>
            </a:br>
            <a:r>
              <a:rPr lang="en-US" sz="2000" dirty="0" smtClean="0">
                <a:solidFill>
                  <a:srgbClr val="3366FF"/>
                </a:solidFill>
              </a:rPr>
              <a:t/>
            </a:r>
            <a:br>
              <a:rPr lang="en-US" sz="2000" dirty="0" smtClean="0">
                <a:solidFill>
                  <a:srgbClr val="3366FF"/>
                </a:solidFill>
              </a:rPr>
            </a:br>
            <a:r>
              <a:rPr lang="en-US" sz="2000" dirty="0" smtClean="0"/>
              <a:t>Why do you think certain fish stocks in the ocean are decreasing? </a:t>
            </a:r>
            <a:endParaRPr lang="en-US" sz="2000" dirty="0"/>
          </a:p>
        </p:txBody>
      </p:sp>
      <p:pic>
        <p:nvPicPr>
          <p:cNvPr id="7" name="Picture 6" descr="fishfinding-basi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7218">
            <a:off x="5890556" y="-328158"/>
            <a:ext cx="2995044" cy="5181427"/>
          </a:xfrm>
          <a:prstGeom prst="rect">
            <a:avLst/>
          </a:prstGeom>
        </p:spPr>
      </p:pic>
      <p:pic>
        <p:nvPicPr>
          <p:cNvPr id="6" name="Picture 5" descr="Margiris_Subsidies_her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296">
            <a:off x="4122789" y="4463069"/>
            <a:ext cx="5021212" cy="2824432"/>
          </a:xfrm>
          <a:prstGeom prst="rect">
            <a:avLst/>
          </a:prstGeom>
        </p:spPr>
      </p:pic>
      <p:pic>
        <p:nvPicPr>
          <p:cNvPr id="8" name="Picture 7" descr="300px-Chilean_purse_sei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77294">
            <a:off x="1343343" y="2312694"/>
            <a:ext cx="4414957" cy="2958021"/>
          </a:xfrm>
          <a:prstGeom prst="rect">
            <a:avLst/>
          </a:prstGeom>
        </p:spPr>
      </p:pic>
      <p:pic>
        <p:nvPicPr>
          <p:cNvPr id="5" name="Picture 4" descr="sushi.163101001_st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32515">
            <a:off x="145868" y="4657505"/>
            <a:ext cx="2660606" cy="1995455"/>
          </a:xfrm>
          <a:prstGeom prst="rect">
            <a:avLst/>
          </a:prstGeom>
        </p:spPr>
      </p:pic>
    </p:spTree>
    <p:extLst>
      <p:ext uri="{BB962C8B-B14F-4D97-AF65-F5344CB8AC3E}">
        <p14:creationId xmlns:p14="http://schemas.microsoft.com/office/powerpoint/2010/main" val="249332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TotalTime>
  <Words>752</Words>
  <Application>Microsoft Office PowerPoint</Application>
  <PresentationFormat>Экран (4:3)</PresentationFormat>
  <Paragraphs>64</Paragraphs>
  <Slides>13</Slides>
  <Notes>4</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Arial</vt:lpstr>
      <vt:lpstr>Calibri</vt:lpstr>
      <vt:lpstr>Office Theme</vt:lpstr>
      <vt:lpstr>Can you name these fish?</vt:lpstr>
      <vt:lpstr>Fishing</vt:lpstr>
      <vt:lpstr>1. The graph shows the fish stocks of some species in the North Atlantic. Describe what happened to the herring population between 1963 and 2005</vt:lpstr>
      <vt:lpstr>Think, pair, share.  Look and think about the following pictures and photos.  Why do you think certain fish stocks in the ocean are decreasing? </vt:lpstr>
      <vt:lpstr>Why do you think certain fish stocks in the ocean are decreasing? </vt:lpstr>
      <vt:lpstr>Why do you think certain fish stocks in the ocean are decreasing? </vt:lpstr>
      <vt:lpstr>Why do you think certain fish stocks in the ocean are decreasing? </vt:lpstr>
      <vt:lpstr>Why do you think certain fish stocks in the ocean are decreasing? </vt:lpstr>
      <vt:lpstr>Презентация PowerPoint</vt:lpstr>
      <vt:lpstr>Fish stocks in our oceans are decreasing / decreased due to:</vt:lpstr>
      <vt:lpstr>Protecting fish stocks – Justify the effectiveness (give reasons for) each strategy</vt:lpstr>
      <vt:lpstr>To finish off…</vt:lpstr>
      <vt:lpstr>1. The graph shows the fish stocks of some species in the North Atlantic. Describe what happened to the herring population between 1963 and 2005</vt:lpstr>
    </vt:vector>
  </TitlesOfParts>
  <Company>Edge Hill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thornton</dc:creator>
  <cp:lastModifiedBy>Jennifer Wood</cp:lastModifiedBy>
  <cp:revision>27</cp:revision>
  <dcterms:created xsi:type="dcterms:W3CDTF">2013-04-08T22:30:21Z</dcterms:created>
  <dcterms:modified xsi:type="dcterms:W3CDTF">2014-04-22T05:53:17Z</dcterms:modified>
</cp:coreProperties>
</file>