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B0104-CAA6-48DE-AE6F-4CADDD24F532}" type="datetimeFigureOut">
              <a:rPr lang="ru-RU" smtClean="0"/>
              <a:t>17.02.2014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3BFA9-B1FF-4F2E-A4BC-003DEC0A8A78}" type="slidenum">
              <a:rPr lang="ru-RU" smtClean="0"/>
              <a:t>‹#›</a:t>
            </a:fld>
            <a:endParaRPr lang="ru-RU"/>
          </a:p>
        </p:txBody>
      </p:sp>
    </p:spTree>
    <p:extLst>
      <p:ext uri="{BB962C8B-B14F-4D97-AF65-F5344CB8AC3E}">
        <p14:creationId xmlns:p14="http://schemas.microsoft.com/office/powerpoint/2010/main" val="4110526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19FE5F84-75A6-46EA-8FFD-2391DD2DE94E}" type="slidenum">
              <a:rPr lang="en-GB">
                <a:solidFill>
                  <a:srgbClr val="000000"/>
                </a:solidFill>
                <a:ea typeface="Arial Unicode MS" pitchFamily="34" charset="-128"/>
                <a:cs typeface="Arial Unicode MS" pitchFamily="34" charset="-128"/>
              </a:rPr>
              <a:pPr eaLnBrk="1" hangingPunct="1"/>
              <a:t>3</a:t>
            </a:fld>
            <a:endParaRPr lang="en-GB">
              <a:solidFill>
                <a:srgbClr val="000000"/>
              </a:solidFill>
              <a:ea typeface="Arial Unicode MS" pitchFamily="34" charset="-128"/>
              <a:cs typeface="Arial Unicode MS" pitchFamily="34" charset="-128"/>
            </a:endParaRPr>
          </a:p>
        </p:txBody>
      </p:sp>
      <p:sp>
        <p:nvSpPr>
          <p:cNvPr id="425987"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normAutofit fontScale="92500" lnSpcReduction="10000"/>
          </a:bodyPr>
          <a:lstStyle/>
          <a:p>
            <a:pPr>
              <a:buFont typeface="Times New Roman" pitchFamily="16" charset="0"/>
              <a:buNone/>
              <a:defRPr/>
            </a:pPr>
            <a:r>
              <a:rPr lang="en-US" sz="2000" dirty="0">
                <a:solidFill>
                  <a:schemeClr val="bg1"/>
                </a:solidFill>
              </a:rPr>
              <a:t>You may want to discuss minutes and seconds.</a:t>
            </a:r>
          </a:p>
          <a:p>
            <a:pPr>
              <a:buFont typeface="Times New Roman" pitchFamily="16" charset="0"/>
              <a:buNone/>
              <a:defRPr/>
            </a:pPr>
            <a:r>
              <a:rPr lang="en-US" sz="2000" dirty="0">
                <a:solidFill>
                  <a:schemeClr val="bg1"/>
                </a:solidFill>
              </a:rPr>
              <a:t>Degrees of latitude and longitude can be divided into sixtieths, or minutes ('). Any location on Earth can be described as lying at a certain number of degrees and minutes of latitude either north or south of the equator and at a certain number of degrees and minutes of longitude either east or west of the prime meridian. For example, the United States Capitol in Washington D.C. is at 38 degrees 53 minutes north latitude (38° 53' N.) and 77 degrees 0 minutes west longitude (077° 00' W.). Minutes of latitude and longitude can be divided into sixtieths, or seconds ("), when more precise information on the location of a place is needed, for example, by navigators, surveyors, pilots, or map makers.</a:t>
            </a:r>
            <a:br>
              <a:rPr lang="en-US" sz="2000" dirty="0">
                <a:solidFill>
                  <a:schemeClr val="bg1"/>
                </a:solidFill>
              </a:rPr>
            </a:br>
            <a:endParaRPr lang="en-GB" sz="2000" dirty="0">
              <a:solidFill>
                <a:schemeClr val="bg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6202475F-229D-4E18-9340-B7B027E22441}" type="slidenum">
              <a:rPr lang="en-GB">
                <a:solidFill>
                  <a:srgbClr val="000000"/>
                </a:solidFill>
                <a:ea typeface="Arial Unicode MS" pitchFamily="34" charset="-128"/>
                <a:cs typeface="Arial Unicode MS" pitchFamily="34" charset="-128"/>
              </a:rPr>
              <a:pPr eaLnBrk="1" hangingPunct="1"/>
              <a:t>6</a:t>
            </a:fld>
            <a:endParaRPr lang="en-GB">
              <a:solidFill>
                <a:srgbClr val="000000"/>
              </a:solidFill>
              <a:ea typeface="Arial Unicode MS" pitchFamily="34" charset="-128"/>
              <a:cs typeface="Arial Unicode MS" pitchFamily="34" charset="-128"/>
            </a:endParaRPr>
          </a:p>
        </p:txBody>
      </p:sp>
      <p:sp>
        <p:nvSpPr>
          <p:cNvPr id="427011"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normAutofit fontScale="70000" lnSpcReduction="20000"/>
          </a:bodyPr>
          <a:lstStyle/>
          <a:p>
            <a:pPr>
              <a:spcBef>
                <a:spcPct val="0"/>
              </a:spcBef>
              <a:buFont typeface="Times New Roman" pitchFamily="16" charset="0"/>
              <a:buNone/>
              <a:defRPr/>
            </a:pPr>
            <a:r>
              <a:rPr lang="en-US" sz="1800" dirty="0">
                <a:solidFill>
                  <a:schemeClr val="bg1"/>
                </a:solidFill>
                <a:latin typeface="Arial" charset="0"/>
              </a:rPr>
              <a:t>You may want to discuss how longitude came to be calculated.</a:t>
            </a:r>
          </a:p>
          <a:p>
            <a:pPr>
              <a:spcBef>
                <a:spcPct val="0"/>
              </a:spcBef>
              <a:buFont typeface="Times New Roman" pitchFamily="16" charset="0"/>
              <a:buNone/>
              <a:defRPr/>
            </a:pPr>
            <a:r>
              <a:rPr lang="en-US" sz="1800" dirty="0">
                <a:solidFill>
                  <a:schemeClr val="bg1"/>
                </a:solidFill>
                <a:latin typeface="Arial" charset="0"/>
              </a:rPr>
              <a:t>The invention of clocks during the Renaissance was the first step toward the reliable calculation of longitude. The clocks of that era, however, were too inaccurate for use in navigation. In 1714 the British Board of Longitude offered a large cash prize to anyone who could build a clock that would meet certain standards of accuracy throughout long ocean voyages. By 1735 John Harrison, a British clockmaker, had submitted the first of several clocks, the last of which won the prize for him. They were called chronometers. In 1766 Pierre Le Roy, a Frenchman, built a chronometer more accurate than Harrison's. From that time on, sailors have been able to determine longitude accurately by comparing local time with Greenwich mean time (GMT). </a:t>
            </a:r>
            <a:br>
              <a:rPr lang="en-US" sz="1800" dirty="0">
                <a:solidFill>
                  <a:schemeClr val="bg1"/>
                </a:solidFill>
                <a:latin typeface="Arial" charset="0"/>
              </a:rPr>
            </a:br>
            <a:r>
              <a:rPr lang="en-US" sz="1800" dirty="0">
                <a:solidFill>
                  <a:schemeClr val="bg1"/>
                </a:solidFill>
                <a:latin typeface="Arial" charset="0"/>
              </a:rPr>
              <a:t/>
            </a:r>
            <a:br>
              <a:rPr lang="en-US" sz="1800" dirty="0">
                <a:solidFill>
                  <a:schemeClr val="bg1"/>
                </a:solidFill>
                <a:latin typeface="Arial" charset="0"/>
              </a:rPr>
            </a:br>
            <a:r>
              <a:rPr lang="en-US" sz="1800" dirty="0">
                <a:solidFill>
                  <a:schemeClr val="bg1"/>
                </a:solidFill>
                <a:latin typeface="Arial" charset="0"/>
              </a:rPr>
              <a:t>Shipboard chronometers are set to show GMT. Because of the speed and direction of the Earth's rotation, local time at a given place will be one hour behind GMT for every 15 degrees west of the prime meridian and one hour ahead of GMT for every 15 degrees east of the prime meridian. For example, if a ship's chronometer reads 0300 (3:00 AM) and the ship's local time is 0800 (8:00 AM), the ship is 75 degrees east of Greenwich, or at 75° E. Special radio time signals allow navigators to check the accuracy of their chronometers.</a:t>
            </a:r>
          </a:p>
          <a:p>
            <a:pPr>
              <a:buFont typeface="Times New Roman" pitchFamily="16" charset="0"/>
              <a:buNone/>
              <a:defRPr/>
            </a:pP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5CAD9BA5-B41E-4477-832E-274670E0A83A}" type="slidenum">
              <a:rPr lang="en-GB">
                <a:solidFill>
                  <a:srgbClr val="000000"/>
                </a:solidFill>
                <a:ea typeface="Arial Unicode MS" pitchFamily="34" charset="-128"/>
                <a:cs typeface="Arial Unicode MS" pitchFamily="34" charset="-128"/>
              </a:rPr>
              <a:pPr eaLnBrk="1" hangingPunct="1"/>
              <a:t>8</a:t>
            </a:fld>
            <a:endParaRPr lang="en-GB">
              <a:solidFill>
                <a:srgbClr val="000000"/>
              </a:solidFill>
              <a:ea typeface="Arial Unicode MS" pitchFamily="34" charset="-128"/>
              <a:cs typeface="Arial Unicode MS" pitchFamily="34" charset="-128"/>
            </a:endParaRPr>
          </a:p>
        </p:txBody>
      </p:sp>
      <p:sp>
        <p:nvSpPr>
          <p:cNvPr id="428035" name="Rectangle 2"/>
          <p:cNvSpPr>
            <a:spLocks noGrp="1" noRot="1" noChangeAspect="1" noChangeArrowheads="1" noTextEdit="1"/>
          </p:cNvSpPr>
          <p:nvPr>
            <p:ph type="sldImg"/>
          </p:nvPr>
        </p:nvSpPr>
        <p:spPr>
          <a:ln/>
        </p:spPr>
      </p:sp>
      <p:sp>
        <p:nvSpPr>
          <p:cNvPr id="42803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MS Gothic" pitchFamily="49" charset="-128"/>
              </a:defRPr>
            </a:lvl9pPr>
          </a:lstStyle>
          <a:p>
            <a:pPr eaLnBrk="1" hangingPunct="1"/>
            <a:fld id="{06A706CF-22C4-4814-9383-1863BF23D5BE}" type="slidenum">
              <a:rPr lang="en-GB">
                <a:solidFill>
                  <a:srgbClr val="000000"/>
                </a:solidFill>
                <a:ea typeface="Arial Unicode MS" pitchFamily="34" charset="-128"/>
                <a:cs typeface="Arial Unicode MS" pitchFamily="34" charset="-128"/>
              </a:rPr>
              <a:pPr eaLnBrk="1" hangingPunct="1"/>
              <a:t>13</a:t>
            </a:fld>
            <a:endParaRPr lang="en-GB">
              <a:solidFill>
                <a:srgbClr val="000000"/>
              </a:solidFill>
              <a:ea typeface="Arial Unicode MS" pitchFamily="34" charset="-128"/>
              <a:cs typeface="Arial Unicode MS" pitchFamily="34" charset="-128"/>
            </a:endParaRPr>
          </a:p>
        </p:txBody>
      </p:sp>
      <p:sp>
        <p:nvSpPr>
          <p:cNvPr id="429059" name="Rectangle 2"/>
          <p:cNvSpPr>
            <a:spLocks noGrp="1" noRot="1" noChangeAspect="1" noChangeArrowheads="1" noTextEdit="1"/>
          </p:cNvSpPr>
          <p:nvPr>
            <p:ph type="sldImg"/>
          </p:nvPr>
        </p:nvSpPr>
        <p:spPr>
          <a:ln/>
        </p:spPr>
      </p:sp>
      <p:sp>
        <p:nvSpPr>
          <p:cNvPr id="429060" name="Rectangle 3"/>
          <p:cNvSpPr>
            <a:spLocks noGrp="1" noChangeArrowheads="1"/>
          </p:cNvSpPr>
          <p:nvPr>
            <p:ph type="body" idx="1"/>
          </p:nvPr>
        </p:nvSpPr>
        <p:spPr>
          <a:noFill/>
        </p:spPr>
        <p:txBody>
          <a:bodyPr/>
          <a:lstStyle/>
          <a:p>
            <a:r>
              <a:rPr lang="en-GB" smtClean="0">
                <a:latin typeface="Times New Roman" pitchFamily="18" charset="0"/>
              </a:rPr>
              <a:t>Answers appear on mouse click.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31F5802-2861-4A59-8170-1F927FC29136}" type="datetimeFigureOut">
              <a:rPr lang="ru-RU" smtClean="0"/>
              <a:t>17.02.2014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1894093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1F5802-2861-4A59-8170-1F927FC29136}" type="datetimeFigureOut">
              <a:rPr lang="ru-RU" smtClean="0"/>
              <a:t>17.02.2014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273121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1F5802-2861-4A59-8170-1F927FC29136}" type="datetimeFigureOut">
              <a:rPr lang="ru-RU" smtClean="0"/>
              <a:t>17.02.2014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1599007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A0121B23-7D65-4A7A-99E0-266E7C02DEB2}" type="datetimeFigureOut">
              <a:rPr lang="en-US"/>
              <a:pPr>
                <a:defRPr/>
              </a:pPr>
              <a:t>2/17/2014</a:t>
            </a:fld>
            <a:endParaRPr lang="en-GB"/>
          </a:p>
        </p:txBody>
      </p:sp>
      <p:sp>
        <p:nvSpPr>
          <p:cNvPr id="5" name="Footer Placeholder 4"/>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6" name="Slide Number Placeholder 5"/>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9EBE9926-1D42-48E8-977E-3511AD46D4C6}" type="slidenum">
              <a:rPr lang="en-GB"/>
              <a:pPr>
                <a:defRPr/>
              </a:pPr>
              <a:t>‹#›</a:t>
            </a:fld>
            <a:endParaRPr lang="en-GB"/>
          </a:p>
        </p:txBody>
      </p:sp>
    </p:spTree>
    <p:extLst>
      <p:ext uri="{BB962C8B-B14F-4D97-AF65-F5344CB8AC3E}">
        <p14:creationId xmlns:p14="http://schemas.microsoft.com/office/powerpoint/2010/main" val="2679449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50C2267B-A3BD-4A15-BB6E-58C19DEAF2B5}" type="datetimeFigureOut">
              <a:rPr lang="en-US"/>
              <a:pPr>
                <a:defRPr/>
              </a:pPr>
              <a:t>2/17/2014</a:t>
            </a:fld>
            <a:endParaRPr lang="en-GB"/>
          </a:p>
        </p:txBody>
      </p:sp>
      <p:sp>
        <p:nvSpPr>
          <p:cNvPr id="5" name="Footer Placeholder 4"/>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6" name="Slide Number Placeholder 5"/>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E46E40CB-7E31-4180-8006-703DB5FAC083}" type="slidenum">
              <a:rPr lang="en-GB"/>
              <a:pPr>
                <a:defRPr/>
              </a:pPr>
              <a:t>‹#›</a:t>
            </a:fld>
            <a:endParaRPr lang="en-GB"/>
          </a:p>
        </p:txBody>
      </p:sp>
    </p:spTree>
    <p:extLst>
      <p:ext uri="{BB962C8B-B14F-4D97-AF65-F5344CB8AC3E}">
        <p14:creationId xmlns:p14="http://schemas.microsoft.com/office/powerpoint/2010/main" val="2177224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43287920-87AD-4724-B01B-F3BD63DABCBC}" type="datetimeFigureOut">
              <a:rPr lang="en-US"/>
              <a:pPr>
                <a:defRPr/>
              </a:pPr>
              <a:t>2/17/2014</a:t>
            </a:fld>
            <a:endParaRPr lang="en-GB"/>
          </a:p>
        </p:txBody>
      </p:sp>
      <p:sp>
        <p:nvSpPr>
          <p:cNvPr id="5" name="Footer Placeholder 4"/>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6" name="Slide Number Placeholder 5"/>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0B282566-B3AC-4897-86EF-BCE40B573419}" type="slidenum">
              <a:rPr lang="en-GB"/>
              <a:pPr>
                <a:defRPr/>
              </a:pPr>
              <a:t>‹#›</a:t>
            </a:fld>
            <a:endParaRPr lang="en-GB"/>
          </a:p>
        </p:txBody>
      </p:sp>
    </p:spTree>
    <p:extLst>
      <p:ext uri="{BB962C8B-B14F-4D97-AF65-F5344CB8AC3E}">
        <p14:creationId xmlns:p14="http://schemas.microsoft.com/office/powerpoint/2010/main" val="3067935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0E6F49FC-F985-4896-B5CE-6E696A306E5A}" type="datetimeFigureOut">
              <a:rPr lang="en-US"/>
              <a:pPr>
                <a:defRPr/>
              </a:pPr>
              <a:t>2/17/2014</a:t>
            </a:fld>
            <a:endParaRPr lang="en-GB"/>
          </a:p>
        </p:txBody>
      </p:sp>
      <p:sp>
        <p:nvSpPr>
          <p:cNvPr id="6" name="Footer Placeholder 5"/>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7" name="Slide Number Placeholder 6"/>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2AFC9F0E-7081-4C0D-AB80-0766C098A7D2}" type="slidenum">
              <a:rPr lang="en-GB"/>
              <a:pPr>
                <a:defRPr/>
              </a:pPr>
              <a:t>‹#›</a:t>
            </a:fld>
            <a:endParaRPr lang="en-GB"/>
          </a:p>
        </p:txBody>
      </p:sp>
    </p:spTree>
    <p:extLst>
      <p:ext uri="{BB962C8B-B14F-4D97-AF65-F5344CB8AC3E}">
        <p14:creationId xmlns:p14="http://schemas.microsoft.com/office/powerpoint/2010/main" val="344515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2FBE1685-B466-4E77-81F5-21DDC17C4B53}" type="datetimeFigureOut">
              <a:rPr lang="en-US"/>
              <a:pPr>
                <a:defRPr/>
              </a:pPr>
              <a:t>2/17/2014</a:t>
            </a:fld>
            <a:endParaRPr lang="en-GB"/>
          </a:p>
        </p:txBody>
      </p:sp>
      <p:sp>
        <p:nvSpPr>
          <p:cNvPr id="8" name="Footer Placeholder 7"/>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9" name="Slide Number Placeholder 8"/>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457B0D2F-F457-474B-AD7B-EAA3490E4559}" type="slidenum">
              <a:rPr lang="en-GB"/>
              <a:pPr>
                <a:defRPr/>
              </a:pPr>
              <a:t>‹#›</a:t>
            </a:fld>
            <a:endParaRPr lang="en-GB"/>
          </a:p>
        </p:txBody>
      </p:sp>
    </p:spTree>
    <p:extLst>
      <p:ext uri="{BB962C8B-B14F-4D97-AF65-F5344CB8AC3E}">
        <p14:creationId xmlns:p14="http://schemas.microsoft.com/office/powerpoint/2010/main" val="2995752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5C9634D4-52D8-40FE-A53D-648D86F84B9F}" type="datetimeFigureOut">
              <a:rPr lang="en-US"/>
              <a:pPr>
                <a:defRPr/>
              </a:pPr>
              <a:t>2/17/2014</a:t>
            </a:fld>
            <a:endParaRPr lang="en-GB"/>
          </a:p>
        </p:txBody>
      </p:sp>
      <p:sp>
        <p:nvSpPr>
          <p:cNvPr id="4" name="Footer Placeholder 3"/>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5" name="Slide Number Placeholder 4"/>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0E95910E-0099-4566-80D4-C8E5EBB779A4}" type="slidenum">
              <a:rPr lang="en-GB"/>
              <a:pPr>
                <a:defRPr/>
              </a:pPr>
              <a:t>‹#›</a:t>
            </a:fld>
            <a:endParaRPr lang="en-GB"/>
          </a:p>
        </p:txBody>
      </p:sp>
    </p:spTree>
    <p:extLst>
      <p:ext uri="{BB962C8B-B14F-4D97-AF65-F5344CB8AC3E}">
        <p14:creationId xmlns:p14="http://schemas.microsoft.com/office/powerpoint/2010/main" val="2214819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9D7A7979-E9EF-4609-8E27-DB8395AAF8D2}" type="datetimeFigureOut">
              <a:rPr lang="en-US"/>
              <a:pPr>
                <a:defRPr/>
              </a:pPr>
              <a:t>2/17/2014</a:t>
            </a:fld>
            <a:endParaRPr lang="en-GB"/>
          </a:p>
        </p:txBody>
      </p:sp>
      <p:sp>
        <p:nvSpPr>
          <p:cNvPr id="3" name="Footer Placeholder 2"/>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4" name="Slide Number Placeholder 3"/>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13A38941-4E99-4391-857E-0128CFF5AF93}" type="slidenum">
              <a:rPr lang="en-GB"/>
              <a:pPr>
                <a:defRPr/>
              </a:pPr>
              <a:t>‹#›</a:t>
            </a:fld>
            <a:endParaRPr lang="en-GB"/>
          </a:p>
        </p:txBody>
      </p:sp>
    </p:spTree>
    <p:extLst>
      <p:ext uri="{BB962C8B-B14F-4D97-AF65-F5344CB8AC3E}">
        <p14:creationId xmlns:p14="http://schemas.microsoft.com/office/powerpoint/2010/main" val="665231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96E6C384-4F5B-4B84-8207-C46B2D75AE20}" type="datetimeFigureOut">
              <a:rPr lang="en-US"/>
              <a:pPr>
                <a:defRPr/>
              </a:pPr>
              <a:t>2/17/2014</a:t>
            </a:fld>
            <a:endParaRPr lang="en-GB"/>
          </a:p>
        </p:txBody>
      </p:sp>
      <p:sp>
        <p:nvSpPr>
          <p:cNvPr id="6" name="Footer Placeholder 5"/>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7" name="Slide Number Placeholder 6"/>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3DD39A0E-4F09-44D8-BF40-D94B98D106B3}" type="slidenum">
              <a:rPr lang="en-GB"/>
              <a:pPr>
                <a:defRPr/>
              </a:pPr>
              <a:t>‹#›</a:t>
            </a:fld>
            <a:endParaRPr lang="en-GB"/>
          </a:p>
        </p:txBody>
      </p:sp>
    </p:spTree>
    <p:extLst>
      <p:ext uri="{BB962C8B-B14F-4D97-AF65-F5344CB8AC3E}">
        <p14:creationId xmlns:p14="http://schemas.microsoft.com/office/powerpoint/2010/main" val="383412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1F5802-2861-4A59-8170-1F927FC29136}" type="datetimeFigureOut">
              <a:rPr lang="ru-RU" smtClean="0"/>
              <a:t>17.02.2014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493986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D2F370E1-BCB8-4021-AA29-976633C7E309}" type="datetimeFigureOut">
              <a:rPr lang="en-US"/>
              <a:pPr>
                <a:defRPr/>
              </a:pPr>
              <a:t>2/17/2014</a:t>
            </a:fld>
            <a:endParaRPr lang="en-GB"/>
          </a:p>
        </p:txBody>
      </p:sp>
      <p:sp>
        <p:nvSpPr>
          <p:cNvPr id="6" name="Footer Placeholder 5"/>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7" name="Slide Number Placeholder 6"/>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B2B25454-6DA1-4302-B341-1DA4AAF0164C}" type="slidenum">
              <a:rPr lang="en-GB"/>
              <a:pPr>
                <a:defRPr/>
              </a:pPr>
              <a:t>‹#›</a:t>
            </a:fld>
            <a:endParaRPr lang="en-GB"/>
          </a:p>
        </p:txBody>
      </p:sp>
    </p:spTree>
    <p:extLst>
      <p:ext uri="{BB962C8B-B14F-4D97-AF65-F5344CB8AC3E}">
        <p14:creationId xmlns:p14="http://schemas.microsoft.com/office/powerpoint/2010/main" val="396492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38240220-CAA0-40B6-A86D-28977208EFCD}" type="datetimeFigureOut">
              <a:rPr lang="en-US"/>
              <a:pPr>
                <a:defRPr/>
              </a:pPr>
              <a:t>2/17/2014</a:t>
            </a:fld>
            <a:endParaRPr lang="en-GB"/>
          </a:p>
        </p:txBody>
      </p:sp>
      <p:sp>
        <p:nvSpPr>
          <p:cNvPr id="5" name="Footer Placeholder 4"/>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6" name="Slide Number Placeholder 5"/>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852FF676-AE6C-4EDA-B300-6C03184C4E63}" type="slidenum">
              <a:rPr lang="en-GB"/>
              <a:pPr>
                <a:defRPr/>
              </a:pPr>
              <a:t>‹#›</a:t>
            </a:fld>
            <a:endParaRPr lang="en-GB"/>
          </a:p>
        </p:txBody>
      </p:sp>
    </p:spTree>
    <p:extLst>
      <p:ext uri="{BB962C8B-B14F-4D97-AF65-F5344CB8AC3E}">
        <p14:creationId xmlns:p14="http://schemas.microsoft.com/office/powerpoint/2010/main" val="595360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E6E9DC99-6119-4CB0-A9DF-7B188A8F6AB5}" type="datetimeFigureOut">
              <a:rPr lang="en-US"/>
              <a:pPr>
                <a:defRPr/>
              </a:pPr>
              <a:t>2/17/2014</a:t>
            </a:fld>
            <a:endParaRPr lang="en-GB"/>
          </a:p>
        </p:txBody>
      </p:sp>
      <p:sp>
        <p:nvSpPr>
          <p:cNvPr id="5" name="Footer Placeholder 4"/>
          <p:cNvSpPr>
            <a:spLocks noGrp="1"/>
          </p:cNvSpPr>
          <p:nvPr>
            <p:ph type="ftr" sz="quarter" idx="11"/>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endParaRPr lang="en-GB"/>
          </a:p>
        </p:txBody>
      </p:sp>
      <p:sp>
        <p:nvSpPr>
          <p:cNvPr id="6" name="Slide Number Placeholder 5"/>
          <p:cNvSpPr>
            <a:spLocks noGrp="1"/>
          </p:cNvSpPr>
          <p:nvPr>
            <p:ph type="sldNum" sz="quarter" idx="12"/>
          </p:nvPr>
        </p:nvSpPr>
        <p:spPr/>
        <p:txBody>
          <a:bodyPr/>
          <a:lstStyle>
            <a:lvl1pPr defTabSz="449263" fontAlgn="base">
              <a:spcBef>
                <a:spcPct val="0"/>
              </a:spcBef>
              <a:spcAft>
                <a:spcPct val="0"/>
              </a:spcAft>
              <a:buClr>
                <a:srgbClr val="000000"/>
              </a:buClr>
              <a:buSzPct val="100000"/>
              <a:buFont typeface="Times New Roman" pitchFamily="16" charset="0"/>
              <a:buNone/>
              <a:defRPr>
                <a:latin typeface="Arial" charset="0"/>
                <a:ea typeface="MS Gothic" charset="-128"/>
              </a:defRPr>
            </a:lvl1pPr>
          </a:lstStyle>
          <a:p>
            <a:pPr>
              <a:defRPr/>
            </a:pPr>
            <a:fld id="{A87837F1-7BA8-40D6-8408-368D0EFBFE33}" type="slidenum">
              <a:rPr lang="en-GB"/>
              <a:pPr>
                <a:defRPr/>
              </a:pPr>
              <a:t>‹#›</a:t>
            </a:fld>
            <a:endParaRPr lang="en-GB"/>
          </a:p>
        </p:txBody>
      </p:sp>
    </p:spTree>
    <p:extLst>
      <p:ext uri="{BB962C8B-B14F-4D97-AF65-F5344CB8AC3E}">
        <p14:creationId xmlns:p14="http://schemas.microsoft.com/office/powerpoint/2010/main" val="347902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31F5802-2861-4A59-8170-1F927FC29136}" type="datetimeFigureOut">
              <a:rPr lang="ru-RU" smtClean="0"/>
              <a:t>17.02.2014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504648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31F5802-2861-4A59-8170-1F927FC29136}" type="datetimeFigureOut">
              <a:rPr lang="ru-RU" smtClean="0"/>
              <a:t>17.02.2014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204579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31F5802-2861-4A59-8170-1F927FC29136}" type="datetimeFigureOut">
              <a:rPr lang="ru-RU" smtClean="0"/>
              <a:t>17.02.2014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2833723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31F5802-2861-4A59-8170-1F927FC29136}" type="datetimeFigureOut">
              <a:rPr lang="ru-RU" smtClean="0"/>
              <a:t>17.02.2014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411402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31F5802-2861-4A59-8170-1F927FC29136}" type="datetimeFigureOut">
              <a:rPr lang="ru-RU" smtClean="0"/>
              <a:t>17.02.2014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3228628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1F5802-2861-4A59-8170-1F927FC29136}" type="datetimeFigureOut">
              <a:rPr lang="ru-RU" smtClean="0"/>
              <a:t>17.02.2014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163129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1F5802-2861-4A59-8170-1F927FC29136}" type="datetimeFigureOut">
              <a:rPr lang="ru-RU" smtClean="0"/>
              <a:t>17.02.2014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A8A25A-954F-4422-9329-3B376305EC37}" type="slidenum">
              <a:rPr lang="ru-RU" smtClean="0"/>
              <a:t>‹#›</a:t>
            </a:fld>
            <a:endParaRPr lang="ru-RU"/>
          </a:p>
        </p:txBody>
      </p:sp>
    </p:spTree>
    <p:extLst>
      <p:ext uri="{BB962C8B-B14F-4D97-AF65-F5344CB8AC3E}">
        <p14:creationId xmlns:p14="http://schemas.microsoft.com/office/powerpoint/2010/main" val="257237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F5802-2861-4A59-8170-1F927FC29136}" type="datetimeFigureOut">
              <a:rPr lang="ru-RU" smtClean="0"/>
              <a:t>17.02.2014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8A25A-954F-4422-9329-3B376305EC37}" type="slidenum">
              <a:rPr lang="ru-RU" smtClean="0"/>
              <a:t>‹#›</a:t>
            </a:fld>
            <a:endParaRPr lang="ru-RU"/>
          </a:p>
        </p:txBody>
      </p:sp>
    </p:spTree>
    <p:extLst>
      <p:ext uri="{BB962C8B-B14F-4D97-AF65-F5344CB8AC3E}">
        <p14:creationId xmlns:p14="http://schemas.microsoft.com/office/powerpoint/2010/main" val="2578835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914400" fontAlgn="auto">
              <a:spcBef>
                <a:spcPts val="0"/>
              </a:spcBef>
              <a:spcAft>
                <a:spcPts val="0"/>
              </a:spcAft>
              <a:buClrTx/>
              <a:buSzTx/>
              <a:buFontTx/>
              <a:buNone/>
              <a:defRPr sz="1200">
                <a:solidFill>
                  <a:prstClr val="black">
                    <a:tint val="75000"/>
                  </a:prstClr>
                </a:solidFill>
                <a:latin typeface="Calibri"/>
                <a:ea typeface="+mn-ea"/>
              </a:defRPr>
            </a:lvl1pPr>
          </a:lstStyle>
          <a:p>
            <a:pPr>
              <a:defRPr/>
            </a:pPr>
            <a:fld id="{08D15F93-73B9-4B77-97B0-FE784DBCA2D2}" type="datetimeFigureOut">
              <a:rPr lang="en-US"/>
              <a:pPr>
                <a:defRPr/>
              </a:pPr>
              <a:t>2/17/2014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914400" fontAlgn="auto">
              <a:spcBef>
                <a:spcPts val="0"/>
              </a:spcBef>
              <a:spcAft>
                <a:spcPts val="0"/>
              </a:spcAft>
              <a:buClrTx/>
              <a:buSzTx/>
              <a:buFontTx/>
              <a:buNone/>
              <a:defRPr sz="1200">
                <a:solidFill>
                  <a:prstClr val="black">
                    <a:tint val="75000"/>
                  </a:prstClr>
                </a:solidFill>
                <a:latin typeface="Calibri"/>
                <a:ea typeface="+mn-ea"/>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914400" fontAlgn="auto">
              <a:spcBef>
                <a:spcPts val="0"/>
              </a:spcBef>
              <a:spcAft>
                <a:spcPts val="0"/>
              </a:spcAft>
              <a:buClrTx/>
              <a:buSzTx/>
              <a:buFontTx/>
              <a:buNone/>
              <a:defRPr sz="1200">
                <a:solidFill>
                  <a:prstClr val="black">
                    <a:tint val="75000"/>
                  </a:prstClr>
                </a:solidFill>
                <a:latin typeface="Calibri"/>
                <a:ea typeface="+mn-ea"/>
              </a:defRPr>
            </a:lvl1pPr>
          </a:lstStyle>
          <a:p>
            <a:pPr>
              <a:defRPr/>
            </a:pPr>
            <a:fld id="{ECB72389-9BC2-4EF8-8E04-174DACE276D8}" type="slidenum">
              <a:rPr lang="en-GB"/>
              <a:pPr>
                <a:defRPr/>
              </a:pPr>
              <a:t>‹#›</a:t>
            </a:fld>
            <a:endParaRPr lang="en-GB"/>
          </a:p>
        </p:txBody>
      </p:sp>
    </p:spTree>
    <p:extLst>
      <p:ext uri="{BB962C8B-B14F-4D97-AF65-F5344CB8AC3E}">
        <p14:creationId xmlns:p14="http://schemas.microsoft.com/office/powerpoint/2010/main" val="3071888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Skills</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050997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27"/>
          <p:cNvSpPr>
            <a:spLocks noChangeArrowheads="1"/>
          </p:cNvSpPr>
          <p:nvPr/>
        </p:nvSpPr>
        <p:spPr bwMode="auto">
          <a:xfrm>
            <a:off x="71438" y="71438"/>
            <a:ext cx="48006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Latitude and longitude</a:t>
            </a:r>
          </a:p>
        </p:txBody>
      </p:sp>
      <p:pic>
        <p:nvPicPr>
          <p:cNvPr id="316419" name="Picture 1034" descr="longla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 y="1309688"/>
            <a:ext cx="7505700"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2915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42" name="Picture 22" descr="worldmapflat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836613"/>
            <a:ext cx="6438900"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4"/>
          <p:cNvSpPr>
            <a:spLocks noChangeArrowheads="1"/>
          </p:cNvSpPr>
          <p:nvPr/>
        </p:nvSpPr>
        <p:spPr bwMode="auto">
          <a:xfrm>
            <a:off x="0" y="5084763"/>
            <a:ext cx="9144000" cy="1096962"/>
          </a:xfrm>
          <a:prstGeom prst="rect">
            <a:avLst/>
          </a:prstGeom>
          <a:noFill/>
          <a:ln w="9525">
            <a:noFill/>
            <a:miter lim="800000"/>
            <a:headEnd/>
            <a:tailEnd/>
          </a:ln>
          <a:effectLst/>
        </p:spPr>
        <p:txBody>
          <a:bodyPr>
            <a:spAutoFit/>
          </a:bodyPr>
          <a:lstStyle/>
          <a:p>
            <a:pPr>
              <a:defRPr/>
            </a:pPr>
            <a:r>
              <a:rPr lang="en-GB" sz="2200">
                <a:solidFill>
                  <a:srgbClr val="010066"/>
                </a:solidFill>
                <a:ea typeface="MS Gothic" pitchFamily="49" charset="-128"/>
              </a:rPr>
              <a:t>The latitude of ‘a’ is 20ºS…’a’ is 20º south of the Equator.</a:t>
            </a:r>
          </a:p>
          <a:p>
            <a:pPr>
              <a:defRPr/>
            </a:pPr>
            <a:r>
              <a:rPr lang="en-GB" sz="2200">
                <a:solidFill>
                  <a:srgbClr val="010066"/>
                </a:solidFill>
                <a:ea typeface="MS Gothic" pitchFamily="49" charset="-128"/>
              </a:rPr>
              <a:t>The longitude of ‘a’ is 20ºW…’a’ is 20º west of the Greenwich Meridian.</a:t>
            </a:r>
          </a:p>
          <a:p>
            <a:pPr>
              <a:defRPr/>
            </a:pPr>
            <a:r>
              <a:rPr lang="en-GB" sz="2200">
                <a:solidFill>
                  <a:srgbClr val="010066"/>
                </a:solidFill>
                <a:ea typeface="MS Gothic" pitchFamily="49" charset="-128"/>
              </a:rPr>
              <a:t>Therefore we write the latitude and longitude of ‘a’ as </a:t>
            </a:r>
            <a:r>
              <a:rPr lang="en-GB" sz="2200" b="1">
                <a:solidFill>
                  <a:srgbClr val="010066"/>
                </a:solidFill>
                <a:ea typeface="MS Gothic" pitchFamily="49" charset="-128"/>
              </a:rPr>
              <a:t>20</a:t>
            </a:r>
            <a:r>
              <a:rPr lang="en-GB" sz="2200">
                <a:solidFill>
                  <a:srgbClr val="010066"/>
                </a:solidFill>
                <a:ea typeface="MS Gothic" pitchFamily="49" charset="-128"/>
              </a:rPr>
              <a:t>º</a:t>
            </a:r>
            <a:r>
              <a:rPr lang="en-GB" sz="2200" b="1">
                <a:solidFill>
                  <a:srgbClr val="010066"/>
                </a:solidFill>
                <a:ea typeface="MS Gothic" pitchFamily="49" charset="-128"/>
              </a:rPr>
              <a:t>S 20</a:t>
            </a:r>
            <a:r>
              <a:rPr lang="en-GB" sz="2200">
                <a:solidFill>
                  <a:srgbClr val="010066"/>
                </a:solidFill>
                <a:ea typeface="MS Gothic" pitchFamily="49" charset="-128"/>
              </a:rPr>
              <a:t>º</a:t>
            </a:r>
            <a:r>
              <a:rPr lang="en-GB" sz="2200" b="1">
                <a:solidFill>
                  <a:srgbClr val="010066"/>
                </a:solidFill>
                <a:ea typeface="MS Gothic" pitchFamily="49" charset="-128"/>
              </a:rPr>
              <a:t>W.</a:t>
            </a:r>
          </a:p>
        </p:txBody>
      </p:sp>
      <p:sp>
        <p:nvSpPr>
          <p:cNvPr id="6149" name="Rectangle 5"/>
          <p:cNvSpPr>
            <a:spLocks noChangeArrowheads="1"/>
          </p:cNvSpPr>
          <p:nvPr/>
        </p:nvSpPr>
        <p:spPr bwMode="auto">
          <a:xfrm>
            <a:off x="76200" y="2667000"/>
            <a:ext cx="2286000" cy="822325"/>
          </a:xfrm>
          <a:prstGeom prst="rect">
            <a:avLst/>
          </a:prstGeom>
          <a:noFill/>
          <a:ln w="9525">
            <a:noFill/>
            <a:miter lim="800000"/>
            <a:headEnd/>
            <a:tailEnd/>
          </a:ln>
          <a:effectLst/>
        </p:spPr>
        <p:txBody>
          <a:bodyPr>
            <a:spAutoFit/>
          </a:bodyPr>
          <a:lstStyle/>
          <a:p>
            <a:pPr>
              <a:defRPr/>
            </a:pPr>
            <a:r>
              <a:rPr lang="en-GB" u="sng">
                <a:solidFill>
                  <a:srgbClr val="010066"/>
                </a:solidFill>
                <a:ea typeface="MS Gothic" pitchFamily="49" charset="-128"/>
              </a:rPr>
              <a:t>ALWAYS write these first</a:t>
            </a:r>
          </a:p>
        </p:txBody>
      </p:sp>
      <p:sp>
        <p:nvSpPr>
          <p:cNvPr id="6150" name="Rectangle 6"/>
          <p:cNvSpPr>
            <a:spLocks noChangeArrowheads="1"/>
          </p:cNvSpPr>
          <p:nvPr/>
        </p:nvSpPr>
        <p:spPr bwMode="auto">
          <a:xfrm>
            <a:off x="3200400" y="4572000"/>
            <a:ext cx="3932238" cy="457200"/>
          </a:xfrm>
          <a:prstGeom prst="rect">
            <a:avLst/>
          </a:prstGeom>
          <a:noFill/>
          <a:ln w="9525">
            <a:noFill/>
            <a:miter lim="800000"/>
            <a:headEnd/>
            <a:tailEnd/>
          </a:ln>
          <a:effectLst/>
        </p:spPr>
        <p:txBody>
          <a:bodyPr wrap="none">
            <a:spAutoFit/>
          </a:bodyPr>
          <a:lstStyle/>
          <a:p>
            <a:pPr>
              <a:defRPr/>
            </a:pPr>
            <a:r>
              <a:rPr lang="en-GB">
                <a:solidFill>
                  <a:srgbClr val="010066"/>
                </a:solidFill>
                <a:ea typeface="MS Gothic" pitchFamily="49" charset="-128"/>
              </a:rPr>
              <a:t>These are lines of longitude</a:t>
            </a:r>
          </a:p>
        </p:txBody>
      </p:sp>
      <p:sp>
        <p:nvSpPr>
          <p:cNvPr id="6151" name="Line 7"/>
          <p:cNvSpPr>
            <a:spLocks noChangeShapeType="1"/>
          </p:cNvSpPr>
          <p:nvPr/>
        </p:nvSpPr>
        <p:spPr bwMode="auto">
          <a:xfrm>
            <a:off x="1905000" y="2209800"/>
            <a:ext cx="609600" cy="0"/>
          </a:xfrm>
          <a:prstGeom prst="line">
            <a:avLst/>
          </a:prstGeom>
          <a:noFill/>
          <a:ln w="38100">
            <a:solidFill>
              <a:srgbClr val="FF0066"/>
            </a:solidFill>
            <a:round/>
            <a:headEnd/>
            <a:tailEnd type="triangle" w="med" len="med"/>
          </a:ln>
          <a:effectLst/>
        </p:spPr>
        <p:txBody>
          <a:bodyPr/>
          <a:lstStyle/>
          <a:p>
            <a:pPr>
              <a:defRPr/>
            </a:pPr>
            <a:endParaRPr lang="en-GB">
              <a:solidFill>
                <a:prstClr val="black"/>
              </a:solidFill>
              <a:ea typeface="MS Gothic" pitchFamily="49" charset="-128"/>
            </a:endParaRPr>
          </a:p>
        </p:txBody>
      </p:sp>
      <p:sp>
        <p:nvSpPr>
          <p:cNvPr id="6152" name="Line 8"/>
          <p:cNvSpPr>
            <a:spLocks noChangeShapeType="1"/>
          </p:cNvSpPr>
          <p:nvPr/>
        </p:nvSpPr>
        <p:spPr bwMode="auto">
          <a:xfrm flipV="1">
            <a:off x="5334000" y="4343400"/>
            <a:ext cx="0" cy="304800"/>
          </a:xfrm>
          <a:prstGeom prst="line">
            <a:avLst/>
          </a:prstGeom>
          <a:noFill/>
          <a:ln w="38100">
            <a:solidFill>
              <a:srgbClr val="FF0066"/>
            </a:solidFill>
            <a:round/>
            <a:headEnd/>
            <a:tailEnd type="triangle" w="med" len="med"/>
          </a:ln>
          <a:effectLst/>
        </p:spPr>
        <p:txBody>
          <a:bodyPr/>
          <a:lstStyle/>
          <a:p>
            <a:pPr>
              <a:defRPr/>
            </a:pPr>
            <a:endParaRPr lang="en-GB">
              <a:solidFill>
                <a:prstClr val="black"/>
              </a:solidFill>
              <a:ea typeface="MS Gothic" pitchFamily="49" charset="-128"/>
            </a:endParaRPr>
          </a:p>
        </p:txBody>
      </p:sp>
      <p:sp>
        <p:nvSpPr>
          <p:cNvPr id="6153" name="Rectangle 9"/>
          <p:cNvSpPr>
            <a:spLocks noChangeArrowheads="1"/>
          </p:cNvSpPr>
          <p:nvPr/>
        </p:nvSpPr>
        <p:spPr bwMode="auto">
          <a:xfrm>
            <a:off x="5435600" y="2743200"/>
            <a:ext cx="354013" cy="457200"/>
          </a:xfrm>
          <a:prstGeom prst="rect">
            <a:avLst/>
          </a:prstGeom>
          <a:noFill/>
          <a:ln w="9525">
            <a:noFill/>
            <a:miter lim="800000"/>
            <a:headEnd/>
            <a:tailEnd/>
          </a:ln>
          <a:effectLst/>
        </p:spPr>
        <p:txBody>
          <a:bodyPr wrap="none">
            <a:spAutoFit/>
          </a:bodyPr>
          <a:lstStyle/>
          <a:p>
            <a:pPr>
              <a:defRPr/>
            </a:pPr>
            <a:r>
              <a:rPr lang="en-GB">
                <a:solidFill>
                  <a:srgbClr val="000066"/>
                </a:solidFill>
                <a:ea typeface="MS Gothic" pitchFamily="49" charset="-128"/>
              </a:rPr>
              <a:t>a</a:t>
            </a:r>
          </a:p>
        </p:txBody>
      </p:sp>
      <p:sp>
        <p:nvSpPr>
          <p:cNvPr id="6154" name="Oval 10"/>
          <p:cNvSpPr>
            <a:spLocks noChangeArrowheads="1"/>
          </p:cNvSpPr>
          <p:nvPr/>
        </p:nvSpPr>
        <p:spPr bwMode="auto">
          <a:xfrm>
            <a:off x="5724525" y="295275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6159" name="Line 15"/>
          <p:cNvSpPr>
            <a:spLocks noChangeShapeType="1"/>
          </p:cNvSpPr>
          <p:nvPr/>
        </p:nvSpPr>
        <p:spPr bwMode="auto">
          <a:xfrm flipV="1">
            <a:off x="7543800" y="304800"/>
            <a:ext cx="0" cy="609600"/>
          </a:xfrm>
          <a:prstGeom prst="line">
            <a:avLst/>
          </a:prstGeom>
          <a:noFill/>
          <a:ln w="76200">
            <a:solidFill>
              <a:srgbClr val="FF3300"/>
            </a:solidFill>
            <a:round/>
            <a:headEnd/>
            <a:tailEnd type="triangle" w="med" len="med"/>
          </a:ln>
          <a:effectLst/>
        </p:spPr>
        <p:txBody>
          <a:bodyPr wrap="none" anchor="ctr"/>
          <a:lstStyle/>
          <a:p>
            <a:pPr>
              <a:defRPr/>
            </a:pPr>
            <a:endParaRPr lang="en-GB">
              <a:solidFill>
                <a:prstClr val="black"/>
              </a:solidFill>
              <a:ea typeface="MS Gothic" pitchFamily="49" charset="-128"/>
            </a:endParaRPr>
          </a:p>
        </p:txBody>
      </p:sp>
      <p:sp>
        <p:nvSpPr>
          <p:cNvPr id="6160" name="Text Box 16"/>
          <p:cNvSpPr txBox="1">
            <a:spLocks noChangeArrowheads="1"/>
          </p:cNvSpPr>
          <p:nvPr/>
        </p:nvSpPr>
        <p:spPr bwMode="auto">
          <a:xfrm>
            <a:off x="7324725" y="-28575"/>
            <a:ext cx="457200" cy="457200"/>
          </a:xfrm>
          <a:prstGeom prst="rect">
            <a:avLst/>
          </a:prstGeom>
          <a:noFill/>
          <a:ln w="9525">
            <a:noFill/>
            <a:miter lim="800000"/>
            <a:headEnd/>
            <a:tailEnd/>
          </a:ln>
          <a:effectLst/>
        </p:spPr>
        <p:txBody>
          <a:bodyPr>
            <a:spAutoFit/>
          </a:bodyPr>
          <a:lstStyle/>
          <a:p>
            <a:pPr>
              <a:spcBef>
                <a:spcPct val="50000"/>
              </a:spcBef>
              <a:defRPr/>
            </a:pPr>
            <a:r>
              <a:rPr lang="en-GB" b="1">
                <a:solidFill>
                  <a:srgbClr val="FF3300"/>
                </a:solidFill>
                <a:latin typeface="Verdana" pitchFamily="34" charset="0"/>
                <a:ea typeface="MS Gothic" pitchFamily="49" charset="-128"/>
              </a:rPr>
              <a:t>N</a:t>
            </a:r>
            <a:endParaRPr lang="en-GB">
              <a:solidFill>
                <a:srgbClr val="FF3300"/>
              </a:solidFill>
              <a:latin typeface="Times New Roman" charset="0"/>
              <a:ea typeface="MS Gothic" pitchFamily="49" charset="-128"/>
            </a:endParaRPr>
          </a:p>
        </p:txBody>
      </p:sp>
      <p:sp>
        <p:nvSpPr>
          <p:cNvPr id="6164" name="Rectangle 20"/>
          <p:cNvSpPr>
            <a:spLocks noChangeArrowheads="1"/>
          </p:cNvSpPr>
          <p:nvPr/>
        </p:nvSpPr>
        <p:spPr bwMode="auto">
          <a:xfrm>
            <a:off x="0" y="1295400"/>
            <a:ext cx="2362200" cy="822325"/>
          </a:xfrm>
          <a:prstGeom prst="rect">
            <a:avLst/>
          </a:prstGeom>
          <a:noFill/>
          <a:ln w="9525">
            <a:noFill/>
            <a:miter lim="800000"/>
            <a:headEnd/>
            <a:tailEnd/>
          </a:ln>
          <a:effectLst/>
        </p:spPr>
        <p:txBody>
          <a:bodyPr>
            <a:spAutoFit/>
          </a:bodyPr>
          <a:lstStyle/>
          <a:p>
            <a:pPr>
              <a:defRPr/>
            </a:pPr>
            <a:r>
              <a:rPr lang="en-GB">
                <a:solidFill>
                  <a:srgbClr val="010066"/>
                </a:solidFill>
                <a:ea typeface="MS Gothic" pitchFamily="49" charset="-128"/>
              </a:rPr>
              <a:t>These are lines of latitude</a:t>
            </a:r>
          </a:p>
        </p:txBody>
      </p:sp>
      <p:sp>
        <p:nvSpPr>
          <p:cNvPr id="6165" name="Rectangle 21"/>
          <p:cNvSpPr>
            <a:spLocks noChangeArrowheads="1"/>
          </p:cNvSpPr>
          <p:nvPr/>
        </p:nvSpPr>
        <p:spPr bwMode="auto">
          <a:xfrm>
            <a:off x="71438" y="71438"/>
            <a:ext cx="48006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Latitude and longitude</a:t>
            </a:r>
          </a:p>
        </p:txBody>
      </p:sp>
    </p:spTree>
    <p:extLst>
      <p:ext uri="{BB962C8B-B14F-4D97-AF65-F5344CB8AC3E}">
        <p14:creationId xmlns:p14="http://schemas.microsoft.com/office/powerpoint/2010/main" val="238215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6334125" y="1727200"/>
            <a:ext cx="1493838"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20ºS 140ºE</a:t>
            </a:r>
          </a:p>
        </p:txBody>
      </p:sp>
      <p:sp>
        <p:nvSpPr>
          <p:cNvPr id="3" name="Rectangle 4"/>
          <p:cNvSpPr>
            <a:spLocks noChangeArrowheads="1"/>
          </p:cNvSpPr>
          <p:nvPr/>
        </p:nvSpPr>
        <p:spPr bwMode="auto">
          <a:xfrm>
            <a:off x="6334125" y="2336800"/>
            <a:ext cx="1352550"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28ºS 20ºE</a:t>
            </a:r>
          </a:p>
        </p:txBody>
      </p:sp>
      <p:sp>
        <p:nvSpPr>
          <p:cNvPr id="4" name="Rectangle 28"/>
          <p:cNvSpPr>
            <a:spLocks noChangeArrowheads="1"/>
          </p:cNvSpPr>
          <p:nvPr/>
        </p:nvSpPr>
        <p:spPr bwMode="auto">
          <a:xfrm>
            <a:off x="6332538" y="2946400"/>
            <a:ext cx="1366837"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30ºN 90ºE</a:t>
            </a:r>
          </a:p>
        </p:txBody>
      </p:sp>
      <p:sp>
        <p:nvSpPr>
          <p:cNvPr id="5" name="Rectangle 24"/>
          <p:cNvSpPr>
            <a:spLocks noChangeArrowheads="1"/>
          </p:cNvSpPr>
          <p:nvPr/>
        </p:nvSpPr>
        <p:spPr bwMode="auto">
          <a:xfrm>
            <a:off x="6332538" y="3581400"/>
            <a:ext cx="1577975"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40ºN 120ºW</a:t>
            </a:r>
          </a:p>
        </p:txBody>
      </p:sp>
      <p:sp>
        <p:nvSpPr>
          <p:cNvPr id="6" name="Rectangle 2"/>
          <p:cNvSpPr>
            <a:spLocks noChangeArrowheads="1"/>
          </p:cNvSpPr>
          <p:nvPr/>
        </p:nvSpPr>
        <p:spPr bwMode="auto">
          <a:xfrm>
            <a:off x="6332538" y="4191000"/>
            <a:ext cx="1422400"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30ºS 80ºW</a:t>
            </a:r>
          </a:p>
        </p:txBody>
      </p:sp>
      <p:sp>
        <p:nvSpPr>
          <p:cNvPr id="7" name="Rectangle 33"/>
          <p:cNvSpPr>
            <a:spLocks noChangeArrowheads="1"/>
          </p:cNvSpPr>
          <p:nvPr/>
        </p:nvSpPr>
        <p:spPr bwMode="auto">
          <a:xfrm>
            <a:off x="304800" y="838200"/>
            <a:ext cx="8153400" cy="369888"/>
          </a:xfrm>
          <a:prstGeom prst="rect">
            <a:avLst/>
          </a:prstGeom>
          <a:noFill/>
          <a:ln w="38100">
            <a:noFill/>
            <a:miter lim="800000"/>
            <a:headEnd/>
            <a:tailEnd/>
          </a:ln>
          <a:effectLst/>
        </p:spPr>
        <p:txBody>
          <a:bodyPr>
            <a:spAutoFit/>
          </a:bodyPr>
          <a:lstStyle/>
          <a:p>
            <a:pPr>
              <a:defRPr/>
            </a:pPr>
            <a:r>
              <a:rPr lang="en-GB" dirty="0">
                <a:solidFill>
                  <a:prstClr val="black"/>
                </a:solidFill>
                <a:ea typeface="MS Gothic" pitchFamily="49" charset="-128"/>
              </a:rPr>
              <a:t>Mark these coordinates on your map</a:t>
            </a:r>
          </a:p>
        </p:txBody>
      </p:sp>
      <p:sp>
        <p:nvSpPr>
          <p:cNvPr id="8" name="Rectangle 41"/>
          <p:cNvSpPr>
            <a:spLocks noChangeArrowheads="1"/>
          </p:cNvSpPr>
          <p:nvPr/>
        </p:nvSpPr>
        <p:spPr bwMode="auto">
          <a:xfrm>
            <a:off x="71438" y="71438"/>
            <a:ext cx="4800600" cy="519112"/>
          </a:xfrm>
          <a:prstGeom prst="rect">
            <a:avLst/>
          </a:prstGeom>
          <a:noFill/>
          <a:ln w="9525">
            <a:noFill/>
            <a:miter lim="800000"/>
            <a:headEnd/>
            <a:tailEnd/>
          </a:ln>
          <a:effectLst/>
        </p:spPr>
        <p:txBody>
          <a:bodyPr>
            <a:spAutoFit/>
          </a:bodyPr>
          <a:lstStyle/>
          <a:p>
            <a:pPr>
              <a:defRPr/>
            </a:pPr>
            <a:r>
              <a:rPr lang="en-GB" sz="2800" dirty="0">
                <a:solidFill>
                  <a:srgbClr val="5B0091"/>
                </a:solidFill>
                <a:ea typeface="MS Gothic" pitchFamily="49" charset="-128"/>
              </a:rPr>
              <a:t>Latitude and longitude</a:t>
            </a:r>
          </a:p>
        </p:txBody>
      </p:sp>
    </p:spTree>
    <p:extLst>
      <p:ext uri="{BB962C8B-B14F-4D97-AF65-F5344CB8AC3E}">
        <p14:creationId xmlns:p14="http://schemas.microsoft.com/office/powerpoint/2010/main" val="2463296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9490" name="Picture 42" descr="worldmapflat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0825"/>
            <a:ext cx="6156325"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ChangeArrowheads="1"/>
          </p:cNvSpPr>
          <p:nvPr/>
        </p:nvSpPr>
        <p:spPr bwMode="auto">
          <a:xfrm>
            <a:off x="6332538" y="4191000"/>
            <a:ext cx="1422400"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30ºS 80ºW</a:t>
            </a:r>
          </a:p>
        </p:txBody>
      </p:sp>
      <p:sp>
        <p:nvSpPr>
          <p:cNvPr id="7172" name="Rectangle 4"/>
          <p:cNvSpPr>
            <a:spLocks noChangeArrowheads="1"/>
          </p:cNvSpPr>
          <p:nvPr/>
        </p:nvSpPr>
        <p:spPr bwMode="auto">
          <a:xfrm>
            <a:off x="6334125" y="2336800"/>
            <a:ext cx="1352550"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28ºS 20ºE</a:t>
            </a:r>
          </a:p>
        </p:txBody>
      </p:sp>
      <p:sp>
        <p:nvSpPr>
          <p:cNvPr id="7177" name="Oval 9"/>
          <p:cNvSpPr>
            <a:spLocks noChangeArrowheads="1"/>
          </p:cNvSpPr>
          <p:nvPr/>
        </p:nvSpPr>
        <p:spPr bwMode="auto">
          <a:xfrm>
            <a:off x="3487738" y="367030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7178" name="Oval 10"/>
          <p:cNvSpPr>
            <a:spLocks noChangeArrowheads="1"/>
          </p:cNvSpPr>
          <p:nvPr/>
        </p:nvSpPr>
        <p:spPr bwMode="auto">
          <a:xfrm>
            <a:off x="1908175" y="368935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7179" name="Oval 11"/>
          <p:cNvSpPr>
            <a:spLocks noChangeArrowheads="1"/>
          </p:cNvSpPr>
          <p:nvPr/>
        </p:nvSpPr>
        <p:spPr bwMode="auto">
          <a:xfrm>
            <a:off x="5410200" y="351790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7180" name="Oval 12"/>
          <p:cNvSpPr>
            <a:spLocks noChangeArrowheads="1"/>
          </p:cNvSpPr>
          <p:nvPr/>
        </p:nvSpPr>
        <p:spPr bwMode="auto">
          <a:xfrm>
            <a:off x="1331913" y="234950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7181" name="Oval 13"/>
          <p:cNvSpPr>
            <a:spLocks noChangeArrowheads="1"/>
          </p:cNvSpPr>
          <p:nvPr/>
        </p:nvSpPr>
        <p:spPr bwMode="auto">
          <a:xfrm>
            <a:off x="4572000" y="252730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7182" name="Rectangle 14"/>
          <p:cNvSpPr>
            <a:spLocks noChangeArrowheads="1"/>
          </p:cNvSpPr>
          <p:nvPr/>
        </p:nvSpPr>
        <p:spPr bwMode="auto">
          <a:xfrm>
            <a:off x="3492500" y="3500438"/>
            <a:ext cx="325438" cy="396875"/>
          </a:xfrm>
          <a:prstGeom prst="rect">
            <a:avLst/>
          </a:prstGeom>
          <a:noFill/>
          <a:ln w="9525">
            <a:noFill/>
            <a:miter lim="800000"/>
            <a:headEnd/>
            <a:tailEnd/>
          </a:ln>
          <a:effectLst/>
        </p:spPr>
        <p:txBody>
          <a:bodyPr wrap="none">
            <a:spAutoFit/>
          </a:bodyPr>
          <a:lstStyle/>
          <a:p>
            <a:pPr>
              <a:defRPr/>
            </a:pPr>
            <a:r>
              <a:rPr lang="en-GB" sz="2000" b="1">
                <a:solidFill>
                  <a:srgbClr val="FF0066"/>
                </a:solidFill>
                <a:ea typeface="MS Gothic" pitchFamily="49" charset="-128"/>
              </a:rPr>
              <a:t>1</a:t>
            </a:r>
          </a:p>
        </p:txBody>
      </p:sp>
      <p:sp>
        <p:nvSpPr>
          <p:cNvPr id="7183" name="Rectangle 15"/>
          <p:cNvSpPr>
            <a:spLocks noChangeArrowheads="1"/>
          </p:cNvSpPr>
          <p:nvPr/>
        </p:nvSpPr>
        <p:spPr bwMode="auto">
          <a:xfrm>
            <a:off x="5486400" y="3352800"/>
            <a:ext cx="325438" cy="396875"/>
          </a:xfrm>
          <a:prstGeom prst="rect">
            <a:avLst/>
          </a:prstGeom>
          <a:noFill/>
          <a:ln w="9525">
            <a:noFill/>
            <a:miter lim="800000"/>
            <a:headEnd/>
            <a:tailEnd/>
          </a:ln>
          <a:effectLst/>
        </p:spPr>
        <p:txBody>
          <a:bodyPr wrap="none">
            <a:spAutoFit/>
          </a:bodyPr>
          <a:lstStyle/>
          <a:p>
            <a:pPr>
              <a:defRPr/>
            </a:pPr>
            <a:r>
              <a:rPr lang="en-GB" sz="2000" b="1">
                <a:solidFill>
                  <a:srgbClr val="FF0066"/>
                </a:solidFill>
                <a:ea typeface="MS Gothic" pitchFamily="49" charset="-128"/>
              </a:rPr>
              <a:t>2</a:t>
            </a:r>
          </a:p>
        </p:txBody>
      </p:sp>
      <p:sp>
        <p:nvSpPr>
          <p:cNvPr id="7184" name="Rectangle 16"/>
          <p:cNvSpPr>
            <a:spLocks noChangeArrowheads="1"/>
          </p:cNvSpPr>
          <p:nvPr/>
        </p:nvSpPr>
        <p:spPr bwMode="auto">
          <a:xfrm>
            <a:off x="1908175" y="3524250"/>
            <a:ext cx="325438" cy="396875"/>
          </a:xfrm>
          <a:prstGeom prst="rect">
            <a:avLst/>
          </a:prstGeom>
          <a:noFill/>
          <a:ln w="9525">
            <a:noFill/>
            <a:miter lim="800000"/>
            <a:headEnd/>
            <a:tailEnd/>
          </a:ln>
          <a:effectLst/>
        </p:spPr>
        <p:txBody>
          <a:bodyPr wrap="none">
            <a:spAutoFit/>
          </a:bodyPr>
          <a:lstStyle/>
          <a:p>
            <a:pPr>
              <a:defRPr/>
            </a:pPr>
            <a:r>
              <a:rPr lang="en-GB" sz="2000" b="1">
                <a:solidFill>
                  <a:srgbClr val="FF0066"/>
                </a:solidFill>
                <a:ea typeface="MS Gothic" pitchFamily="49" charset="-128"/>
              </a:rPr>
              <a:t>3</a:t>
            </a:r>
          </a:p>
        </p:txBody>
      </p:sp>
      <p:sp>
        <p:nvSpPr>
          <p:cNvPr id="7185" name="Rectangle 17"/>
          <p:cNvSpPr>
            <a:spLocks noChangeArrowheads="1"/>
          </p:cNvSpPr>
          <p:nvPr/>
        </p:nvSpPr>
        <p:spPr bwMode="auto">
          <a:xfrm>
            <a:off x="1403350" y="2133600"/>
            <a:ext cx="325438" cy="396875"/>
          </a:xfrm>
          <a:prstGeom prst="rect">
            <a:avLst/>
          </a:prstGeom>
          <a:noFill/>
          <a:ln w="9525">
            <a:noFill/>
            <a:miter lim="800000"/>
            <a:headEnd/>
            <a:tailEnd/>
          </a:ln>
          <a:effectLst/>
        </p:spPr>
        <p:txBody>
          <a:bodyPr wrap="none">
            <a:spAutoFit/>
          </a:bodyPr>
          <a:lstStyle/>
          <a:p>
            <a:pPr>
              <a:defRPr/>
            </a:pPr>
            <a:r>
              <a:rPr lang="en-GB" sz="2000" b="1">
                <a:solidFill>
                  <a:srgbClr val="FF0066"/>
                </a:solidFill>
                <a:ea typeface="MS Gothic" pitchFamily="49" charset="-128"/>
              </a:rPr>
              <a:t>4</a:t>
            </a:r>
          </a:p>
        </p:txBody>
      </p:sp>
      <p:sp>
        <p:nvSpPr>
          <p:cNvPr id="7186" name="Rectangle 18"/>
          <p:cNvSpPr>
            <a:spLocks noChangeArrowheads="1"/>
          </p:cNvSpPr>
          <p:nvPr/>
        </p:nvSpPr>
        <p:spPr bwMode="auto">
          <a:xfrm>
            <a:off x="4643438" y="2362200"/>
            <a:ext cx="325437" cy="396875"/>
          </a:xfrm>
          <a:prstGeom prst="rect">
            <a:avLst/>
          </a:prstGeom>
          <a:noFill/>
          <a:ln w="9525">
            <a:noFill/>
            <a:miter lim="800000"/>
            <a:headEnd/>
            <a:tailEnd/>
          </a:ln>
          <a:effectLst/>
        </p:spPr>
        <p:txBody>
          <a:bodyPr wrap="none">
            <a:spAutoFit/>
          </a:bodyPr>
          <a:lstStyle/>
          <a:p>
            <a:pPr>
              <a:defRPr/>
            </a:pPr>
            <a:r>
              <a:rPr lang="en-GB" sz="2000" b="1">
                <a:solidFill>
                  <a:srgbClr val="FF0066"/>
                </a:solidFill>
                <a:ea typeface="MS Gothic" pitchFamily="49" charset="-128"/>
              </a:rPr>
              <a:t>5</a:t>
            </a:r>
          </a:p>
        </p:txBody>
      </p:sp>
      <p:sp>
        <p:nvSpPr>
          <p:cNvPr id="7188" name="Rectangle 20"/>
          <p:cNvSpPr>
            <a:spLocks noChangeArrowheads="1"/>
          </p:cNvSpPr>
          <p:nvPr/>
        </p:nvSpPr>
        <p:spPr bwMode="auto">
          <a:xfrm>
            <a:off x="6334125" y="1727200"/>
            <a:ext cx="1493838"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20ºS 140ºE</a:t>
            </a:r>
          </a:p>
        </p:txBody>
      </p:sp>
      <p:sp>
        <p:nvSpPr>
          <p:cNvPr id="7192" name="Rectangle 24"/>
          <p:cNvSpPr>
            <a:spLocks noChangeArrowheads="1"/>
          </p:cNvSpPr>
          <p:nvPr/>
        </p:nvSpPr>
        <p:spPr bwMode="auto">
          <a:xfrm>
            <a:off x="6332538" y="3581400"/>
            <a:ext cx="1577975"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40ºN 120ºW</a:t>
            </a:r>
          </a:p>
        </p:txBody>
      </p:sp>
      <p:sp>
        <p:nvSpPr>
          <p:cNvPr id="7196" name="Rectangle 28"/>
          <p:cNvSpPr>
            <a:spLocks noChangeArrowheads="1"/>
          </p:cNvSpPr>
          <p:nvPr/>
        </p:nvSpPr>
        <p:spPr bwMode="auto">
          <a:xfrm>
            <a:off x="6332538" y="2946400"/>
            <a:ext cx="1366837" cy="406400"/>
          </a:xfrm>
          <a:prstGeom prst="rect">
            <a:avLst/>
          </a:prstGeom>
          <a:solidFill>
            <a:schemeClr val="bg1"/>
          </a:solidFill>
          <a:ln w="9525">
            <a:solidFill>
              <a:srgbClr val="FF3300"/>
            </a:solidFill>
            <a:miter lim="800000"/>
            <a:headEnd/>
            <a:tailEnd/>
          </a:ln>
          <a:effectLst/>
        </p:spPr>
        <p:txBody>
          <a:bodyPr wrap="none">
            <a:spAutoFit/>
          </a:bodyPr>
          <a:lstStyle/>
          <a:p>
            <a:pPr>
              <a:defRPr/>
            </a:pPr>
            <a:r>
              <a:rPr lang="en-GB" sz="2000" b="1" dirty="0">
                <a:solidFill>
                  <a:srgbClr val="000066"/>
                </a:solidFill>
                <a:ea typeface="MS Gothic" pitchFamily="49" charset="-128"/>
              </a:rPr>
              <a:t>30ºN 90ºE</a:t>
            </a:r>
          </a:p>
        </p:txBody>
      </p:sp>
      <p:sp>
        <p:nvSpPr>
          <p:cNvPr id="7201" name="Rectangle 33"/>
          <p:cNvSpPr>
            <a:spLocks noChangeArrowheads="1"/>
          </p:cNvSpPr>
          <p:nvPr/>
        </p:nvSpPr>
        <p:spPr bwMode="auto">
          <a:xfrm>
            <a:off x="304800" y="838200"/>
            <a:ext cx="8153400" cy="457200"/>
          </a:xfrm>
          <a:prstGeom prst="rect">
            <a:avLst/>
          </a:prstGeom>
          <a:noFill/>
          <a:ln w="38100">
            <a:noFill/>
            <a:miter lim="800000"/>
            <a:headEnd/>
            <a:tailEnd/>
          </a:ln>
          <a:effectLst/>
        </p:spPr>
        <p:txBody>
          <a:bodyPr>
            <a:spAutoFit/>
          </a:bodyPr>
          <a:lstStyle/>
          <a:p>
            <a:pPr>
              <a:defRPr/>
            </a:pPr>
            <a:r>
              <a:rPr lang="en-GB">
                <a:solidFill>
                  <a:prstClr val="black"/>
                </a:solidFill>
                <a:ea typeface="MS Gothic" pitchFamily="49" charset="-128"/>
              </a:rPr>
              <a:t>Match the places with the correct latitude and longitude.</a:t>
            </a:r>
          </a:p>
        </p:txBody>
      </p:sp>
      <p:sp>
        <p:nvSpPr>
          <p:cNvPr id="7204" name="Rectangle 36"/>
          <p:cNvSpPr>
            <a:spLocks noChangeArrowheads="1"/>
          </p:cNvSpPr>
          <p:nvPr/>
        </p:nvSpPr>
        <p:spPr bwMode="auto">
          <a:xfrm>
            <a:off x="7791450" y="2324100"/>
            <a:ext cx="334963" cy="406400"/>
          </a:xfrm>
          <a:prstGeom prst="rect">
            <a:avLst/>
          </a:prstGeom>
          <a:solidFill>
            <a:srgbClr val="FF6600"/>
          </a:solidFill>
          <a:ln w="9525">
            <a:solidFill>
              <a:srgbClr val="FF3300"/>
            </a:solidFill>
            <a:miter lim="800000"/>
            <a:headEnd/>
            <a:tailEnd/>
          </a:ln>
          <a:effectLst/>
        </p:spPr>
        <p:txBody>
          <a:bodyPr wrap="none">
            <a:spAutoFit/>
          </a:bodyPr>
          <a:lstStyle/>
          <a:p>
            <a:pPr>
              <a:defRPr/>
            </a:pPr>
            <a:r>
              <a:rPr lang="en-GB" sz="2000" b="1">
                <a:solidFill>
                  <a:prstClr val="black"/>
                </a:solidFill>
                <a:ea typeface="MS Gothic" pitchFamily="49" charset="-128"/>
              </a:rPr>
              <a:t>1</a:t>
            </a:r>
          </a:p>
        </p:txBody>
      </p:sp>
      <p:sp>
        <p:nvSpPr>
          <p:cNvPr id="7205" name="Rectangle 37"/>
          <p:cNvSpPr>
            <a:spLocks noChangeArrowheads="1"/>
          </p:cNvSpPr>
          <p:nvPr/>
        </p:nvSpPr>
        <p:spPr bwMode="auto">
          <a:xfrm>
            <a:off x="7962900" y="1733550"/>
            <a:ext cx="334963" cy="406400"/>
          </a:xfrm>
          <a:prstGeom prst="rect">
            <a:avLst/>
          </a:prstGeom>
          <a:solidFill>
            <a:srgbClr val="FF6600"/>
          </a:solidFill>
          <a:ln w="9525">
            <a:solidFill>
              <a:srgbClr val="FF3300"/>
            </a:solidFill>
            <a:miter lim="800000"/>
            <a:headEnd/>
            <a:tailEnd/>
          </a:ln>
          <a:effectLst/>
        </p:spPr>
        <p:txBody>
          <a:bodyPr wrap="none">
            <a:spAutoFit/>
          </a:bodyPr>
          <a:lstStyle/>
          <a:p>
            <a:pPr>
              <a:defRPr/>
            </a:pPr>
            <a:r>
              <a:rPr lang="en-GB" sz="2000" b="1">
                <a:solidFill>
                  <a:prstClr val="black"/>
                </a:solidFill>
                <a:ea typeface="MS Gothic" pitchFamily="49" charset="-128"/>
              </a:rPr>
              <a:t>2</a:t>
            </a:r>
          </a:p>
        </p:txBody>
      </p:sp>
      <p:sp>
        <p:nvSpPr>
          <p:cNvPr id="7206" name="Rectangle 38"/>
          <p:cNvSpPr>
            <a:spLocks noChangeArrowheads="1"/>
          </p:cNvSpPr>
          <p:nvPr/>
        </p:nvSpPr>
        <p:spPr bwMode="auto">
          <a:xfrm>
            <a:off x="7820025" y="2943225"/>
            <a:ext cx="334963" cy="406400"/>
          </a:xfrm>
          <a:prstGeom prst="rect">
            <a:avLst/>
          </a:prstGeom>
          <a:solidFill>
            <a:srgbClr val="FF6600"/>
          </a:solidFill>
          <a:ln w="9525">
            <a:solidFill>
              <a:srgbClr val="FF3300"/>
            </a:solidFill>
            <a:miter lim="800000"/>
            <a:headEnd/>
            <a:tailEnd/>
          </a:ln>
          <a:effectLst/>
        </p:spPr>
        <p:txBody>
          <a:bodyPr wrap="none">
            <a:spAutoFit/>
          </a:bodyPr>
          <a:lstStyle/>
          <a:p>
            <a:pPr>
              <a:defRPr/>
            </a:pPr>
            <a:r>
              <a:rPr lang="en-GB" sz="2000" b="1">
                <a:solidFill>
                  <a:prstClr val="black"/>
                </a:solidFill>
                <a:ea typeface="MS Gothic" pitchFamily="49" charset="-128"/>
              </a:rPr>
              <a:t>5</a:t>
            </a:r>
          </a:p>
        </p:txBody>
      </p:sp>
      <p:sp>
        <p:nvSpPr>
          <p:cNvPr id="7207" name="Rectangle 39"/>
          <p:cNvSpPr>
            <a:spLocks noChangeArrowheads="1"/>
          </p:cNvSpPr>
          <p:nvPr/>
        </p:nvSpPr>
        <p:spPr bwMode="auto">
          <a:xfrm>
            <a:off x="8039100" y="3571875"/>
            <a:ext cx="334963" cy="406400"/>
          </a:xfrm>
          <a:prstGeom prst="rect">
            <a:avLst/>
          </a:prstGeom>
          <a:solidFill>
            <a:srgbClr val="FF6600"/>
          </a:solidFill>
          <a:ln w="9525">
            <a:solidFill>
              <a:srgbClr val="FF3300"/>
            </a:solidFill>
            <a:miter lim="800000"/>
            <a:headEnd/>
            <a:tailEnd/>
          </a:ln>
          <a:effectLst/>
        </p:spPr>
        <p:txBody>
          <a:bodyPr wrap="none">
            <a:spAutoFit/>
          </a:bodyPr>
          <a:lstStyle/>
          <a:p>
            <a:pPr>
              <a:defRPr/>
            </a:pPr>
            <a:r>
              <a:rPr lang="en-GB" sz="2000" b="1">
                <a:solidFill>
                  <a:prstClr val="black"/>
                </a:solidFill>
                <a:ea typeface="MS Gothic" pitchFamily="49" charset="-128"/>
              </a:rPr>
              <a:t>4</a:t>
            </a:r>
          </a:p>
        </p:txBody>
      </p:sp>
      <p:sp>
        <p:nvSpPr>
          <p:cNvPr id="7208" name="Rectangle 40"/>
          <p:cNvSpPr>
            <a:spLocks noChangeArrowheads="1"/>
          </p:cNvSpPr>
          <p:nvPr/>
        </p:nvSpPr>
        <p:spPr bwMode="auto">
          <a:xfrm>
            <a:off x="7894638" y="4191000"/>
            <a:ext cx="334962" cy="406400"/>
          </a:xfrm>
          <a:prstGeom prst="rect">
            <a:avLst/>
          </a:prstGeom>
          <a:solidFill>
            <a:srgbClr val="FF6600"/>
          </a:solidFill>
          <a:ln w="9525">
            <a:solidFill>
              <a:srgbClr val="FF3300"/>
            </a:solidFill>
            <a:miter lim="800000"/>
            <a:headEnd/>
            <a:tailEnd/>
          </a:ln>
          <a:effectLst/>
        </p:spPr>
        <p:txBody>
          <a:bodyPr wrap="none">
            <a:spAutoFit/>
          </a:bodyPr>
          <a:lstStyle/>
          <a:p>
            <a:pPr>
              <a:defRPr/>
            </a:pPr>
            <a:r>
              <a:rPr lang="en-GB" sz="2000" b="1">
                <a:solidFill>
                  <a:prstClr val="black"/>
                </a:solidFill>
                <a:ea typeface="MS Gothic" pitchFamily="49" charset="-128"/>
              </a:rPr>
              <a:t>3</a:t>
            </a:r>
          </a:p>
        </p:txBody>
      </p:sp>
      <p:sp>
        <p:nvSpPr>
          <p:cNvPr id="7209" name="Rectangle 41"/>
          <p:cNvSpPr>
            <a:spLocks noChangeArrowheads="1"/>
          </p:cNvSpPr>
          <p:nvPr/>
        </p:nvSpPr>
        <p:spPr bwMode="auto">
          <a:xfrm>
            <a:off x="71438" y="71438"/>
            <a:ext cx="4800600" cy="519112"/>
          </a:xfrm>
          <a:prstGeom prst="rect">
            <a:avLst/>
          </a:prstGeom>
          <a:noFill/>
          <a:ln w="9525">
            <a:noFill/>
            <a:miter lim="800000"/>
            <a:headEnd/>
            <a:tailEnd/>
          </a:ln>
          <a:effectLst/>
        </p:spPr>
        <p:txBody>
          <a:bodyPr>
            <a:spAutoFit/>
          </a:bodyPr>
          <a:lstStyle/>
          <a:p>
            <a:pPr>
              <a:defRPr/>
            </a:pPr>
            <a:r>
              <a:rPr lang="en-GB" sz="2800" dirty="0">
                <a:solidFill>
                  <a:srgbClr val="5B0091"/>
                </a:solidFill>
                <a:ea typeface="MS Gothic" pitchFamily="49" charset="-128"/>
              </a:rPr>
              <a:t>Latitude and longitude</a:t>
            </a:r>
          </a:p>
        </p:txBody>
      </p:sp>
    </p:spTree>
    <p:extLst>
      <p:ext uri="{BB962C8B-B14F-4D97-AF65-F5344CB8AC3E}">
        <p14:creationId xmlns:p14="http://schemas.microsoft.com/office/powerpoint/2010/main" val="311063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0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4" grpId="0" animBg="1" autoUpdateAnimBg="0"/>
      <p:bldP spid="7205" grpId="0" animBg="1" autoUpdateAnimBg="0"/>
      <p:bldP spid="7206" grpId="0" animBg="1" autoUpdateAnimBg="0"/>
      <p:bldP spid="7207" grpId="0" animBg="1" autoUpdateAnimBg="0"/>
      <p:bldP spid="720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968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0514" name="Picture 22" descr="worldmapflat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052513"/>
            <a:ext cx="7416800" cy="420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Oval 4"/>
          <p:cNvSpPr>
            <a:spLocks noChangeArrowheads="1"/>
          </p:cNvSpPr>
          <p:nvPr/>
        </p:nvSpPr>
        <p:spPr bwMode="auto">
          <a:xfrm>
            <a:off x="6924675" y="349250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8197" name="Oval 5"/>
          <p:cNvSpPr>
            <a:spLocks noChangeArrowheads="1"/>
          </p:cNvSpPr>
          <p:nvPr/>
        </p:nvSpPr>
        <p:spPr bwMode="auto">
          <a:xfrm>
            <a:off x="4787900" y="1844675"/>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8198" name="Oval 6"/>
          <p:cNvSpPr>
            <a:spLocks noChangeArrowheads="1"/>
          </p:cNvSpPr>
          <p:nvPr/>
        </p:nvSpPr>
        <p:spPr bwMode="auto">
          <a:xfrm>
            <a:off x="1219200" y="168275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8199" name="Oval 7"/>
          <p:cNvSpPr>
            <a:spLocks noChangeArrowheads="1"/>
          </p:cNvSpPr>
          <p:nvPr/>
        </p:nvSpPr>
        <p:spPr bwMode="auto">
          <a:xfrm>
            <a:off x="2779713" y="301625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8200" name="Oval 8"/>
          <p:cNvSpPr>
            <a:spLocks noChangeArrowheads="1"/>
          </p:cNvSpPr>
          <p:nvPr/>
        </p:nvSpPr>
        <p:spPr bwMode="auto">
          <a:xfrm>
            <a:off x="4267200" y="251460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8201" name="Oval 9"/>
          <p:cNvSpPr>
            <a:spLocks noChangeArrowheads="1"/>
          </p:cNvSpPr>
          <p:nvPr/>
        </p:nvSpPr>
        <p:spPr bwMode="auto">
          <a:xfrm>
            <a:off x="5334000" y="2520950"/>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8202" name="Oval 10"/>
          <p:cNvSpPr>
            <a:spLocks noChangeArrowheads="1"/>
          </p:cNvSpPr>
          <p:nvPr/>
        </p:nvSpPr>
        <p:spPr bwMode="auto">
          <a:xfrm>
            <a:off x="4618038" y="3254375"/>
            <a:ext cx="76200" cy="76200"/>
          </a:xfrm>
          <a:prstGeom prst="ellipse">
            <a:avLst/>
          </a:prstGeom>
          <a:solidFill>
            <a:srgbClr val="FF0066"/>
          </a:solidFill>
          <a:ln w="9525">
            <a:solidFill>
              <a:srgbClr val="FF0066"/>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8203" name="Rectangle 11"/>
          <p:cNvSpPr>
            <a:spLocks noChangeArrowheads="1"/>
          </p:cNvSpPr>
          <p:nvPr/>
        </p:nvSpPr>
        <p:spPr bwMode="auto">
          <a:xfrm>
            <a:off x="2779713" y="2857500"/>
            <a:ext cx="354012" cy="457200"/>
          </a:xfrm>
          <a:prstGeom prst="rect">
            <a:avLst/>
          </a:prstGeom>
          <a:noFill/>
          <a:ln w="9525">
            <a:noFill/>
            <a:miter lim="800000"/>
            <a:headEnd/>
            <a:tailEnd/>
          </a:ln>
          <a:effectLst/>
        </p:spPr>
        <p:txBody>
          <a:bodyPr wrap="none">
            <a:spAutoFit/>
          </a:bodyPr>
          <a:lstStyle/>
          <a:p>
            <a:pPr>
              <a:defRPr/>
            </a:pPr>
            <a:r>
              <a:rPr lang="en-GB" dirty="0">
                <a:solidFill>
                  <a:srgbClr val="FF0066"/>
                </a:solidFill>
                <a:ea typeface="MS Gothic" pitchFamily="49" charset="-128"/>
              </a:rPr>
              <a:t>a</a:t>
            </a:r>
          </a:p>
        </p:txBody>
      </p:sp>
      <p:sp>
        <p:nvSpPr>
          <p:cNvPr id="8204" name="Rectangle 12"/>
          <p:cNvSpPr>
            <a:spLocks noChangeArrowheads="1"/>
          </p:cNvSpPr>
          <p:nvPr/>
        </p:nvSpPr>
        <p:spPr bwMode="auto">
          <a:xfrm>
            <a:off x="4654550" y="1457325"/>
            <a:ext cx="336550" cy="457200"/>
          </a:xfrm>
          <a:prstGeom prst="rect">
            <a:avLst/>
          </a:prstGeom>
          <a:noFill/>
          <a:ln w="9525">
            <a:noFill/>
            <a:miter lim="800000"/>
            <a:headEnd/>
            <a:tailEnd/>
          </a:ln>
          <a:effectLst/>
        </p:spPr>
        <p:txBody>
          <a:bodyPr wrap="none">
            <a:spAutoFit/>
          </a:bodyPr>
          <a:lstStyle/>
          <a:p>
            <a:pPr>
              <a:defRPr/>
            </a:pPr>
            <a:r>
              <a:rPr lang="en-GB">
                <a:solidFill>
                  <a:srgbClr val="FF0066"/>
                </a:solidFill>
                <a:ea typeface="MS Gothic" pitchFamily="49" charset="-128"/>
              </a:rPr>
              <a:t>c</a:t>
            </a:r>
          </a:p>
        </p:txBody>
      </p:sp>
      <p:sp>
        <p:nvSpPr>
          <p:cNvPr id="8205" name="Rectangle 13"/>
          <p:cNvSpPr>
            <a:spLocks noChangeArrowheads="1"/>
          </p:cNvSpPr>
          <p:nvPr/>
        </p:nvSpPr>
        <p:spPr bwMode="auto">
          <a:xfrm>
            <a:off x="914400" y="1447800"/>
            <a:ext cx="354013" cy="457200"/>
          </a:xfrm>
          <a:prstGeom prst="rect">
            <a:avLst/>
          </a:prstGeom>
          <a:noFill/>
          <a:ln w="9525">
            <a:noFill/>
            <a:miter lim="800000"/>
            <a:headEnd/>
            <a:tailEnd/>
          </a:ln>
          <a:effectLst/>
        </p:spPr>
        <p:txBody>
          <a:bodyPr wrap="none">
            <a:spAutoFit/>
          </a:bodyPr>
          <a:lstStyle/>
          <a:p>
            <a:pPr>
              <a:defRPr/>
            </a:pPr>
            <a:r>
              <a:rPr lang="en-GB">
                <a:solidFill>
                  <a:srgbClr val="FF0066"/>
                </a:solidFill>
                <a:ea typeface="MS Gothic" pitchFamily="49" charset="-128"/>
              </a:rPr>
              <a:t>b</a:t>
            </a:r>
          </a:p>
        </p:txBody>
      </p:sp>
      <p:sp>
        <p:nvSpPr>
          <p:cNvPr id="8206" name="Rectangle 14"/>
          <p:cNvSpPr>
            <a:spLocks noChangeArrowheads="1"/>
          </p:cNvSpPr>
          <p:nvPr/>
        </p:nvSpPr>
        <p:spPr bwMode="auto">
          <a:xfrm>
            <a:off x="4618038" y="3171825"/>
            <a:ext cx="354012" cy="457200"/>
          </a:xfrm>
          <a:prstGeom prst="rect">
            <a:avLst/>
          </a:prstGeom>
          <a:noFill/>
          <a:ln w="9525">
            <a:noFill/>
            <a:miter lim="800000"/>
            <a:headEnd/>
            <a:tailEnd/>
          </a:ln>
          <a:effectLst/>
        </p:spPr>
        <p:txBody>
          <a:bodyPr wrap="none">
            <a:spAutoFit/>
          </a:bodyPr>
          <a:lstStyle/>
          <a:p>
            <a:pPr>
              <a:defRPr/>
            </a:pPr>
            <a:r>
              <a:rPr lang="en-GB">
                <a:solidFill>
                  <a:srgbClr val="FF0066"/>
                </a:solidFill>
                <a:ea typeface="MS Gothic" pitchFamily="49" charset="-128"/>
              </a:rPr>
              <a:t>d</a:t>
            </a:r>
          </a:p>
        </p:txBody>
      </p:sp>
      <p:sp>
        <p:nvSpPr>
          <p:cNvPr id="8207" name="Rectangle 15"/>
          <p:cNvSpPr>
            <a:spLocks noChangeArrowheads="1"/>
          </p:cNvSpPr>
          <p:nvPr/>
        </p:nvSpPr>
        <p:spPr bwMode="auto">
          <a:xfrm>
            <a:off x="4286250" y="2295525"/>
            <a:ext cx="354013" cy="457200"/>
          </a:xfrm>
          <a:prstGeom prst="rect">
            <a:avLst/>
          </a:prstGeom>
          <a:noFill/>
          <a:ln w="9525">
            <a:noFill/>
            <a:miter lim="800000"/>
            <a:headEnd/>
            <a:tailEnd/>
          </a:ln>
          <a:effectLst/>
        </p:spPr>
        <p:txBody>
          <a:bodyPr wrap="none">
            <a:spAutoFit/>
          </a:bodyPr>
          <a:lstStyle/>
          <a:p>
            <a:pPr>
              <a:defRPr/>
            </a:pPr>
            <a:r>
              <a:rPr lang="en-GB">
                <a:solidFill>
                  <a:srgbClr val="FF0066"/>
                </a:solidFill>
                <a:ea typeface="MS Gothic" pitchFamily="49" charset="-128"/>
              </a:rPr>
              <a:t>e</a:t>
            </a:r>
          </a:p>
        </p:txBody>
      </p:sp>
      <p:sp>
        <p:nvSpPr>
          <p:cNvPr id="8208" name="Rectangle 16"/>
          <p:cNvSpPr>
            <a:spLocks noChangeArrowheads="1"/>
          </p:cNvSpPr>
          <p:nvPr/>
        </p:nvSpPr>
        <p:spPr bwMode="auto">
          <a:xfrm>
            <a:off x="5334000" y="2362200"/>
            <a:ext cx="268288" cy="457200"/>
          </a:xfrm>
          <a:prstGeom prst="rect">
            <a:avLst/>
          </a:prstGeom>
          <a:noFill/>
          <a:ln w="9525">
            <a:noFill/>
            <a:miter lim="800000"/>
            <a:headEnd/>
            <a:tailEnd/>
          </a:ln>
          <a:effectLst/>
        </p:spPr>
        <p:txBody>
          <a:bodyPr wrap="none">
            <a:spAutoFit/>
          </a:bodyPr>
          <a:lstStyle/>
          <a:p>
            <a:pPr>
              <a:defRPr/>
            </a:pPr>
            <a:r>
              <a:rPr lang="en-GB">
                <a:solidFill>
                  <a:srgbClr val="FF0066"/>
                </a:solidFill>
                <a:ea typeface="MS Gothic" pitchFamily="49" charset="-128"/>
              </a:rPr>
              <a:t>f</a:t>
            </a:r>
          </a:p>
        </p:txBody>
      </p:sp>
      <p:sp>
        <p:nvSpPr>
          <p:cNvPr id="8209" name="Rectangle 17"/>
          <p:cNvSpPr>
            <a:spLocks noChangeArrowheads="1"/>
          </p:cNvSpPr>
          <p:nvPr/>
        </p:nvSpPr>
        <p:spPr bwMode="auto">
          <a:xfrm>
            <a:off x="6781800" y="3429000"/>
            <a:ext cx="354013" cy="457200"/>
          </a:xfrm>
          <a:prstGeom prst="rect">
            <a:avLst/>
          </a:prstGeom>
          <a:noFill/>
          <a:ln w="9525">
            <a:noFill/>
            <a:miter lim="800000"/>
            <a:headEnd/>
            <a:tailEnd/>
          </a:ln>
          <a:effectLst/>
        </p:spPr>
        <p:txBody>
          <a:bodyPr>
            <a:spAutoFit/>
          </a:bodyPr>
          <a:lstStyle/>
          <a:p>
            <a:pPr>
              <a:defRPr/>
            </a:pPr>
            <a:r>
              <a:rPr lang="en-GB">
                <a:solidFill>
                  <a:srgbClr val="FF0066"/>
                </a:solidFill>
                <a:ea typeface="MS Gothic" pitchFamily="49" charset="-128"/>
              </a:rPr>
              <a:t>g</a:t>
            </a:r>
          </a:p>
        </p:txBody>
      </p:sp>
      <p:sp>
        <p:nvSpPr>
          <p:cNvPr id="8210" name="Rectangle 18"/>
          <p:cNvSpPr>
            <a:spLocks noChangeArrowheads="1"/>
          </p:cNvSpPr>
          <p:nvPr/>
        </p:nvSpPr>
        <p:spPr bwMode="auto">
          <a:xfrm>
            <a:off x="533400" y="5486400"/>
            <a:ext cx="8229600" cy="457200"/>
          </a:xfrm>
          <a:prstGeom prst="rect">
            <a:avLst/>
          </a:prstGeom>
          <a:noFill/>
          <a:ln w="38100">
            <a:noFill/>
            <a:miter lim="800000"/>
            <a:headEnd/>
            <a:tailEnd/>
          </a:ln>
          <a:effectLst/>
        </p:spPr>
        <p:txBody>
          <a:bodyPr>
            <a:spAutoFit/>
          </a:bodyPr>
          <a:lstStyle/>
          <a:p>
            <a:pPr>
              <a:defRPr/>
            </a:pPr>
            <a:r>
              <a:rPr lang="en-GB">
                <a:solidFill>
                  <a:srgbClr val="010066"/>
                </a:solidFill>
                <a:ea typeface="MS Gothic" pitchFamily="49" charset="-128"/>
              </a:rPr>
              <a:t>Write down the latitude and longitude of these places.</a:t>
            </a:r>
          </a:p>
        </p:txBody>
      </p:sp>
      <p:sp>
        <p:nvSpPr>
          <p:cNvPr id="8213" name="Rectangle 21"/>
          <p:cNvSpPr>
            <a:spLocks noChangeArrowheads="1"/>
          </p:cNvSpPr>
          <p:nvPr/>
        </p:nvSpPr>
        <p:spPr bwMode="auto">
          <a:xfrm>
            <a:off x="71438" y="71438"/>
            <a:ext cx="48006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Latitude and longitude</a:t>
            </a:r>
          </a:p>
        </p:txBody>
      </p:sp>
    </p:spTree>
    <p:extLst>
      <p:ext uri="{BB962C8B-B14F-4D97-AF65-F5344CB8AC3E}">
        <p14:creationId xmlns:p14="http://schemas.microsoft.com/office/powerpoint/2010/main" val="1002096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66725" y="4108450"/>
            <a:ext cx="8137525" cy="2057400"/>
          </a:xfrm>
          <a:prstGeom prst="rect">
            <a:avLst/>
          </a:prstGeom>
          <a:noFill/>
          <a:ln w="9525">
            <a:noFill/>
            <a:miter lim="800000"/>
            <a:headEnd/>
            <a:tailEnd/>
          </a:ln>
          <a:effectLst/>
        </p:spPr>
        <p:txBody>
          <a:bodyPr/>
          <a:lstStyle/>
          <a:p>
            <a:pPr>
              <a:defRPr/>
            </a:pPr>
            <a:r>
              <a:rPr lang="en-US">
                <a:solidFill>
                  <a:srgbClr val="010066"/>
                </a:solidFill>
                <a:ea typeface="MS Gothic" pitchFamily="49" charset="-128"/>
              </a:rPr>
              <a:t>A system of lines is used to find the location of any place on the surface of the Earth. </a:t>
            </a:r>
          </a:p>
          <a:p>
            <a:pPr>
              <a:defRPr/>
            </a:pPr>
            <a:r>
              <a:rPr lang="en-US">
                <a:solidFill>
                  <a:srgbClr val="010066"/>
                </a:solidFill>
                <a:ea typeface="MS Gothic" pitchFamily="49" charset="-128"/>
              </a:rPr>
              <a:t>Lines of </a:t>
            </a:r>
            <a:r>
              <a:rPr lang="en-US" b="1">
                <a:solidFill>
                  <a:srgbClr val="FF6600"/>
                </a:solidFill>
                <a:ea typeface="MS Gothic" pitchFamily="49" charset="-128"/>
              </a:rPr>
              <a:t>latitude</a:t>
            </a:r>
            <a:r>
              <a:rPr lang="en-US">
                <a:solidFill>
                  <a:srgbClr val="010066"/>
                </a:solidFill>
                <a:ea typeface="MS Gothic" pitchFamily="49" charset="-128"/>
              </a:rPr>
              <a:t> run in an east-west direction. Lines of </a:t>
            </a:r>
            <a:r>
              <a:rPr lang="en-US" b="1">
                <a:solidFill>
                  <a:srgbClr val="FF6600"/>
                </a:solidFill>
                <a:ea typeface="MS Gothic" pitchFamily="49" charset="-128"/>
              </a:rPr>
              <a:t>longitude</a:t>
            </a:r>
            <a:r>
              <a:rPr lang="en-US">
                <a:solidFill>
                  <a:srgbClr val="010066"/>
                </a:solidFill>
                <a:ea typeface="MS Gothic" pitchFamily="49" charset="-128"/>
              </a:rPr>
              <a:t> run in a north-south direction. </a:t>
            </a:r>
          </a:p>
        </p:txBody>
      </p:sp>
      <p:pic>
        <p:nvPicPr>
          <p:cNvPr id="308227" name="Picture 6" descr="longla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788" y="720725"/>
            <a:ext cx="56896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Rectangle 7"/>
          <p:cNvSpPr>
            <a:spLocks noChangeArrowheads="1"/>
          </p:cNvSpPr>
          <p:nvPr/>
        </p:nvSpPr>
        <p:spPr bwMode="auto">
          <a:xfrm>
            <a:off x="71438" y="71438"/>
            <a:ext cx="48006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Latitude and longitude</a:t>
            </a:r>
          </a:p>
        </p:txBody>
      </p:sp>
    </p:spTree>
    <p:extLst>
      <p:ext uri="{BB962C8B-B14F-4D97-AF65-F5344CB8AC3E}">
        <p14:creationId xmlns:p14="http://schemas.microsoft.com/office/powerpoint/2010/main" val="813604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250" name="Picture 26" descr="glob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2924175"/>
            <a:ext cx="3176588"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9"/>
          <p:cNvGrpSpPr>
            <a:grpSpLocks/>
          </p:cNvGrpSpPr>
          <p:nvPr/>
        </p:nvGrpSpPr>
        <p:grpSpPr bwMode="auto">
          <a:xfrm>
            <a:off x="533400" y="3357563"/>
            <a:ext cx="5478463" cy="2071687"/>
            <a:chOff x="336" y="2115"/>
            <a:chExt cx="3451" cy="1305"/>
          </a:xfrm>
        </p:grpSpPr>
        <p:sp>
          <p:nvSpPr>
            <p:cNvPr id="14348" name="Rectangle 12"/>
            <p:cNvSpPr>
              <a:spLocks noChangeArrowheads="1"/>
            </p:cNvSpPr>
            <p:nvPr/>
          </p:nvSpPr>
          <p:spPr bwMode="auto">
            <a:xfrm>
              <a:off x="336" y="3132"/>
              <a:ext cx="2146" cy="288"/>
            </a:xfrm>
            <a:prstGeom prst="rect">
              <a:avLst/>
            </a:prstGeom>
            <a:noFill/>
            <a:ln w="9525">
              <a:noFill/>
              <a:miter lim="800000"/>
              <a:headEnd/>
              <a:tailEnd/>
            </a:ln>
            <a:effectLst/>
          </p:spPr>
          <p:txBody>
            <a:bodyPr wrap="none">
              <a:spAutoFit/>
            </a:bodyPr>
            <a:lstStyle/>
            <a:p>
              <a:pPr>
                <a:defRPr/>
              </a:pPr>
              <a:r>
                <a:rPr lang="en-US">
                  <a:solidFill>
                    <a:srgbClr val="010066"/>
                  </a:solidFill>
                  <a:ea typeface="MS Gothic" pitchFamily="49" charset="-128"/>
                </a:rPr>
                <a:t>Arctic Circle (66° 30'' N)</a:t>
              </a:r>
              <a:endParaRPr lang="en-GB">
                <a:solidFill>
                  <a:srgbClr val="010066"/>
                </a:solidFill>
                <a:ea typeface="MS Gothic" pitchFamily="49" charset="-128"/>
              </a:endParaRPr>
            </a:p>
          </p:txBody>
        </p:sp>
        <p:sp>
          <p:nvSpPr>
            <p:cNvPr id="14355" name="Line 19"/>
            <p:cNvSpPr>
              <a:spLocks noChangeShapeType="1"/>
            </p:cNvSpPr>
            <p:nvPr/>
          </p:nvSpPr>
          <p:spPr bwMode="auto">
            <a:xfrm flipV="1">
              <a:off x="2496" y="2115"/>
              <a:ext cx="1291" cy="1197"/>
            </a:xfrm>
            <a:prstGeom prst="line">
              <a:avLst/>
            </a:prstGeom>
            <a:noFill/>
            <a:ln w="38100">
              <a:solidFill>
                <a:srgbClr val="FF6600"/>
              </a:solidFill>
              <a:round/>
              <a:headEnd/>
              <a:tailEnd type="triangle" w="med" len="med"/>
            </a:ln>
            <a:effectLst/>
          </p:spPr>
          <p:txBody>
            <a:bodyPr/>
            <a:lstStyle/>
            <a:p>
              <a:pPr>
                <a:defRPr/>
              </a:pPr>
              <a:endParaRPr lang="en-GB">
                <a:solidFill>
                  <a:prstClr val="black"/>
                </a:solidFill>
                <a:ea typeface="MS Gothic" pitchFamily="49" charset="-128"/>
              </a:endParaRPr>
            </a:p>
          </p:txBody>
        </p:sp>
      </p:grpSp>
      <p:grpSp>
        <p:nvGrpSpPr>
          <p:cNvPr id="3" name="Group 30"/>
          <p:cNvGrpSpPr>
            <a:grpSpLocks/>
          </p:cNvGrpSpPr>
          <p:nvPr/>
        </p:nvGrpSpPr>
        <p:grpSpPr bwMode="auto">
          <a:xfrm>
            <a:off x="533400" y="5553075"/>
            <a:ext cx="5551488" cy="457200"/>
            <a:chOff x="336" y="3498"/>
            <a:chExt cx="3497" cy="288"/>
          </a:xfrm>
        </p:grpSpPr>
        <p:sp>
          <p:nvSpPr>
            <p:cNvPr id="14354" name="Line 18"/>
            <p:cNvSpPr>
              <a:spLocks noChangeShapeType="1"/>
            </p:cNvSpPr>
            <p:nvPr/>
          </p:nvSpPr>
          <p:spPr bwMode="auto">
            <a:xfrm flipV="1">
              <a:off x="2736" y="3612"/>
              <a:ext cx="1097" cy="36"/>
            </a:xfrm>
            <a:prstGeom prst="line">
              <a:avLst/>
            </a:prstGeom>
            <a:noFill/>
            <a:ln w="38100">
              <a:solidFill>
                <a:srgbClr val="FF6600"/>
              </a:solidFill>
              <a:round/>
              <a:headEnd/>
              <a:tailEnd type="triangle" w="med" len="med"/>
            </a:ln>
            <a:effectLst/>
          </p:spPr>
          <p:txBody>
            <a:bodyPr/>
            <a:lstStyle/>
            <a:p>
              <a:pPr>
                <a:defRPr/>
              </a:pPr>
              <a:endParaRPr lang="en-GB">
                <a:solidFill>
                  <a:prstClr val="black"/>
                </a:solidFill>
                <a:ea typeface="MS Gothic" pitchFamily="49" charset="-128"/>
              </a:endParaRPr>
            </a:p>
          </p:txBody>
        </p:sp>
        <p:sp>
          <p:nvSpPr>
            <p:cNvPr id="14347" name="Rectangle 11"/>
            <p:cNvSpPr>
              <a:spLocks noChangeArrowheads="1"/>
            </p:cNvSpPr>
            <p:nvPr/>
          </p:nvSpPr>
          <p:spPr bwMode="auto">
            <a:xfrm>
              <a:off x="336" y="3498"/>
              <a:ext cx="2402" cy="288"/>
            </a:xfrm>
            <a:prstGeom prst="rect">
              <a:avLst/>
            </a:prstGeom>
            <a:noFill/>
            <a:ln w="9525">
              <a:noFill/>
              <a:miter lim="800000"/>
              <a:headEnd/>
              <a:tailEnd/>
            </a:ln>
            <a:effectLst/>
          </p:spPr>
          <p:txBody>
            <a:bodyPr wrap="none">
              <a:spAutoFit/>
            </a:bodyPr>
            <a:lstStyle/>
            <a:p>
              <a:pPr>
                <a:defRPr/>
              </a:pPr>
              <a:r>
                <a:rPr lang="en-US">
                  <a:solidFill>
                    <a:srgbClr val="010066"/>
                  </a:solidFill>
                  <a:ea typeface="MS Gothic" pitchFamily="49" charset="-128"/>
                </a:rPr>
                <a:t>Antarctic Circle (66° 30'' S)</a:t>
              </a:r>
              <a:endParaRPr lang="en-GB">
                <a:solidFill>
                  <a:srgbClr val="010066"/>
                </a:solidFill>
                <a:ea typeface="MS Gothic" pitchFamily="49" charset="-128"/>
              </a:endParaRPr>
            </a:p>
          </p:txBody>
        </p:sp>
      </p:grpSp>
      <p:sp>
        <p:nvSpPr>
          <p:cNvPr id="14338" name="Rectangle 2"/>
          <p:cNvSpPr>
            <a:spLocks noChangeArrowheads="1"/>
          </p:cNvSpPr>
          <p:nvPr/>
        </p:nvSpPr>
        <p:spPr bwMode="auto">
          <a:xfrm>
            <a:off x="71438" y="71438"/>
            <a:ext cx="22860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Latitude</a:t>
            </a:r>
          </a:p>
        </p:txBody>
      </p:sp>
      <p:sp>
        <p:nvSpPr>
          <p:cNvPr id="14342" name="Rectangle 6"/>
          <p:cNvSpPr>
            <a:spLocks noChangeArrowheads="1"/>
          </p:cNvSpPr>
          <p:nvPr/>
        </p:nvSpPr>
        <p:spPr bwMode="auto">
          <a:xfrm>
            <a:off x="608013" y="838200"/>
            <a:ext cx="7924800" cy="2057400"/>
          </a:xfrm>
          <a:prstGeom prst="rect">
            <a:avLst/>
          </a:prstGeom>
          <a:noFill/>
          <a:ln w="9525">
            <a:noFill/>
            <a:miter lim="800000"/>
            <a:headEnd/>
            <a:tailEnd/>
          </a:ln>
          <a:effectLst/>
        </p:spPr>
        <p:txBody>
          <a:bodyPr/>
          <a:lstStyle/>
          <a:p>
            <a:pPr>
              <a:defRPr/>
            </a:pPr>
            <a:r>
              <a:rPr lang="en-GB">
                <a:solidFill>
                  <a:srgbClr val="010066"/>
                </a:solidFill>
                <a:ea typeface="MS Gothic" pitchFamily="49" charset="-128"/>
                <a:cs typeface="Arial" charset="0"/>
              </a:rPr>
              <a:t>Latitude (shown as a horizontal line) is measured in degrees north or degrees south of the equator, which is the line around the exact middle of the earth.</a:t>
            </a:r>
            <a:r>
              <a:rPr lang="en-GB">
                <a:solidFill>
                  <a:srgbClr val="010066"/>
                </a:solidFill>
                <a:ea typeface="MS Gothic" pitchFamily="49" charset="-128"/>
              </a:rPr>
              <a:t> </a:t>
            </a:r>
            <a:endParaRPr lang="en-US">
              <a:solidFill>
                <a:srgbClr val="010066"/>
              </a:solidFill>
              <a:ea typeface="MS Gothic" pitchFamily="49" charset="-128"/>
            </a:endParaRPr>
          </a:p>
          <a:p>
            <a:pPr>
              <a:defRPr/>
            </a:pPr>
            <a:endParaRPr lang="en-US">
              <a:solidFill>
                <a:srgbClr val="010066"/>
              </a:solidFill>
              <a:ea typeface="MS Gothic" pitchFamily="49" charset="-128"/>
            </a:endParaRPr>
          </a:p>
          <a:p>
            <a:pPr>
              <a:defRPr/>
            </a:pPr>
            <a:r>
              <a:rPr lang="en-US">
                <a:solidFill>
                  <a:srgbClr val="010066"/>
                </a:solidFill>
                <a:ea typeface="MS Gothic" pitchFamily="49" charset="-128"/>
              </a:rPr>
              <a:t>Lines of latitude are often referred to as </a:t>
            </a:r>
            <a:r>
              <a:rPr lang="en-US" b="1">
                <a:solidFill>
                  <a:srgbClr val="FF6600"/>
                </a:solidFill>
                <a:ea typeface="MS Gothic" pitchFamily="49" charset="-128"/>
              </a:rPr>
              <a:t>parallels</a:t>
            </a:r>
            <a:r>
              <a:rPr lang="en-US">
                <a:solidFill>
                  <a:srgbClr val="010066"/>
                </a:solidFill>
                <a:ea typeface="MS Gothic" pitchFamily="49" charset="-128"/>
              </a:rPr>
              <a:t>.</a:t>
            </a:r>
            <a:r>
              <a:rPr lang="en-US">
                <a:solidFill>
                  <a:prstClr val="black"/>
                </a:solidFill>
                <a:ea typeface="MS Gothic" pitchFamily="49" charset="-128"/>
              </a:rPr>
              <a:t> </a:t>
            </a:r>
            <a:br>
              <a:rPr lang="en-US">
                <a:solidFill>
                  <a:prstClr val="black"/>
                </a:solidFill>
                <a:ea typeface="MS Gothic" pitchFamily="49" charset="-128"/>
              </a:rPr>
            </a:br>
            <a:endParaRPr lang="en-US">
              <a:solidFill>
                <a:prstClr val="black"/>
              </a:solidFill>
              <a:ea typeface="MS Gothic" pitchFamily="49" charset="-128"/>
            </a:endParaRPr>
          </a:p>
        </p:txBody>
      </p:sp>
      <p:grpSp>
        <p:nvGrpSpPr>
          <p:cNvPr id="4" name="Group 27"/>
          <p:cNvGrpSpPr>
            <a:grpSpLocks/>
          </p:cNvGrpSpPr>
          <p:nvPr/>
        </p:nvGrpSpPr>
        <p:grpSpPr bwMode="auto">
          <a:xfrm>
            <a:off x="533400" y="3305175"/>
            <a:ext cx="5105400" cy="733425"/>
            <a:chOff x="336" y="2082"/>
            <a:chExt cx="3216" cy="462"/>
          </a:xfrm>
        </p:grpSpPr>
        <p:sp>
          <p:nvSpPr>
            <p:cNvPr id="14345" name="Rectangle 9"/>
            <p:cNvSpPr>
              <a:spLocks noChangeArrowheads="1"/>
            </p:cNvSpPr>
            <p:nvPr/>
          </p:nvSpPr>
          <p:spPr bwMode="auto">
            <a:xfrm>
              <a:off x="336" y="2082"/>
              <a:ext cx="2541" cy="288"/>
            </a:xfrm>
            <a:prstGeom prst="rect">
              <a:avLst/>
            </a:prstGeom>
            <a:noFill/>
            <a:ln w="9525">
              <a:noFill/>
              <a:miter lim="800000"/>
              <a:headEnd/>
              <a:tailEnd/>
            </a:ln>
            <a:effectLst/>
          </p:spPr>
          <p:txBody>
            <a:bodyPr wrap="none">
              <a:spAutoFit/>
            </a:bodyPr>
            <a:lstStyle/>
            <a:p>
              <a:pPr>
                <a:defRPr/>
              </a:pPr>
              <a:r>
                <a:rPr lang="en-US">
                  <a:solidFill>
                    <a:srgbClr val="010066"/>
                  </a:solidFill>
                  <a:ea typeface="MS Gothic" pitchFamily="49" charset="-128"/>
                </a:rPr>
                <a:t>Tropic of Cancer (23° 30'' N)</a:t>
              </a:r>
              <a:endParaRPr lang="en-GB">
                <a:solidFill>
                  <a:srgbClr val="010066"/>
                </a:solidFill>
                <a:ea typeface="MS Gothic" pitchFamily="49" charset="-128"/>
              </a:endParaRPr>
            </a:p>
          </p:txBody>
        </p:sp>
        <p:sp>
          <p:nvSpPr>
            <p:cNvPr id="14357" name="Line 21"/>
            <p:cNvSpPr>
              <a:spLocks noChangeShapeType="1"/>
            </p:cNvSpPr>
            <p:nvPr/>
          </p:nvSpPr>
          <p:spPr bwMode="auto">
            <a:xfrm>
              <a:off x="2880" y="2208"/>
              <a:ext cx="672" cy="336"/>
            </a:xfrm>
            <a:prstGeom prst="line">
              <a:avLst/>
            </a:prstGeom>
            <a:noFill/>
            <a:ln w="38100">
              <a:solidFill>
                <a:srgbClr val="FF6600"/>
              </a:solidFill>
              <a:round/>
              <a:headEnd/>
              <a:tailEnd type="triangle" w="med" len="med"/>
            </a:ln>
            <a:effectLst/>
          </p:spPr>
          <p:txBody>
            <a:bodyPr/>
            <a:lstStyle/>
            <a:p>
              <a:pPr>
                <a:defRPr/>
              </a:pPr>
              <a:endParaRPr lang="en-GB">
                <a:solidFill>
                  <a:prstClr val="black"/>
                </a:solidFill>
                <a:ea typeface="MS Gothic" pitchFamily="49" charset="-128"/>
              </a:endParaRPr>
            </a:p>
          </p:txBody>
        </p:sp>
      </p:grpSp>
      <p:grpSp>
        <p:nvGrpSpPr>
          <p:cNvPr id="5" name="Group 28"/>
          <p:cNvGrpSpPr>
            <a:grpSpLocks/>
          </p:cNvGrpSpPr>
          <p:nvPr/>
        </p:nvGrpSpPr>
        <p:grpSpPr bwMode="auto">
          <a:xfrm>
            <a:off x="533400" y="3867150"/>
            <a:ext cx="5105400" cy="1009650"/>
            <a:chOff x="336" y="2436"/>
            <a:chExt cx="3216" cy="636"/>
          </a:xfrm>
        </p:grpSpPr>
        <p:sp>
          <p:nvSpPr>
            <p:cNvPr id="14346" name="Rectangle 10"/>
            <p:cNvSpPr>
              <a:spLocks noChangeArrowheads="1"/>
            </p:cNvSpPr>
            <p:nvPr/>
          </p:nvSpPr>
          <p:spPr bwMode="auto">
            <a:xfrm>
              <a:off x="336" y="2436"/>
              <a:ext cx="2744" cy="288"/>
            </a:xfrm>
            <a:prstGeom prst="rect">
              <a:avLst/>
            </a:prstGeom>
            <a:noFill/>
            <a:ln w="9525">
              <a:noFill/>
              <a:miter lim="800000"/>
              <a:headEnd/>
              <a:tailEnd/>
            </a:ln>
            <a:effectLst/>
          </p:spPr>
          <p:txBody>
            <a:bodyPr wrap="none">
              <a:spAutoFit/>
            </a:bodyPr>
            <a:lstStyle/>
            <a:p>
              <a:pPr>
                <a:defRPr/>
              </a:pPr>
              <a:r>
                <a:rPr lang="en-US">
                  <a:solidFill>
                    <a:srgbClr val="010066"/>
                  </a:solidFill>
                  <a:ea typeface="MS Gothic" pitchFamily="49" charset="-128"/>
                </a:rPr>
                <a:t>Tropic of Capricorn (23° 30'' S)</a:t>
              </a:r>
              <a:endParaRPr lang="en-GB">
                <a:solidFill>
                  <a:srgbClr val="010066"/>
                </a:solidFill>
                <a:ea typeface="MS Gothic" pitchFamily="49" charset="-128"/>
              </a:endParaRPr>
            </a:p>
          </p:txBody>
        </p:sp>
        <p:sp>
          <p:nvSpPr>
            <p:cNvPr id="14358" name="Line 22"/>
            <p:cNvSpPr>
              <a:spLocks noChangeShapeType="1"/>
            </p:cNvSpPr>
            <p:nvPr/>
          </p:nvSpPr>
          <p:spPr bwMode="auto">
            <a:xfrm>
              <a:off x="3072" y="2592"/>
              <a:ext cx="480" cy="480"/>
            </a:xfrm>
            <a:prstGeom prst="line">
              <a:avLst/>
            </a:prstGeom>
            <a:noFill/>
            <a:ln w="38100">
              <a:solidFill>
                <a:srgbClr val="FF6600"/>
              </a:solidFill>
              <a:round/>
              <a:headEnd/>
              <a:tailEnd type="triangle" w="med" len="med"/>
            </a:ln>
            <a:effectLst/>
          </p:spPr>
          <p:txBody>
            <a:bodyPr/>
            <a:lstStyle/>
            <a:p>
              <a:pPr>
                <a:defRPr/>
              </a:pPr>
              <a:endParaRPr lang="en-GB">
                <a:solidFill>
                  <a:prstClr val="black"/>
                </a:solidFill>
                <a:ea typeface="MS Gothic" pitchFamily="49" charset="-128"/>
              </a:endParaRPr>
            </a:p>
          </p:txBody>
        </p:sp>
      </p:grpSp>
      <p:pic>
        <p:nvPicPr>
          <p:cNvPr id="309257" name="Picture 25" descr="teacher's notes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4388" y="4445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95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381000" y="1219200"/>
            <a:ext cx="5029200" cy="4838700"/>
          </a:xfrm>
          <a:prstGeom prst="rect">
            <a:avLst/>
          </a:prstGeom>
          <a:noFill/>
          <a:ln w="9525">
            <a:noFill/>
            <a:miter lim="800000"/>
            <a:headEnd/>
            <a:tailEnd/>
          </a:ln>
          <a:effectLst/>
        </p:spPr>
        <p:txBody>
          <a:bodyPr>
            <a:spAutoFit/>
          </a:bodyPr>
          <a:lstStyle/>
          <a:p>
            <a:pPr>
              <a:defRPr/>
            </a:pPr>
            <a:r>
              <a:rPr lang="en-US">
                <a:solidFill>
                  <a:srgbClr val="010066"/>
                </a:solidFill>
                <a:ea typeface="MS Gothic" pitchFamily="49" charset="-128"/>
              </a:rPr>
              <a:t>There are 89 such equally spaced lines of latitude to the north of the equator and 89 to the south. Where the 90th east-west lines would be are two points – the North and South poles. </a:t>
            </a:r>
          </a:p>
          <a:p>
            <a:pPr>
              <a:defRPr/>
            </a:pPr>
            <a:endParaRPr lang="en-US">
              <a:solidFill>
                <a:srgbClr val="010066"/>
              </a:solidFill>
              <a:ea typeface="MS Gothic" pitchFamily="49" charset="-128"/>
            </a:endParaRPr>
          </a:p>
          <a:p>
            <a:pPr>
              <a:defRPr/>
            </a:pPr>
            <a:r>
              <a:rPr lang="en-US">
                <a:solidFill>
                  <a:srgbClr val="010066"/>
                </a:solidFill>
                <a:ea typeface="MS Gothic" pitchFamily="49" charset="-128"/>
              </a:rPr>
              <a:t>Each east-west line is a circle. The further it is from the equator the shorter its length. The 60th east-west line, for example, is only half as long as the equator!</a:t>
            </a:r>
            <a:br>
              <a:rPr lang="en-US">
                <a:solidFill>
                  <a:srgbClr val="010066"/>
                </a:solidFill>
                <a:ea typeface="MS Gothic" pitchFamily="49" charset="-128"/>
              </a:rPr>
            </a:br>
            <a:endParaRPr lang="en-GB">
              <a:solidFill>
                <a:srgbClr val="010066"/>
              </a:solidFill>
              <a:ea typeface="MS Gothic" pitchFamily="49" charset="-128"/>
            </a:endParaRPr>
          </a:p>
        </p:txBody>
      </p:sp>
      <p:sp>
        <p:nvSpPr>
          <p:cNvPr id="18438" name="Rectangle 6"/>
          <p:cNvSpPr>
            <a:spLocks noChangeArrowheads="1"/>
          </p:cNvSpPr>
          <p:nvPr/>
        </p:nvSpPr>
        <p:spPr bwMode="auto">
          <a:xfrm>
            <a:off x="71438" y="71438"/>
            <a:ext cx="22860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Latitude</a:t>
            </a:r>
          </a:p>
        </p:txBody>
      </p:sp>
      <p:pic>
        <p:nvPicPr>
          <p:cNvPr id="310276" name="Picture 7" descr="globe2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0213" y="1341438"/>
            <a:ext cx="36337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253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298" name="Picture 15" descr="lat_glob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196975"/>
            <a:ext cx="7993062"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6"/>
          <p:cNvSpPr>
            <a:spLocks noChangeArrowheads="1"/>
          </p:cNvSpPr>
          <p:nvPr/>
        </p:nvSpPr>
        <p:spPr bwMode="auto">
          <a:xfrm>
            <a:off x="3635375" y="692150"/>
            <a:ext cx="1625600" cy="457200"/>
          </a:xfrm>
          <a:prstGeom prst="rect">
            <a:avLst/>
          </a:prstGeom>
          <a:noFill/>
          <a:ln w="9525">
            <a:noFill/>
            <a:miter lim="800000"/>
            <a:headEnd/>
            <a:tailEnd/>
          </a:ln>
          <a:effectLst/>
        </p:spPr>
        <p:txBody>
          <a:bodyPr wrap="none">
            <a:spAutoFit/>
          </a:bodyPr>
          <a:lstStyle/>
          <a:p>
            <a:pPr>
              <a:defRPr/>
            </a:pPr>
            <a:r>
              <a:rPr lang="en-US">
                <a:solidFill>
                  <a:srgbClr val="010066"/>
                </a:solidFill>
                <a:ea typeface="MS Gothic" pitchFamily="49" charset="-128"/>
              </a:rPr>
              <a:t>North Pole</a:t>
            </a:r>
            <a:endParaRPr lang="en-GB">
              <a:solidFill>
                <a:srgbClr val="010066"/>
              </a:solidFill>
              <a:ea typeface="MS Gothic" pitchFamily="49" charset="-128"/>
            </a:endParaRPr>
          </a:p>
        </p:txBody>
      </p:sp>
      <p:grpSp>
        <p:nvGrpSpPr>
          <p:cNvPr id="2" name="Group 8"/>
          <p:cNvGrpSpPr>
            <a:grpSpLocks/>
          </p:cNvGrpSpPr>
          <p:nvPr/>
        </p:nvGrpSpPr>
        <p:grpSpPr bwMode="auto">
          <a:xfrm>
            <a:off x="468313" y="3043238"/>
            <a:ext cx="7704137" cy="457200"/>
            <a:chOff x="192" y="2064"/>
            <a:chExt cx="5376" cy="288"/>
          </a:xfrm>
        </p:grpSpPr>
        <p:sp>
          <p:nvSpPr>
            <p:cNvPr id="10247" name="Line 7"/>
            <p:cNvSpPr>
              <a:spLocks noChangeShapeType="1"/>
            </p:cNvSpPr>
            <p:nvPr/>
          </p:nvSpPr>
          <p:spPr bwMode="auto">
            <a:xfrm>
              <a:off x="192" y="2256"/>
              <a:ext cx="5376" cy="0"/>
            </a:xfrm>
            <a:prstGeom prst="line">
              <a:avLst/>
            </a:prstGeom>
            <a:noFill/>
            <a:ln w="9525">
              <a:solidFill>
                <a:srgbClr val="FF3300"/>
              </a:solidFill>
              <a:round/>
              <a:headEnd/>
              <a:tailEnd/>
            </a:ln>
            <a:effectLst/>
          </p:spPr>
          <p:txBody>
            <a:bodyPr/>
            <a:lstStyle/>
            <a:p>
              <a:pPr>
                <a:defRPr/>
              </a:pPr>
              <a:endParaRPr lang="en-GB">
                <a:solidFill>
                  <a:prstClr val="black"/>
                </a:solidFill>
                <a:ea typeface="MS Gothic" pitchFamily="49" charset="-128"/>
              </a:endParaRPr>
            </a:p>
          </p:txBody>
        </p:sp>
        <p:sp>
          <p:nvSpPr>
            <p:cNvPr id="10245" name="Rectangle 5"/>
            <p:cNvSpPr>
              <a:spLocks noChangeArrowheads="1"/>
            </p:cNvSpPr>
            <p:nvPr/>
          </p:nvSpPr>
          <p:spPr bwMode="auto">
            <a:xfrm>
              <a:off x="2400" y="2064"/>
              <a:ext cx="874" cy="288"/>
            </a:xfrm>
            <a:prstGeom prst="rect">
              <a:avLst/>
            </a:prstGeom>
            <a:solidFill>
              <a:srgbClr val="660066"/>
            </a:solidFill>
            <a:ln w="9525">
              <a:noFill/>
              <a:miter lim="800000"/>
              <a:headEnd/>
              <a:tailEnd/>
            </a:ln>
            <a:effectLst/>
          </p:spPr>
          <p:txBody>
            <a:bodyPr wrap="none">
              <a:spAutoFit/>
            </a:bodyPr>
            <a:lstStyle/>
            <a:p>
              <a:pPr>
                <a:defRPr/>
              </a:pPr>
              <a:r>
                <a:rPr lang="en-US">
                  <a:solidFill>
                    <a:prstClr val="black"/>
                  </a:solidFill>
                  <a:ea typeface="MS Gothic" pitchFamily="49" charset="-128"/>
                </a:rPr>
                <a:t>Equator</a:t>
              </a:r>
              <a:endParaRPr lang="en-GB">
                <a:solidFill>
                  <a:prstClr val="black"/>
                </a:solidFill>
                <a:ea typeface="MS Gothic" pitchFamily="49" charset="-128"/>
              </a:endParaRPr>
            </a:p>
          </p:txBody>
        </p:sp>
      </p:grpSp>
      <p:sp>
        <p:nvSpPr>
          <p:cNvPr id="10249" name="Oval 9"/>
          <p:cNvSpPr>
            <a:spLocks noChangeArrowheads="1"/>
          </p:cNvSpPr>
          <p:nvPr/>
        </p:nvSpPr>
        <p:spPr bwMode="auto">
          <a:xfrm>
            <a:off x="4284663" y="1196975"/>
            <a:ext cx="76200" cy="76200"/>
          </a:xfrm>
          <a:prstGeom prst="ellipse">
            <a:avLst/>
          </a:prstGeom>
          <a:solidFill>
            <a:srgbClr val="FF3300"/>
          </a:solidFill>
          <a:ln w="9525">
            <a:solidFill>
              <a:srgbClr val="FF3300"/>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10250" name="Oval 10"/>
          <p:cNvSpPr>
            <a:spLocks noChangeArrowheads="1"/>
          </p:cNvSpPr>
          <p:nvPr/>
        </p:nvSpPr>
        <p:spPr bwMode="auto">
          <a:xfrm>
            <a:off x="4284663" y="5373688"/>
            <a:ext cx="76200" cy="76200"/>
          </a:xfrm>
          <a:prstGeom prst="ellipse">
            <a:avLst/>
          </a:prstGeom>
          <a:solidFill>
            <a:srgbClr val="FF3300"/>
          </a:solidFill>
          <a:ln w="9525">
            <a:solidFill>
              <a:srgbClr val="FF3300"/>
            </a:solidFill>
            <a:round/>
            <a:headEnd/>
            <a:tailEnd/>
          </a:ln>
          <a:effectLst/>
        </p:spPr>
        <p:txBody>
          <a:bodyPr wrap="none" anchor="ctr"/>
          <a:lstStyle/>
          <a:p>
            <a:pPr>
              <a:defRPr/>
            </a:pPr>
            <a:endParaRPr lang="en-GB">
              <a:solidFill>
                <a:prstClr val="black"/>
              </a:solidFill>
              <a:ea typeface="MS Gothic" pitchFamily="49" charset="-128"/>
            </a:endParaRPr>
          </a:p>
        </p:txBody>
      </p:sp>
      <p:sp>
        <p:nvSpPr>
          <p:cNvPr id="10251" name="Rectangle 11"/>
          <p:cNvSpPr>
            <a:spLocks noChangeArrowheads="1"/>
          </p:cNvSpPr>
          <p:nvPr/>
        </p:nvSpPr>
        <p:spPr bwMode="auto">
          <a:xfrm>
            <a:off x="3708400" y="5589588"/>
            <a:ext cx="1676400" cy="457200"/>
          </a:xfrm>
          <a:prstGeom prst="rect">
            <a:avLst/>
          </a:prstGeom>
          <a:noFill/>
          <a:ln w="9525">
            <a:noFill/>
            <a:miter lim="800000"/>
            <a:headEnd/>
            <a:tailEnd/>
          </a:ln>
          <a:effectLst/>
        </p:spPr>
        <p:txBody>
          <a:bodyPr wrap="none">
            <a:spAutoFit/>
          </a:bodyPr>
          <a:lstStyle/>
          <a:p>
            <a:pPr>
              <a:defRPr/>
            </a:pPr>
            <a:r>
              <a:rPr lang="en-US">
                <a:solidFill>
                  <a:srgbClr val="010066"/>
                </a:solidFill>
                <a:ea typeface="MS Gothic" pitchFamily="49" charset="-128"/>
              </a:rPr>
              <a:t>South Pole</a:t>
            </a:r>
            <a:endParaRPr lang="en-GB">
              <a:solidFill>
                <a:srgbClr val="010066"/>
              </a:solidFill>
              <a:ea typeface="MS Gothic" pitchFamily="49" charset="-128"/>
            </a:endParaRPr>
          </a:p>
        </p:txBody>
      </p:sp>
      <p:sp>
        <p:nvSpPr>
          <p:cNvPr id="10254" name="Rectangle 14"/>
          <p:cNvSpPr>
            <a:spLocks noChangeArrowheads="1"/>
          </p:cNvSpPr>
          <p:nvPr/>
        </p:nvSpPr>
        <p:spPr bwMode="auto">
          <a:xfrm>
            <a:off x="71438" y="71438"/>
            <a:ext cx="22860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Latitude</a:t>
            </a:r>
          </a:p>
        </p:txBody>
      </p:sp>
    </p:spTree>
    <p:extLst>
      <p:ext uri="{BB962C8B-B14F-4D97-AF65-F5344CB8AC3E}">
        <p14:creationId xmlns:p14="http://schemas.microsoft.com/office/powerpoint/2010/main" val="705302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1438" y="71438"/>
            <a:ext cx="25146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Longitude</a:t>
            </a:r>
          </a:p>
        </p:txBody>
      </p:sp>
      <p:sp>
        <p:nvSpPr>
          <p:cNvPr id="15364" name="Rectangle 4"/>
          <p:cNvSpPr>
            <a:spLocks noChangeArrowheads="1"/>
          </p:cNvSpPr>
          <p:nvPr/>
        </p:nvSpPr>
        <p:spPr bwMode="auto">
          <a:xfrm>
            <a:off x="0" y="3268663"/>
            <a:ext cx="9144000" cy="0"/>
          </a:xfrm>
          <a:prstGeom prst="rect">
            <a:avLst/>
          </a:prstGeom>
          <a:noFill/>
          <a:ln w="9525">
            <a:noFill/>
            <a:miter lim="800000"/>
            <a:headEnd/>
            <a:tailEnd/>
          </a:ln>
          <a:effectLst/>
        </p:spPr>
        <p:txBody>
          <a:bodyPr>
            <a:spAutoFit/>
          </a:bodyPr>
          <a:lstStyle/>
          <a:p>
            <a:pPr>
              <a:defRPr/>
            </a:pPr>
            <a:endParaRPr lang="en-GB">
              <a:solidFill>
                <a:prstClr val="black"/>
              </a:solidFill>
              <a:ea typeface="MS Gothic" pitchFamily="49" charset="-128"/>
            </a:endParaRPr>
          </a:p>
        </p:txBody>
      </p:sp>
      <p:sp>
        <p:nvSpPr>
          <p:cNvPr id="15365" name="Rectangle 5"/>
          <p:cNvSpPr>
            <a:spLocks noChangeArrowheads="1"/>
          </p:cNvSpPr>
          <p:nvPr/>
        </p:nvSpPr>
        <p:spPr bwMode="auto">
          <a:xfrm>
            <a:off x="466725" y="914400"/>
            <a:ext cx="7921625" cy="2674938"/>
          </a:xfrm>
          <a:prstGeom prst="rect">
            <a:avLst/>
          </a:prstGeom>
          <a:noFill/>
          <a:ln w="9525">
            <a:noFill/>
            <a:miter lim="800000"/>
            <a:headEnd/>
            <a:tailEnd/>
          </a:ln>
          <a:effectLst/>
        </p:spPr>
        <p:txBody>
          <a:bodyPr/>
          <a:lstStyle/>
          <a:p>
            <a:pPr>
              <a:defRPr/>
            </a:pPr>
            <a:r>
              <a:rPr lang="en-US" b="1">
                <a:solidFill>
                  <a:srgbClr val="010066"/>
                </a:solidFill>
                <a:ea typeface="MS Gothic" pitchFamily="49" charset="-128"/>
              </a:rPr>
              <a:t>Longitude</a:t>
            </a:r>
            <a:r>
              <a:rPr lang="en-US">
                <a:solidFill>
                  <a:srgbClr val="010066"/>
                </a:solidFill>
                <a:ea typeface="MS Gothic" pitchFamily="49" charset="-128"/>
              </a:rPr>
              <a:t> (shown as a vertical line) </a:t>
            </a:r>
            <a:r>
              <a:rPr lang="en-GB">
                <a:solidFill>
                  <a:srgbClr val="010066"/>
                </a:solidFill>
                <a:ea typeface="MS Gothic" pitchFamily="49" charset="-128"/>
                <a:cs typeface="Arial" charset="0"/>
              </a:rPr>
              <a:t>is measured in degrees east or west of something called the Prime Meridian.</a:t>
            </a:r>
            <a:r>
              <a:rPr lang="en-GB">
                <a:solidFill>
                  <a:srgbClr val="010066"/>
                </a:solidFill>
                <a:ea typeface="MS Gothic" pitchFamily="49" charset="-128"/>
              </a:rPr>
              <a:t> </a:t>
            </a:r>
            <a:r>
              <a:rPr lang="en-GB">
                <a:solidFill>
                  <a:srgbClr val="010066"/>
                </a:solidFill>
                <a:ea typeface="MS Gothic" pitchFamily="49" charset="-128"/>
                <a:cs typeface="Arial" charset="0"/>
              </a:rPr>
              <a:t>This is the line going from the North Pole to the South Pole and running through the middle of the Greenwich Observatory in London.</a:t>
            </a:r>
            <a:r>
              <a:rPr lang="en-GB">
                <a:solidFill>
                  <a:srgbClr val="010066"/>
                </a:solidFill>
                <a:ea typeface="MS Gothic" pitchFamily="49" charset="-128"/>
              </a:rPr>
              <a:t> </a:t>
            </a:r>
          </a:p>
          <a:p>
            <a:pPr>
              <a:defRPr/>
            </a:pPr>
            <a:endParaRPr lang="en-US">
              <a:solidFill>
                <a:srgbClr val="010066"/>
              </a:solidFill>
              <a:ea typeface="MS Gothic" pitchFamily="49" charset="-128"/>
            </a:endParaRPr>
          </a:p>
          <a:p>
            <a:pPr>
              <a:defRPr/>
            </a:pPr>
            <a:r>
              <a:rPr lang="en-US">
                <a:solidFill>
                  <a:srgbClr val="010066"/>
                </a:solidFill>
                <a:ea typeface="MS Gothic" pitchFamily="49" charset="-128"/>
              </a:rPr>
              <a:t>Lines of longitude are often referred to as </a:t>
            </a:r>
            <a:r>
              <a:rPr lang="en-US" b="1">
                <a:solidFill>
                  <a:srgbClr val="FF6600"/>
                </a:solidFill>
                <a:ea typeface="MS Gothic" pitchFamily="49" charset="-128"/>
              </a:rPr>
              <a:t>meridians</a:t>
            </a:r>
            <a:r>
              <a:rPr lang="en-US">
                <a:solidFill>
                  <a:srgbClr val="010066"/>
                </a:solidFill>
                <a:ea typeface="MS Gothic" pitchFamily="49" charset="-128"/>
              </a:rPr>
              <a:t>.</a:t>
            </a:r>
          </a:p>
        </p:txBody>
      </p:sp>
      <p:pic>
        <p:nvPicPr>
          <p:cNvPr id="312325" name="Picture 8" descr="teacher's notes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4445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9" descr="long_glob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3668713"/>
            <a:ext cx="2879725" cy="285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506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533400" y="1143000"/>
            <a:ext cx="7315200" cy="1917700"/>
          </a:xfrm>
          <a:prstGeom prst="rect">
            <a:avLst/>
          </a:prstGeom>
          <a:noFill/>
          <a:ln w="9525">
            <a:noFill/>
            <a:miter lim="800000"/>
            <a:headEnd/>
            <a:tailEnd/>
          </a:ln>
          <a:effectLst/>
        </p:spPr>
        <p:txBody>
          <a:bodyPr>
            <a:spAutoFit/>
          </a:bodyPr>
          <a:lstStyle/>
          <a:p>
            <a:pPr>
              <a:defRPr/>
            </a:pPr>
            <a:r>
              <a:rPr lang="en-US">
                <a:solidFill>
                  <a:srgbClr val="010066"/>
                </a:solidFill>
                <a:ea typeface="MS Gothic" pitchFamily="49" charset="-128"/>
              </a:rPr>
              <a:t>Britain was a world leader in exploration and map making. Thus navigators of other nations often used British maps. As a result, in 1884 the meridian of Greenwich was adopted throughout most of the world as the prime meridian. </a:t>
            </a:r>
          </a:p>
        </p:txBody>
      </p:sp>
      <p:sp>
        <p:nvSpPr>
          <p:cNvPr id="19461" name="Rectangle 5"/>
          <p:cNvSpPr>
            <a:spLocks noChangeArrowheads="1"/>
          </p:cNvSpPr>
          <p:nvPr/>
        </p:nvSpPr>
        <p:spPr bwMode="auto">
          <a:xfrm>
            <a:off x="71438" y="71438"/>
            <a:ext cx="6716712" cy="519112"/>
          </a:xfrm>
          <a:prstGeom prst="rect">
            <a:avLst/>
          </a:prstGeom>
          <a:noFill/>
          <a:ln w="9525">
            <a:noFill/>
            <a:miter lim="800000"/>
            <a:headEnd/>
            <a:tailEnd/>
          </a:ln>
          <a:effectLst/>
        </p:spPr>
        <p:txBody>
          <a:bodyPr wrap="none">
            <a:spAutoFit/>
          </a:bodyPr>
          <a:lstStyle/>
          <a:p>
            <a:pPr>
              <a:defRPr/>
            </a:pPr>
            <a:r>
              <a:rPr lang="en-GB" sz="2800">
                <a:solidFill>
                  <a:srgbClr val="5B0091"/>
                </a:solidFill>
                <a:ea typeface="MS Gothic" pitchFamily="49" charset="-128"/>
                <a:cs typeface="Arial" charset="0"/>
              </a:rPr>
              <a:t>Why is the Prime Meridian in Greenwich?</a:t>
            </a:r>
          </a:p>
        </p:txBody>
      </p:sp>
    </p:spTree>
    <p:extLst>
      <p:ext uri="{BB962C8B-B14F-4D97-AF65-F5344CB8AC3E}">
        <p14:creationId xmlns:p14="http://schemas.microsoft.com/office/powerpoint/2010/main" val="1125763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1000" y="838200"/>
            <a:ext cx="8305800" cy="5410200"/>
          </a:xfrm>
          <a:prstGeom prst="rect">
            <a:avLst/>
          </a:prstGeom>
          <a:noFill/>
          <a:ln w="9525">
            <a:noFill/>
            <a:miter lim="800000"/>
            <a:headEnd/>
            <a:tailEnd/>
          </a:ln>
          <a:effectLst/>
        </p:spPr>
        <p:txBody>
          <a:bodyPr/>
          <a:lstStyle/>
          <a:p>
            <a:pPr>
              <a:defRPr/>
            </a:pPr>
            <a:r>
              <a:rPr lang="en-US">
                <a:solidFill>
                  <a:srgbClr val="010066"/>
                </a:solidFill>
                <a:ea typeface="MS Gothic" pitchFamily="49" charset="-128"/>
              </a:rPr>
              <a:t>There was still another reason for the selection of the Greenwich meridian as 0 longitude. Travelers must change time by an entire day when they cross the 180th meridian. If this meridian crossed a large country, timekeeping and the establishment of calendar dates would be difficult. But with the Greenwich meridian set at zero, the 180th meridian is near the middle of the Pacific Ocean. It crosses only a small land area in northeastern Asia and divides some island groups in the Pacific.</a:t>
            </a:r>
            <a:br>
              <a:rPr lang="en-US">
                <a:solidFill>
                  <a:srgbClr val="010066"/>
                </a:solidFill>
                <a:ea typeface="MS Gothic" pitchFamily="49" charset="-128"/>
              </a:rPr>
            </a:br>
            <a:endParaRPr lang="en-US">
              <a:solidFill>
                <a:srgbClr val="010066"/>
              </a:solidFill>
              <a:ea typeface="MS Gothic" pitchFamily="49" charset="-128"/>
            </a:endParaRPr>
          </a:p>
          <a:p>
            <a:pPr>
              <a:defRPr/>
            </a:pPr>
            <a:r>
              <a:rPr lang="en-US">
                <a:solidFill>
                  <a:srgbClr val="010066"/>
                </a:solidFill>
                <a:ea typeface="MS Gothic" pitchFamily="49" charset="-128"/>
              </a:rPr>
              <a:t>To avoid differing dates in those areas, the nations of the world established a special line across which dates change. It swerves from the 180th meridian whenever convenient. This line is called the </a:t>
            </a:r>
            <a:r>
              <a:rPr lang="en-US" b="1">
                <a:solidFill>
                  <a:srgbClr val="FF6600"/>
                </a:solidFill>
                <a:ea typeface="MS Gothic" pitchFamily="49" charset="-128"/>
              </a:rPr>
              <a:t>International Date Line</a:t>
            </a:r>
            <a:r>
              <a:rPr lang="en-US">
                <a:solidFill>
                  <a:srgbClr val="010066"/>
                </a:solidFill>
                <a:ea typeface="MS Gothic" pitchFamily="49" charset="-128"/>
              </a:rPr>
              <a:t>.</a:t>
            </a:r>
          </a:p>
        </p:txBody>
      </p:sp>
      <p:sp>
        <p:nvSpPr>
          <p:cNvPr id="24580" name="Rectangle 4"/>
          <p:cNvSpPr>
            <a:spLocks noChangeArrowheads="1"/>
          </p:cNvSpPr>
          <p:nvPr/>
        </p:nvSpPr>
        <p:spPr bwMode="auto">
          <a:xfrm>
            <a:off x="71438" y="71438"/>
            <a:ext cx="6716712" cy="519112"/>
          </a:xfrm>
          <a:prstGeom prst="rect">
            <a:avLst/>
          </a:prstGeom>
          <a:noFill/>
          <a:ln w="9525">
            <a:noFill/>
            <a:miter lim="800000"/>
            <a:headEnd/>
            <a:tailEnd/>
          </a:ln>
          <a:effectLst/>
        </p:spPr>
        <p:txBody>
          <a:bodyPr wrap="none">
            <a:spAutoFit/>
          </a:bodyPr>
          <a:lstStyle/>
          <a:p>
            <a:pPr>
              <a:defRPr/>
            </a:pPr>
            <a:r>
              <a:rPr lang="en-GB" sz="2800">
                <a:solidFill>
                  <a:srgbClr val="5B0091"/>
                </a:solidFill>
                <a:ea typeface="MS Gothic" pitchFamily="49" charset="-128"/>
                <a:cs typeface="Arial" charset="0"/>
              </a:rPr>
              <a:t>Why is the Prime Meridian in Greenwich?</a:t>
            </a:r>
          </a:p>
        </p:txBody>
      </p:sp>
    </p:spTree>
    <p:extLst>
      <p:ext uri="{BB962C8B-B14F-4D97-AF65-F5344CB8AC3E}">
        <p14:creationId xmlns:p14="http://schemas.microsoft.com/office/powerpoint/2010/main" val="817333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394" name="Picture 14" descr="long_glob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1052513"/>
            <a:ext cx="8351838"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2"/>
          <p:cNvGrpSpPr>
            <a:grpSpLocks/>
          </p:cNvGrpSpPr>
          <p:nvPr/>
        </p:nvGrpSpPr>
        <p:grpSpPr bwMode="auto">
          <a:xfrm>
            <a:off x="152400" y="3429000"/>
            <a:ext cx="8610600" cy="2803525"/>
            <a:chOff x="96" y="2160"/>
            <a:chExt cx="5424" cy="1766"/>
          </a:xfrm>
        </p:grpSpPr>
        <p:sp>
          <p:nvSpPr>
            <p:cNvPr id="11269" name="Rectangle 5"/>
            <p:cNvSpPr>
              <a:spLocks noChangeArrowheads="1"/>
            </p:cNvSpPr>
            <p:nvPr/>
          </p:nvSpPr>
          <p:spPr bwMode="auto">
            <a:xfrm>
              <a:off x="96" y="3408"/>
              <a:ext cx="2208" cy="518"/>
            </a:xfrm>
            <a:prstGeom prst="rect">
              <a:avLst/>
            </a:prstGeom>
            <a:noFill/>
            <a:ln w="9525">
              <a:noFill/>
              <a:miter lim="800000"/>
              <a:headEnd/>
              <a:tailEnd/>
            </a:ln>
            <a:effectLst/>
          </p:spPr>
          <p:txBody>
            <a:bodyPr>
              <a:spAutoFit/>
            </a:bodyPr>
            <a:lstStyle/>
            <a:p>
              <a:pPr>
                <a:defRPr/>
              </a:pPr>
              <a:r>
                <a:rPr lang="en-US">
                  <a:solidFill>
                    <a:srgbClr val="010066"/>
                  </a:solidFill>
                  <a:ea typeface="MS Gothic" pitchFamily="49" charset="-128"/>
                </a:rPr>
                <a:t>International Date Line at 180</a:t>
              </a:r>
              <a:r>
                <a:rPr lang="en-US" sz="2000" baseline="40000">
                  <a:solidFill>
                    <a:srgbClr val="010066"/>
                  </a:solidFill>
                  <a:ea typeface="MS Gothic" pitchFamily="49" charset="-128"/>
                </a:rPr>
                <a:t>o</a:t>
              </a:r>
              <a:endParaRPr lang="en-GB" sz="2000" baseline="40000">
                <a:solidFill>
                  <a:srgbClr val="010066"/>
                </a:solidFill>
                <a:ea typeface="MS Gothic" pitchFamily="49" charset="-128"/>
              </a:endParaRPr>
            </a:p>
          </p:txBody>
        </p:sp>
        <p:sp>
          <p:nvSpPr>
            <p:cNvPr id="11271" name="Line 7"/>
            <p:cNvSpPr>
              <a:spLocks noChangeShapeType="1"/>
            </p:cNvSpPr>
            <p:nvPr/>
          </p:nvSpPr>
          <p:spPr bwMode="auto">
            <a:xfrm flipH="1" flipV="1">
              <a:off x="192" y="2208"/>
              <a:ext cx="336" cy="1200"/>
            </a:xfrm>
            <a:prstGeom prst="line">
              <a:avLst/>
            </a:prstGeom>
            <a:noFill/>
            <a:ln w="9525">
              <a:solidFill>
                <a:schemeClr val="bg1"/>
              </a:solidFill>
              <a:round/>
              <a:headEnd/>
              <a:tailEnd type="triangle" w="med" len="med"/>
            </a:ln>
            <a:effectLst/>
          </p:spPr>
          <p:txBody>
            <a:bodyPr/>
            <a:lstStyle/>
            <a:p>
              <a:pPr>
                <a:defRPr/>
              </a:pPr>
              <a:endParaRPr lang="en-GB">
                <a:solidFill>
                  <a:prstClr val="black"/>
                </a:solidFill>
                <a:ea typeface="MS Gothic" pitchFamily="49" charset="-128"/>
              </a:endParaRPr>
            </a:p>
          </p:txBody>
        </p:sp>
        <p:sp>
          <p:nvSpPr>
            <p:cNvPr id="11272" name="Line 8"/>
            <p:cNvSpPr>
              <a:spLocks noChangeShapeType="1"/>
            </p:cNvSpPr>
            <p:nvPr/>
          </p:nvSpPr>
          <p:spPr bwMode="auto">
            <a:xfrm flipV="1">
              <a:off x="528" y="2160"/>
              <a:ext cx="4992" cy="1248"/>
            </a:xfrm>
            <a:prstGeom prst="line">
              <a:avLst/>
            </a:prstGeom>
            <a:noFill/>
            <a:ln w="9525">
              <a:solidFill>
                <a:srgbClr val="FF6600"/>
              </a:solidFill>
              <a:round/>
              <a:headEnd/>
              <a:tailEnd type="triangle" w="med" len="med"/>
            </a:ln>
            <a:effectLst/>
          </p:spPr>
          <p:txBody>
            <a:bodyPr/>
            <a:lstStyle/>
            <a:p>
              <a:pPr>
                <a:defRPr/>
              </a:pPr>
              <a:endParaRPr lang="en-GB">
                <a:solidFill>
                  <a:prstClr val="black"/>
                </a:solidFill>
                <a:ea typeface="MS Gothic" pitchFamily="49" charset="-128"/>
              </a:endParaRPr>
            </a:p>
          </p:txBody>
        </p:sp>
      </p:grpSp>
      <p:sp>
        <p:nvSpPr>
          <p:cNvPr id="11270" name="Rectangle 6"/>
          <p:cNvSpPr>
            <a:spLocks noChangeArrowheads="1"/>
          </p:cNvSpPr>
          <p:nvPr/>
        </p:nvSpPr>
        <p:spPr bwMode="auto">
          <a:xfrm>
            <a:off x="3048000" y="585788"/>
            <a:ext cx="3048000" cy="457200"/>
          </a:xfrm>
          <a:prstGeom prst="rect">
            <a:avLst/>
          </a:prstGeom>
          <a:noFill/>
          <a:ln w="9525">
            <a:noFill/>
            <a:miter lim="800000"/>
            <a:headEnd/>
            <a:tailEnd/>
          </a:ln>
          <a:effectLst/>
        </p:spPr>
        <p:txBody>
          <a:bodyPr>
            <a:spAutoFit/>
          </a:bodyPr>
          <a:lstStyle/>
          <a:p>
            <a:pPr>
              <a:defRPr/>
            </a:pPr>
            <a:r>
              <a:rPr lang="en-US">
                <a:solidFill>
                  <a:srgbClr val="010066"/>
                </a:solidFill>
                <a:ea typeface="MS Gothic" pitchFamily="49" charset="-128"/>
              </a:rPr>
              <a:t>Greenwich Meridian</a:t>
            </a:r>
            <a:endParaRPr lang="en-GB" sz="2000" baseline="40000">
              <a:solidFill>
                <a:srgbClr val="010066"/>
              </a:solidFill>
              <a:ea typeface="MS Gothic" pitchFamily="49" charset="-128"/>
            </a:endParaRPr>
          </a:p>
        </p:txBody>
      </p:sp>
      <p:sp>
        <p:nvSpPr>
          <p:cNvPr id="11273" name="Line 9"/>
          <p:cNvSpPr>
            <a:spLocks noChangeShapeType="1"/>
          </p:cNvSpPr>
          <p:nvPr/>
        </p:nvSpPr>
        <p:spPr bwMode="auto">
          <a:xfrm>
            <a:off x="4533900" y="1052513"/>
            <a:ext cx="0" cy="4495800"/>
          </a:xfrm>
          <a:prstGeom prst="line">
            <a:avLst/>
          </a:prstGeom>
          <a:noFill/>
          <a:ln w="9525">
            <a:solidFill>
              <a:srgbClr val="FF3300"/>
            </a:solidFill>
            <a:round/>
            <a:headEnd/>
            <a:tailEnd/>
          </a:ln>
          <a:effectLst/>
        </p:spPr>
        <p:txBody>
          <a:bodyPr/>
          <a:lstStyle/>
          <a:p>
            <a:pPr>
              <a:defRPr/>
            </a:pPr>
            <a:endParaRPr lang="en-GB">
              <a:solidFill>
                <a:prstClr val="black"/>
              </a:solidFill>
              <a:ea typeface="MS Gothic" pitchFamily="49" charset="-128"/>
            </a:endParaRPr>
          </a:p>
        </p:txBody>
      </p:sp>
      <p:sp>
        <p:nvSpPr>
          <p:cNvPr id="11274" name="Line 10"/>
          <p:cNvSpPr>
            <a:spLocks noChangeShapeType="1"/>
          </p:cNvSpPr>
          <p:nvPr/>
        </p:nvSpPr>
        <p:spPr bwMode="auto">
          <a:xfrm>
            <a:off x="4533900" y="1062038"/>
            <a:ext cx="0" cy="152400"/>
          </a:xfrm>
          <a:prstGeom prst="line">
            <a:avLst/>
          </a:prstGeom>
          <a:noFill/>
          <a:ln w="9525">
            <a:solidFill>
              <a:schemeClr val="bg1"/>
            </a:solidFill>
            <a:round/>
            <a:headEnd/>
            <a:tailEnd type="triangle" w="med" len="med"/>
          </a:ln>
          <a:effectLst/>
        </p:spPr>
        <p:txBody>
          <a:bodyPr/>
          <a:lstStyle/>
          <a:p>
            <a:pPr>
              <a:defRPr/>
            </a:pPr>
            <a:endParaRPr lang="en-GB">
              <a:solidFill>
                <a:prstClr val="black"/>
              </a:solidFill>
              <a:ea typeface="MS Gothic" pitchFamily="49" charset="-128"/>
            </a:endParaRPr>
          </a:p>
        </p:txBody>
      </p:sp>
      <p:sp>
        <p:nvSpPr>
          <p:cNvPr id="11277" name="Rectangle 13"/>
          <p:cNvSpPr>
            <a:spLocks noChangeArrowheads="1"/>
          </p:cNvSpPr>
          <p:nvPr/>
        </p:nvSpPr>
        <p:spPr bwMode="auto">
          <a:xfrm>
            <a:off x="71438" y="71438"/>
            <a:ext cx="2514600" cy="519112"/>
          </a:xfrm>
          <a:prstGeom prst="rect">
            <a:avLst/>
          </a:prstGeom>
          <a:noFill/>
          <a:ln w="9525">
            <a:noFill/>
            <a:miter lim="800000"/>
            <a:headEnd/>
            <a:tailEnd/>
          </a:ln>
          <a:effectLst/>
        </p:spPr>
        <p:txBody>
          <a:bodyPr>
            <a:spAutoFit/>
          </a:bodyPr>
          <a:lstStyle/>
          <a:p>
            <a:pPr>
              <a:defRPr/>
            </a:pPr>
            <a:r>
              <a:rPr lang="en-GB" sz="2800">
                <a:solidFill>
                  <a:srgbClr val="5B0091"/>
                </a:solidFill>
                <a:ea typeface="MS Gothic" pitchFamily="49" charset="-128"/>
              </a:rPr>
              <a:t>Longitude</a:t>
            </a:r>
          </a:p>
        </p:txBody>
      </p:sp>
    </p:spTree>
    <p:extLst>
      <p:ext uri="{BB962C8B-B14F-4D97-AF65-F5344CB8AC3E}">
        <p14:creationId xmlns:p14="http://schemas.microsoft.com/office/powerpoint/2010/main" val="693771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875</Words>
  <Application>Microsoft Office PowerPoint</Application>
  <PresentationFormat>Экран (4:3)</PresentationFormat>
  <Paragraphs>84</Paragraphs>
  <Slides>15</Slides>
  <Notes>4</Notes>
  <HiddenSlides>0</HiddenSlides>
  <MMClips>0</MMClips>
  <ScaleCrop>false</ScaleCrop>
  <HeadingPairs>
    <vt:vector size="4" baseType="variant">
      <vt:variant>
        <vt:lpstr>Тема</vt:lpstr>
      </vt:variant>
      <vt:variant>
        <vt:i4>2</vt:i4>
      </vt:variant>
      <vt:variant>
        <vt:lpstr>Заголовки слайдов</vt:lpstr>
      </vt:variant>
      <vt:variant>
        <vt:i4>15</vt:i4>
      </vt:variant>
    </vt:vector>
  </HeadingPairs>
  <TitlesOfParts>
    <vt:vector size="17" baseType="lpstr">
      <vt:lpstr>Тема Office</vt:lpstr>
      <vt:lpstr>1_Office Theme</vt:lpstr>
      <vt:lpstr>Skills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dc:title>
  <dc:creator>Jennifer Wood</dc:creator>
  <cp:lastModifiedBy>Jennifer Wood</cp:lastModifiedBy>
  <cp:revision>1</cp:revision>
  <dcterms:created xsi:type="dcterms:W3CDTF">2014-02-17T09:57:15Z</dcterms:created>
  <dcterms:modified xsi:type="dcterms:W3CDTF">2014-02-17T09:58:14Z</dcterms:modified>
</cp:coreProperties>
</file>