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8" r:id="rId2"/>
    <p:sldId id="256" r:id="rId3"/>
    <p:sldId id="264" r:id="rId4"/>
    <p:sldId id="291" r:id="rId5"/>
    <p:sldId id="292" r:id="rId6"/>
    <p:sldId id="300" r:id="rId7"/>
    <p:sldId id="293" r:id="rId8"/>
    <p:sldId id="295" r:id="rId9"/>
    <p:sldId id="296" r:id="rId10"/>
    <p:sldId id="298" r:id="rId11"/>
    <p:sldId id="299" r:id="rId12"/>
    <p:sldId id="301" r:id="rId13"/>
    <p:sldId id="289" r:id="rId14"/>
    <p:sldId id="302" r:id="rId15"/>
    <p:sldId id="297" r:id="rId16"/>
    <p:sldId id="303"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2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05" autoAdjust="0"/>
  </p:normalViewPr>
  <p:slideViewPr>
    <p:cSldViewPr>
      <p:cViewPr>
        <p:scale>
          <a:sx n="75" d="100"/>
          <a:sy n="75" d="100"/>
        </p:scale>
        <p:origin x="-1380"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69DE5D9-DD4E-457F-A080-E35D02C0EDD2}" type="datetimeFigureOut">
              <a:rPr lang="en-GB" smtClean="0"/>
              <a:t>04/02/2014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3801B74-810C-4050-AF67-F20F3DD33F26}" type="slidenum">
              <a:rPr lang="en-GB" smtClean="0"/>
              <a:t>‹#›</a:t>
            </a:fld>
            <a:endParaRPr lang="en-GB"/>
          </a:p>
        </p:txBody>
      </p:sp>
    </p:spTree>
    <p:extLst>
      <p:ext uri="{BB962C8B-B14F-4D97-AF65-F5344CB8AC3E}">
        <p14:creationId xmlns:p14="http://schemas.microsoft.com/office/powerpoint/2010/main" val="379495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9FFE4-0FBF-4E9C-84EF-68F70D8277DE}" type="slidenum">
              <a:rPr lang="en-GB" smtClean="0"/>
              <a:pPr/>
              <a:t>6</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 a hotspot</a:t>
            </a:r>
            <a:r>
              <a:rPr lang="en-GB" baseline="0" dirty="0" smtClean="0"/>
              <a:t> map poster </a:t>
            </a:r>
            <a:endParaRPr lang="en-GB" dirty="0"/>
          </a:p>
        </p:txBody>
      </p:sp>
      <p:sp>
        <p:nvSpPr>
          <p:cNvPr id="4" name="Slide Number Placeholder 3"/>
          <p:cNvSpPr>
            <a:spLocks noGrp="1"/>
          </p:cNvSpPr>
          <p:nvPr>
            <p:ph type="sldNum" sz="quarter" idx="10"/>
          </p:nvPr>
        </p:nvSpPr>
        <p:spPr/>
        <p:txBody>
          <a:bodyPr/>
          <a:lstStyle/>
          <a:p>
            <a:fld id="{6431DEEC-E3A8-4F56-869C-1B61C336BCEC}" type="slidenum">
              <a:rPr lang="en-GB" smtClean="0"/>
              <a:t>7</a:t>
            </a:fld>
            <a:endParaRPr lang="en-GB"/>
          </a:p>
        </p:txBody>
      </p:sp>
    </p:spTree>
    <p:extLst>
      <p:ext uri="{BB962C8B-B14F-4D97-AF65-F5344CB8AC3E}">
        <p14:creationId xmlns:p14="http://schemas.microsoft.com/office/powerpoint/2010/main" val="59543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June</a:t>
            </a:r>
            <a:r>
              <a:rPr lang="en-GB" baseline="0" dirty="0" smtClean="0"/>
              <a:t> 2010</a:t>
            </a:r>
            <a:endParaRPr lang="en-GB" dirty="0"/>
          </a:p>
        </p:txBody>
      </p:sp>
      <p:sp>
        <p:nvSpPr>
          <p:cNvPr id="4" name="Slide Number Placeholder 3"/>
          <p:cNvSpPr>
            <a:spLocks noGrp="1"/>
          </p:cNvSpPr>
          <p:nvPr>
            <p:ph type="sldNum" sz="quarter" idx="10"/>
          </p:nvPr>
        </p:nvSpPr>
        <p:spPr/>
        <p:txBody>
          <a:bodyPr/>
          <a:lstStyle/>
          <a:p>
            <a:fld id="{6431DEEC-E3A8-4F56-869C-1B61C336BCEC}" type="slidenum">
              <a:rPr lang="en-GB" smtClean="0"/>
              <a:t>9</a:t>
            </a:fld>
            <a:endParaRPr lang="en-GB"/>
          </a:p>
        </p:txBody>
      </p:sp>
    </p:spTree>
    <p:extLst>
      <p:ext uri="{BB962C8B-B14F-4D97-AF65-F5344CB8AC3E}">
        <p14:creationId xmlns:p14="http://schemas.microsoft.com/office/powerpoint/2010/main" val="178681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31DEEC-E3A8-4F56-869C-1B61C336BCEC}" type="slidenum">
              <a:rPr lang="en-GB" smtClean="0"/>
              <a:t>14</a:t>
            </a:fld>
            <a:endParaRPr lang="en-GB"/>
          </a:p>
        </p:txBody>
      </p:sp>
    </p:spTree>
    <p:extLst>
      <p:ext uri="{BB962C8B-B14F-4D97-AF65-F5344CB8AC3E}">
        <p14:creationId xmlns:p14="http://schemas.microsoft.com/office/powerpoint/2010/main" val="309101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47C0C3-10C1-4040-820E-7F3AB4927060}" type="datetimeFigureOut">
              <a:rPr lang="en-GB" smtClean="0"/>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152856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47C0C3-10C1-4040-820E-7F3AB4927060}" type="datetimeFigureOut">
              <a:rPr lang="en-GB" smtClean="0"/>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360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47C0C3-10C1-4040-820E-7F3AB4927060}" type="datetimeFigureOut">
              <a:rPr lang="en-GB" smtClean="0"/>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28951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47C0C3-10C1-4040-820E-7F3AB4927060}" type="datetimeFigureOut">
              <a:rPr lang="en-GB" smtClean="0"/>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15995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7C0C3-10C1-4040-820E-7F3AB4927060}" type="datetimeFigureOut">
              <a:rPr lang="en-GB" smtClean="0"/>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349824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47C0C3-10C1-4040-820E-7F3AB4927060}" type="datetimeFigureOut">
              <a:rPr lang="en-GB" smtClean="0"/>
              <a:t>04/02/2014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349974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47C0C3-10C1-4040-820E-7F3AB4927060}" type="datetimeFigureOut">
              <a:rPr lang="en-GB" smtClean="0"/>
              <a:t>04/02/2014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205783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47C0C3-10C1-4040-820E-7F3AB4927060}" type="datetimeFigureOut">
              <a:rPr lang="en-GB" smtClean="0"/>
              <a:t>04/02/2014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8441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7C0C3-10C1-4040-820E-7F3AB4927060}" type="datetimeFigureOut">
              <a:rPr lang="en-GB" smtClean="0"/>
              <a:t>04/02/2014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13966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7C0C3-10C1-4040-820E-7F3AB4927060}" type="datetimeFigureOut">
              <a:rPr lang="en-GB" smtClean="0"/>
              <a:t>04/02/2014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133252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7C0C3-10C1-4040-820E-7F3AB4927060}" type="datetimeFigureOut">
              <a:rPr lang="en-GB" smtClean="0"/>
              <a:t>04/02/2014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B0F9F-073A-4F6D-B8A7-CBA820B7E040}" type="slidenum">
              <a:rPr lang="en-GB" smtClean="0"/>
              <a:t>‹#›</a:t>
            </a:fld>
            <a:endParaRPr lang="en-GB"/>
          </a:p>
        </p:txBody>
      </p:sp>
    </p:spTree>
    <p:extLst>
      <p:ext uri="{BB962C8B-B14F-4D97-AF65-F5344CB8AC3E}">
        <p14:creationId xmlns:p14="http://schemas.microsoft.com/office/powerpoint/2010/main" val="282832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7C0C3-10C1-4040-820E-7F3AB4927060}" type="datetimeFigureOut">
              <a:rPr lang="en-GB" smtClean="0"/>
              <a:t>04/02/2014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B0F9F-073A-4F6D-B8A7-CBA820B7E040}" type="slidenum">
              <a:rPr lang="en-GB" smtClean="0"/>
              <a:t>‹#›</a:t>
            </a:fld>
            <a:endParaRPr lang="en-GB"/>
          </a:p>
        </p:txBody>
      </p:sp>
    </p:spTree>
    <p:extLst>
      <p:ext uri="{BB962C8B-B14F-4D97-AF65-F5344CB8AC3E}">
        <p14:creationId xmlns:p14="http://schemas.microsoft.com/office/powerpoint/2010/main" val="390289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oNDjL_q7kHU&amp;safe=activ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Bolivia" TargetMode="External"/><Relationship Id="rId2" Type="http://schemas.openxmlformats.org/officeDocument/2006/relationships/hyperlink" Target="http://en.wikipedia.org/wiki/Cochabamba" TargetMode="External"/><Relationship Id="rId1" Type="http://schemas.openxmlformats.org/officeDocument/2006/relationships/slideLayout" Target="../slideLayouts/slideLayout6.xml"/><Relationship Id="rId5" Type="http://schemas.openxmlformats.org/officeDocument/2006/relationships/hyperlink" Target="http://en.wikipedia.org/wiki/Manfred_Reyes_Villa" TargetMode="External"/><Relationship Id="rId4" Type="http://schemas.openxmlformats.org/officeDocument/2006/relationships/hyperlink" Target="http://en.wikipedia.org/wiki/Water_suppl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4294" t="13759" r="22014" b="39503"/>
          <a:stretch/>
        </p:blipFill>
        <p:spPr bwMode="auto">
          <a:xfrm>
            <a:off x="467544" y="79756"/>
            <a:ext cx="820648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1910" y="4725144"/>
            <a:ext cx="4572000" cy="646331"/>
          </a:xfrm>
          <a:prstGeom prst="rect">
            <a:avLst/>
          </a:prstGeom>
        </p:spPr>
        <p:txBody>
          <a:bodyPr>
            <a:spAutoFit/>
          </a:bodyPr>
          <a:lstStyle/>
          <a:p>
            <a:r>
              <a:rPr lang="en-GB" u="sng" dirty="0">
                <a:hlinkClick r:id="rId3"/>
              </a:rPr>
              <a:t>http://www.youtube.com/watch?v=oNDjL_q7kHU&amp;safe=active</a:t>
            </a:r>
            <a:endParaRPr lang="en-GB" dirty="0"/>
          </a:p>
        </p:txBody>
      </p:sp>
    </p:spTree>
    <p:extLst>
      <p:ext uri="{BB962C8B-B14F-4D97-AF65-F5344CB8AC3E}">
        <p14:creationId xmlns:p14="http://schemas.microsoft.com/office/powerpoint/2010/main" val="243317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odecagon 2"/>
          <p:cNvSpPr/>
          <p:nvPr/>
        </p:nvSpPr>
        <p:spPr>
          <a:xfrm>
            <a:off x="179512" y="5635426"/>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Two Named Examples</a:t>
            </a:r>
            <a:endParaRPr lang="en-GB" sz="1200" dirty="0"/>
          </a:p>
        </p:txBody>
      </p:sp>
      <p:sp>
        <p:nvSpPr>
          <p:cNvPr id="4" name="Dodecagon 3"/>
          <p:cNvSpPr/>
          <p:nvPr/>
        </p:nvSpPr>
        <p:spPr>
          <a:xfrm>
            <a:off x="1691680" y="5635426"/>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No paragraph or structure</a:t>
            </a:r>
            <a:endParaRPr lang="en-GB" sz="1200" dirty="0"/>
          </a:p>
        </p:txBody>
      </p:sp>
      <p:sp>
        <p:nvSpPr>
          <p:cNvPr id="5" name="Dodecagon 4"/>
          <p:cNvSpPr/>
          <p:nvPr/>
        </p:nvSpPr>
        <p:spPr>
          <a:xfrm>
            <a:off x="3203848" y="5635426"/>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Simple reasons why a conflict may happen</a:t>
            </a:r>
            <a:endParaRPr lang="en-GB" sz="1200" dirty="0"/>
          </a:p>
        </p:txBody>
      </p:sp>
      <p:sp>
        <p:nvSpPr>
          <p:cNvPr id="6" name="Dodecagon 5"/>
          <p:cNvSpPr/>
          <p:nvPr/>
        </p:nvSpPr>
        <p:spPr>
          <a:xfrm>
            <a:off x="847018" y="4242859"/>
            <a:ext cx="1348718" cy="1058349"/>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Describes two examples , not fully focussed on the conflict</a:t>
            </a:r>
            <a:endParaRPr lang="en-GB" sz="1100" dirty="0"/>
          </a:p>
        </p:txBody>
      </p:sp>
      <p:sp>
        <p:nvSpPr>
          <p:cNvPr id="7" name="Dodecagon 6"/>
          <p:cNvSpPr/>
          <p:nvPr/>
        </p:nvSpPr>
        <p:spPr>
          <a:xfrm>
            <a:off x="2483768" y="4242859"/>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Clear explanations but a few mistakes</a:t>
            </a:r>
            <a:endParaRPr lang="en-GB" sz="1200" dirty="0"/>
          </a:p>
        </p:txBody>
      </p:sp>
      <p:sp>
        <p:nvSpPr>
          <p:cNvPr id="8" name="Dodecagon 7"/>
          <p:cNvSpPr/>
          <p:nvPr/>
        </p:nvSpPr>
        <p:spPr>
          <a:xfrm>
            <a:off x="179512" y="2831164"/>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A range of examples (3 or more)</a:t>
            </a:r>
            <a:endParaRPr lang="en-GB" sz="1200" dirty="0"/>
          </a:p>
        </p:txBody>
      </p:sp>
      <p:sp>
        <p:nvSpPr>
          <p:cNvPr id="9" name="Dodecagon 8"/>
          <p:cNvSpPr/>
          <p:nvPr/>
        </p:nvSpPr>
        <p:spPr>
          <a:xfrm>
            <a:off x="1691680" y="2831164"/>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Link made between water supply problems and conflict</a:t>
            </a:r>
            <a:endParaRPr lang="en-GB" sz="1100" dirty="0"/>
          </a:p>
        </p:txBody>
      </p:sp>
      <p:sp>
        <p:nvSpPr>
          <p:cNvPr id="10" name="Dodecagon 9"/>
          <p:cNvSpPr/>
          <p:nvPr/>
        </p:nvSpPr>
        <p:spPr>
          <a:xfrm>
            <a:off x="3203848" y="2831163"/>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Begins to assess how likely a conflict is or how severe it may be</a:t>
            </a:r>
            <a:endParaRPr lang="en-GB" sz="1100" dirty="0"/>
          </a:p>
        </p:txBody>
      </p:sp>
      <p:sp>
        <p:nvSpPr>
          <p:cNvPr id="11" name="Dodecagon 10"/>
          <p:cNvSpPr/>
          <p:nvPr/>
        </p:nvSpPr>
        <p:spPr>
          <a:xfrm>
            <a:off x="188086" y="1347460"/>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A range of examples for </a:t>
            </a:r>
            <a:r>
              <a:rPr lang="en-GB" sz="1100" smtClean="0"/>
              <a:t>different reasons</a:t>
            </a:r>
            <a:endParaRPr lang="en-GB" sz="1100" dirty="0"/>
          </a:p>
        </p:txBody>
      </p:sp>
      <p:sp>
        <p:nvSpPr>
          <p:cNvPr id="12" name="Dodecagon 11"/>
          <p:cNvSpPr/>
          <p:nvPr/>
        </p:nvSpPr>
        <p:spPr>
          <a:xfrm>
            <a:off x="1700254" y="1347460"/>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No grammar or spelling errors. Fully geographic terminology</a:t>
            </a:r>
            <a:endParaRPr lang="en-GB" sz="1100" dirty="0"/>
          </a:p>
        </p:txBody>
      </p:sp>
      <p:sp>
        <p:nvSpPr>
          <p:cNvPr id="13" name="Dodecagon 12"/>
          <p:cNvSpPr/>
          <p:nvPr/>
        </p:nvSpPr>
        <p:spPr>
          <a:xfrm>
            <a:off x="3212422" y="1347459"/>
            <a:ext cx="1368152" cy="1051655"/>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Clear and genuine assessment on severity and likelihood of conflict</a:t>
            </a:r>
            <a:endParaRPr lang="en-GB" sz="1100" dirty="0"/>
          </a:p>
        </p:txBody>
      </p:sp>
      <p:sp>
        <p:nvSpPr>
          <p:cNvPr id="14" name="TextBox 13"/>
          <p:cNvSpPr txBox="1"/>
          <p:nvPr/>
        </p:nvSpPr>
        <p:spPr>
          <a:xfrm>
            <a:off x="5508104" y="2804735"/>
            <a:ext cx="3240360" cy="1200329"/>
          </a:xfrm>
          <a:prstGeom prst="rect">
            <a:avLst/>
          </a:prstGeom>
          <a:noFill/>
        </p:spPr>
        <p:txBody>
          <a:bodyPr wrap="square" rtlCol="0">
            <a:spAutoFit/>
          </a:bodyPr>
          <a:lstStyle/>
          <a:p>
            <a:r>
              <a:rPr lang="en-GB" dirty="0" smtClean="0"/>
              <a:t>Could they lead to water wars?</a:t>
            </a:r>
          </a:p>
          <a:p>
            <a:endParaRPr lang="en-GB" dirty="0"/>
          </a:p>
          <a:p>
            <a:r>
              <a:rPr lang="en-GB" dirty="0" smtClean="0"/>
              <a:t>What could potentially reduce the risk of war?</a:t>
            </a:r>
            <a:endParaRPr lang="en-GB" dirty="0"/>
          </a:p>
        </p:txBody>
      </p:sp>
      <p:sp>
        <p:nvSpPr>
          <p:cNvPr id="15" name="TextBox 14"/>
          <p:cNvSpPr txBox="1"/>
          <p:nvPr/>
        </p:nvSpPr>
        <p:spPr>
          <a:xfrm>
            <a:off x="5508104" y="4399944"/>
            <a:ext cx="3528392" cy="1477328"/>
          </a:xfrm>
          <a:prstGeom prst="rect">
            <a:avLst/>
          </a:prstGeom>
          <a:noFill/>
        </p:spPr>
        <p:txBody>
          <a:bodyPr wrap="square" rtlCol="0">
            <a:spAutoFit/>
          </a:bodyPr>
          <a:lstStyle/>
          <a:p>
            <a:r>
              <a:rPr lang="en-GB" dirty="0" smtClean="0"/>
              <a:t>Large scale conflict and small scale conflicts</a:t>
            </a:r>
          </a:p>
          <a:p>
            <a:endParaRPr lang="en-GB" dirty="0"/>
          </a:p>
          <a:p>
            <a:r>
              <a:rPr lang="en-GB" dirty="0" smtClean="0"/>
              <a:t>Conflict doesn’t only mean wars – it could be debate.</a:t>
            </a:r>
            <a:endParaRPr lang="en-GB" dirty="0"/>
          </a:p>
        </p:txBody>
      </p:sp>
      <p:sp>
        <p:nvSpPr>
          <p:cNvPr id="2" name="TextBox 1"/>
          <p:cNvSpPr txBox="1"/>
          <p:nvPr/>
        </p:nvSpPr>
        <p:spPr>
          <a:xfrm>
            <a:off x="179512" y="116632"/>
            <a:ext cx="8748972" cy="707886"/>
          </a:xfrm>
          <a:prstGeom prst="rect">
            <a:avLst/>
          </a:prstGeom>
          <a:noFill/>
        </p:spPr>
        <p:txBody>
          <a:bodyPr wrap="square" rtlCol="0">
            <a:spAutoFit/>
          </a:bodyPr>
          <a:lstStyle/>
          <a:p>
            <a:r>
              <a:rPr lang="en-GB" sz="2000" b="1" dirty="0" smtClean="0"/>
              <a:t>Using named examples, assess the potential for water supply to become a source of conflict. (15 Marks)</a:t>
            </a:r>
            <a:endParaRPr lang="en-GB" sz="2000" b="1" dirty="0"/>
          </a:p>
        </p:txBody>
      </p:sp>
    </p:spTree>
    <p:extLst>
      <p:ext uri="{BB962C8B-B14F-4D97-AF65-F5344CB8AC3E}">
        <p14:creationId xmlns:p14="http://schemas.microsoft.com/office/powerpoint/2010/main" val="2740137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rot="16200000">
            <a:off x="1608923" y="-254157"/>
            <a:ext cx="6120680" cy="7294305"/>
          </a:xfrm>
          <a:prstGeom prst="rect">
            <a:avLst/>
          </a:prstGeom>
        </p:spPr>
        <p:txBody>
          <a:bodyPr wrap="square">
            <a:spAutoFit/>
          </a:bodyPr>
          <a:lstStyle/>
          <a:p>
            <a:r>
              <a:rPr lang="en-GB" sz="1200" b="1" dirty="0"/>
              <a:t>Privatisation of Water – Cochabamba (2000)</a:t>
            </a:r>
            <a:endParaRPr lang="en-GB" sz="1200" dirty="0"/>
          </a:p>
          <a:p>
            <a:r>
              <a:rPr lang="en-GB" sz="1200" dirty="0"/>
              <a:t>The </a:t>
            </a:r>
            <a:r>
              <a:rPr lang="en-GB" sz="1200" b="1" dirty="0"/>
              <a:t>Cochabamba protests of 2000</a:t>
            </a:r>
            <a:r>
              <a:rPr lang="en-GB" sz="1200" dirty="0"/>
              <a:t>, also known as the </a:t>
            </a:r>
            <a:r>
              <a:rPr lang="en-GB" sz="1200" b="1" dirty="0"/>
              <a:t>Cochabamba Water War</a:t>
            </a:r>
            <a:r>
              <a:rPr lang="en-GB" sz="1200" dirty="0"/>
              <a:t>, were a series of protests that took place in </a:t>
            </a:r>
            <a:r>
              <a:rPr lang="en-GB" sz="1200" u="sng" dirty="0">
                <a:hlinkClick r:id="rId2" tooltip="Cochabamba"/>
              </a:rPr>
              <a:t>Cochabamba</a:t>
            </a:r>
            <a:r>
              <a:rPr lang="en-GB" sz="1200" dirty="0"/>
              <a:t>, </a:t>
            </a:r>
            <a:r>
              <a:rPr lang="en-GB" sz="1200" u="sng" dirty="0">
                <a:hlinkClick r:id="rId3" tooltip="Bolivia"/>
              </a:rPr>
              <a:t>Bolivia</a:t>
            </a:r>
            <a:r>
              <a:rPr lang="en-GB" sz="1200" dirty="0"/>
              <a:t>'s third largest city, between December 1999 and April 2000 in response to the privatisation of the city's municipal </a:t>
            </a:r>
            <a:r>
              <a:rPr lang="en-GB" sz="1200" u="sng" dirty="0">
                <a:hlinkClick r:id="rId4" tooltip="Water supply"/>
              </a:rPr>
              <a:t>water supply</a:t>
            </a:r>
            <a:r>
              <a:rPr lang="en-GB" sz="1200" dirty="0"/>
              <a:t> company </a:t>
            </a:r>
            <a:r>
              <a:rPr lang="en-GB" sz="1200" dirty="0" err="1"/>
              <a:t>Semapa</a:t>
            </a:r>
            <a:r>
              <a:rPr lang="en-GB" sz="1200" dirty="0"/>
              <a:t>. The new firm, </a:t>
            </a:r>
            <a:r>
              <a:rPr lang="en-GB" sz="1200" dirty="0" err="1"/>
              <a:t>Aguas</a:t>
            </a:r>
            <a:r>
              <a:rPr lang="en-GB" sz="1200" dirty="0"/>
              <a:t> del </a:t>
            </a:r>
            <a:r>
              <a:rPr lang="en-GB" sz="1200" dirty="0" err="1"/>
              <a:t>Tunari</a:t>
            </a:r>
            <a:r>
              <a:rPr lang="en-GB" sz="1200" dirty="0"/>
              <a:t> – a joint venture involving Bechtel and Suez </a:t>
            </a:r>
            <a:r>
              <a:rPr lang="en-GB" sz="1200" dirty="0" err="1"/>
              <a:t>Lyonaise</a:t>
            </a:r>
            <a:r>
              <a:rPr lang="en-GB" sz="1200" dirty="0"/>
              <a:t> – was required to invest in construction of long-envisioned dam (a priority of Mayor </a:t>
            </a:r>
            <a:r>
              <a:rPr lang="en-GB" sz="1200" u="sng" dirty="0">
                <a:hlinkClick r:id="rId5" tooltip="Manfred Reyes Villa"/>
              </a:rPr>
              <a:t>Manfred Reyes Villa</a:t>
            </a:r>
            <a:r>
              <a:rPr lang="en-GB" sz="1200" dirty="0"/>
              <a:t>) - so they dramatically raised water rates.</a:t>
            </a:r>
          </a:p>
          <a:p>
            <a:r>
              <a:rPr lang="en-GB" sz="1200" dirty="0"/>
              <a:t>This move was supported by the IMF and World Bank as they considered it an option to promote economic growth which they considered impossible with services remaining in government control.</a:t>
            </a:r>
          </a:p>
          <a:p>
            <a:r>
              <a:rPr lang="en-GB" sz="1200" dirty="0"/>
              <a:t>In February and March of 2000, protests broke out in Cochabamba, Bolivia, in response to the skyrocketing price of water. Many people saw their bills triple or even quadruple, just weeks after </a:t>
            </a:r>
            <a:r>
              <a:rPr lang="en-GB" sz="1200" dirty="0" err="1"/>
              <a:t>Aguas</a:t>
            </a:r>
            <a:r>
              <a:rPr lang="en-GB" sz="1200" dirty="0"/>
              <a:t> del </a:t>
            </a:r>
            <a:r>
              <a:rPr lang="en-GB" sz="1200" dirty="0" err="1"/>
              <a:t>Tunari</a:t>
            </a:r>
            <a:r>
              <a:rPr lang="en-GB" sz="1200" dirty="0"/>
              <a:t>, a private company owned by London-based multinational International Water Ltd., took over the city’s water system.</a:t>
            </a:r>
          </a:p>
          <a:p>
            <a:r>
              <a:rPr lang="en-GB" sz="1200" dirty="0"/>
              <a:t> </a:t>
            </a:r>
          </a:p>
          <a:p>
            <a:r>
              <a:rPr lang="en-GB" sz="1200" dirty="0"/>
              <a:t>For thousands of families, the rate hike meant up to half of their monthly income went to paying for water. Unable to survive under these conditions, the citizens demanded that the water contract be terminated. After suffering civil rights abuses, injuries and even death at the hands of the police and military, the protesters were heard and their water rights were restored.</a:t>
            </a:r>
          </a:p>
          <a:p>
            <a:r>
              <a:rPr lang="en-GB" sz="1200" dirty="0"/>
              <a:t> </a:t>
            </a:r>
          </a:p>
          <a:p>
            <a:r>
              <a:rPr lang="en-GB" sz="1200" b="1" cap="all" dirty="0"/>
              <a:t>Water wars or cooperation?</a:t>
            </a:r>
            <a:endParaRPr lang="en-GB" sz="1200" dirty="0"/>
          </a:p>
          <a:p>
            <a:r>
              <a:rPr lang="en-GB" sz="1200" dirty="0"/>
              <a:t>In recent years there have been two common statements about the relationship between water and security. The first is that the wars of the future will be about water rather than, say, about oil. Contrariwise, the second is that so far there have been very few international conflicts over water and that shared water resources have more often led to cooperation than conflict.</a:t>
            </a:r>
          </a:p>
          <a:p>
            <a:r>
              <a:rPr lang="en-GB" sz="1200" dirty="0"/>
              <a:t>If the optimism of the second insight vitiates the gloom-laden first, there is sadly some reason to temper that optimism. To begin with, some of the cooperation is between unequal powers and the resulting agreement has been one-sided. In such cases, cooperation masks conflict rather than resolves it.</a:t>
            </a:r>
          </a:p>
          <a:p>
            <a:r>
              <a:rPr lang="en-GB" sz="1200" dirty="0"/>
              <a:t>More importantly, pressure on water resources is likely to grow over the next 40-50 years as the world population continues to grow, urbanisation proceeds apace and more countries, by dint of succeeding with a high growth economic strategy, enter the water-intensive phase of development that China and India are now in.</a:t>
            </a:r>
          </a:p>
          <a:p>
            <a:r>
              <a:rPr lang="en-GB" sz="1200" b="1" dirty="0"/>
              <a:t>Water for Peace?</a:t>
            </a:r>
            <a:endParaRPr lang="en-GB" sz="1200" dirty="0"/>
          </a:p>
          <a:p>
            <a:r>
              <a:rPr lang="en-GB" sz="1200" dirty="0"/>
              <a:t>In what is probably the most ambitious survey of water crises and treaties around the world carried out so far, Aaron Wolf (1998) argued that water has brought about much more interstate cooperation than conflict. He </a:t>
            </a:r>
            <a:r>
              <a:rPr lang="en-GB" sz="1200" dirty="0" err="1"/>
              <a:t>analyzed</a:t>
            </a:r>
            <a:r>
              <a:rPr lang="en-GB" sz="1200" dirty="0"/>
              <a:t> 412 crises among riparian states between 1918 and 1994 and identified only seven cases where water issues contributed to the dispute (Wolf, 1999). Empirical evidence thus seems to corroborate Allan’s proposition.</a:t>
            </a:r>
          </a:p>
        </p:txBody>
      </p:sp>
      <p:sp>
        <p:nvSpPr>
          <p:cNvPr id="4" name="TextBox 3"/>
          <p:cNvSpPr txBox="1"/>
          <p:nvPr/>
        </p:nvSpPr>
        <p:spPr>
          <a:xfrm rot="16200000">
            <a:off x="-2843371" y="3230978"/>
            <a:ext cx="6703131" cy="461665"/>
          </a:xfrm>
          <a:prstGeom prst="rect">
            <a:avLst/>
          </a:prstGeom>
          <a:noFill/>
        </p:spPr>
        <p:txBody>
          <a:bodyPr wrap="square" rtlCol="0">
            <a:spAutoFit/>
          </a:bodyPr>
          <a:lstStyle/>
          <a:p>
            <a:pPr algn="ctr"/>
            <a:r>
              <a:rPr lang="en-GB" sz="2400" b="1" dirty="0" smtClean="0"/>
              <a:t>Ideas to help you answer the exam question</a:t>
            </a:r>
            <a:endParaRPr lang="en-GB" sz="2400" b="1" dirty="0"/>
          </a:p>
        </p:txBody>
      </p:sp>
    </p:spTree>
    <p:extLst>
      <p:ext uri="{BB962C8B-B14F-4D97-AF65-F5344CB8AC3E}">
        <p14:creationId xmlns:p14="http://schemas.microsoft.com/office/powerpoint/2010/main" val="3461578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Spare resources</a:t>
            </a:r>
            <a:endParaRPr lang="en-GB" dirty="0"/>
          </a:p>
        </p:txBody>
      </p:sp>
    </p:spTree>
    <p:extLst>
      <p:ext uri="{BB962C8B-B14F-4D97-AF65-F5344CB8AC3E}">
        <p14:creationId xmlns:p14="http://schemas.microsoft.com/office/powerpoint/2010/main" val="1094343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Haydon 2011-2012\Haydon\A2 Geography\Contested Planet\Water Conflicts\The risks of water insecurity\Water W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117"/>
            <a:ext cx="9144000" cy="590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17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Questions- Answer in full sentences</a:t>
            </a:r>
            <a:endParaRPr lang="en-GB" dirty="0"/>
          </a:p>
        </p:txBody>
      </p:sp>
      <p:sp>
        <p:nvSpPr>
          <p:cNvPr id="5" name="Content Placeholder 4"/>
          <p:cNvSpPr>
            <a:spLocks noGrp="1"/>
          </p:cNvSpPr>
          <p:nvPr>
            <p:ph idx="1"/>
          </p:nvPr>
        </p:nvSpPr>
        <p:spPr>
          <a:xfrm>
            <a:off x="323528" y="1600200"/>
            <a:ext cx="8363272" cy="5257800"/>
          </a:xfrm>
        </p:spPr>
        <p:txBody>
          <a:bodyPr>
            <a:normAutofit fontScale="77500" lnSpcReduction="20000"/>
          </a:bodyPr>
          <a:lstStyle/>
          <a:p>
            <a:pPr marL="971550" lvl="1" indent="-514350">
              <a:buFont typeface="+mj-lt"/>
              <a:buAutoNum type="arabicPeriod"/>
            </a:pPr>
            <a:r>
              <a:rPr lang="en-GB" dirty="0" smtClean="0"/>
              <a:t>How much water is fresh?</a:t>
            </a:r>
          </a:p>
          <a:p>
            <a:pPr marL="971550" lvl="1" indent="-514350">
              <a:buFont typeface="+mj-lt"/>
              <a:buAutoNum type="arabicPeriod"/>
            </a:pPr>
            <a:r>
              <a:rPr lang="en-GB" dirty="0" smtClean="0"/>
              <a:t>In the past 50 years how many water related alterations have there been?</a:t>
            </a:r>
          </a:p>
          <a:p>
            <a:pPr marL="971550" lvl="1" indent="-514350">
              <a:buFont typeface="+mj-lt"/>
              <a:buAutoNum type="arabicPeriod"/>
            </a:pPr>
            <a:r>
              <a:rPr lang="en-GB" dirty="0" smtClean="0"/>
              <a:t>How many of these alteration have resulted in violence?</a:t>
            </a:r>
          </a:p>
          <a:p>
            <a:pPr marL="971550" lvl="1" indent="-514350">
              <a:buFont typeface="+mj-lt"/>
              <a:buAutoNum type="arabicPeriod"/>
            </a:pPr>
            <a:r>
              <a:rPr lang="en-GB" dirty="0" smtClean="0"/>
              <a:t>Which countries have more percentage of world population than supply?</a:t>
            </a:r>
          </a:p>
          <a:p>
            <a:pPr marL="971550" lvl="1" indent="-514350">
              <a:buFont typeface="+mj-lt"/>
              <a:buAutoNum type="arabicPeriod"/>
            </a:pPr>
            <a:r>
              <a:rPr lang="en-GB" dirty="0" smtClean="0"/>
              <a:t>Look at the gap between supply and demand for Africa’s water supply and pop and Europe's water supply and pop. What do you notice?</a:t>
            </a:r>
          </a:p>
          <a:p>
            <a:pPr marL="971550" lvl="1" indent="-514350">
              <a:buFont typeface="+mj-lt"/>
              <a:buAutoNum type="arabicPeriod"/>
            </a:pPr>
            <a:r>
              <a:rPr lang="en-GB" dirty="0" smtClean="0"/>
              <a:t>How much water is stored up in aquifers according to the UN?</a:t>
            </a:r>
          </a:p>
          <a:p>
            <a:pPr marL="971550" lvl="1" indent="-514350">
              <a:buFont typeface="+mj-lt"/>
              <a:buAutoNum type="arabicPeriod"/>
            </a:pPr>
            <a:r>
              <a:rPr lang="en-GB" dirty="0" smtClean="0"/>
              <a:t>Name a ‘major’ aquifer other than the Nubian. </a:t>
            </a:r>
          </a:p>
          <a:p>
            <a:pPr marL="971550" lvl="1" indent="-514350">
              <a:buFont typeface="+mj-lt"/>
              <a:buAutoNum type="arabicPeriod"/>
            </a:pPr>
            <a:r>
              <a:rPr lang="en-GB" dirty="0" smtClean="0"/>
              <a:t>Why can the Nubian not be used sustainably?</a:t>
            </a:r>
          </a:p>
          <a:p>
            <a:pPr marL="971550" lvl="1" indent="-514350">
              <a:buFont typeface="+mj-lt"/>
              <a:buAutoNum type="arabicPeriod"/>
            </a:pPr>
            <a:r>
              <a:rPr lang="en-GB" dirty="0" smtClean="0"/>
              <a:t>Where will be the worst strain on water supply?</a:t>
            </a:r>
          </a:p>
          <a:p>
            <a:pPr marL="971550" lvl="1" indent="-514350">
              <a:buFont typeface="+mj-lt"/>
              <a:buAutoNum type="arabicPeriod"/>
            </a:pPr>
            <a:r>
              <a:rPr lang="en-GB" dirty="0" smtClean="0"/>
              <a:t>Which country would you not expect to be in the top 5 worst water countries?</a:t>
            </a:r>
          </a:p>
        </p:txBody>
      </p:sp>
    </p:spTree>
    <p:extLst>
      <p:ext uri="{BB962C8B-B14F-4D97-AF65-F5344CB8AC3E}">
        <p14:creationId xmlns:p14="http://schemas.microsoft.com/office/powerpoint/2010/main" val="1080824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l="29814" t="14667" r="29097" b="6223"/>
          <a:stretch>
            <a:fillRect/>
          </a:stretch>
        </p:blipFill>
        <p:spPr bwMode="auto">
          <a:xfrm>
            <a:off x="323528" y="0"/>
            <a:ext cx="5603171" cy="67420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287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free.bridal-shower-themes.com/img/blank-map-of-the-world-printabl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75" b="18604"/>
          <a:stretch/>
        </p:blipFill>
        <p:spPr bwMode="auto">
          <a:xfrm>
            <a:off x="179512" y="116632"/>
            <a:ext cx="4419146" cy="2416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http://free.bridal-shower-themes.com/img/blank-map-of-the-world-printabl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75" b="18604"/>
          <a:stretch/>
        </p:blipFill>
        <p:spPr bwMode="auto">
          <a:xfrm>
            <a:off x="179512" y="2636912"/>
            <a:ext cx="4419146" cy="2416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http://free.bridal-shower-themes.com/img/blank-map-of-the-world-printabl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75" b="18604"/>
          <a:stretch/>
        </p:blipFill>
        <p:spPr bwMode="auto">
          <a:xfrm>
            <a:off x="4724854" y="116632"/>
            <a:ext cx="4419146" cy="2416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descr="http://free.bridal-shower-themes.com/img/blank-map-of-the-world-printabl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75" b="18604"/>
          <a:stretch/>
        </p:blipFill>
        <p:spPr bwMode="auto">
          <a:xfrm>
            <a:off x="4724854" y="2636912"/>
            <a:ext cx="4419146" cy="2416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25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057" y="172378"/>
            <a:ext cx="8136904" cy="1384995"/>
          </a:xfrm>
          <a:prstGeom prst="rect">
            <a:avLst/>
          </a:prstGeom>
          <a:noFill/>
        </p:spPr>
        <p:txBody>
          <a:bodyPr wrap="square" rtlCol="0">
            <a:spAutoFit/>
          </a:bodyPr>
          <a:lstStyle/>
          <a:p>
            <a:r>
              <a:rPr lang="en-GB" sz="1400" dirty="0"/>
              <a:t>LOA – What factors create water ‘pressure points’</a:t>
            </a:r>
          </a:p>
          <a:p>
            <a:endParaRPr lang="en-GB" sz="1400" dirty="0"/>
          </a:p>
          <a:p>
            <a:r>
              <a:rPr lang="en-GB" sz="1400" dirty="0"/>
              <a:t>LOB – Examples of future conflicts (international, regional and local)</a:t>
            </a:r>
          </a:p>
          <a:p>
            <a:endParaRPr lang="en-GB" sz="1400" dirty="0"/>
          </a:p>
          <a:p>
            <a:r>
              <a:rPr lang="en-GB" sz="1400" dirty="0"/>
              <a:t>LOC – To what extent is conflict likely?</a:t>
            </a:r>
          </a:p>
          <a:p>
            <a:endParaRPr lang="en-GB" sz="1400" dirty="0"/>
          </a:p>
        </p:txBody>
      </p:sp>
      <p:sp>
        <p:nvSpPr>
          <p:cNvPr id="6" name="TextBox 5"/>
          <p:cNvSpPr txBox="1"/>
          <p:nvPr/>
        </p:nvSpPr>
        <p:spPr>
          <a:xfrm>
            <a:off x="420510" y="1789659"/>
            <a:ext cx="8136904" cy="2631490"/>
          </a:xfrm>
          <a:prstGeom prst="rect">
            <a:avLst/>
          </a:prstGeom>
          <a:noFill/>
        </p:spPr>
        <p:txBody>
          <a:bodyPr wrap="square" rtlCol="0">
            <a:spAutoFit/>
          </a:bodyPr>
          <a:lstStyle/>
          <a:p>
            <a:r>
              <a:rPr lang="en-GB" sz="1100" dirty="0" smtClean="0"/>
              <a:t>LOA – 5-10mins</a:t>
            </a:r>
          </a:p>
          <a:p>
            <a:r>
              <a:rPr lang="en-GB" sz="1100" dirty="0" smtClean="0"/>
              <a:t>Discuss the factors that create pressure points and hot sports from using the Venn diagram on slide 4. Students to copy a rough version into their books and make notes</a:t>
            </a:r>
          </a:p>
          <a:p>
            <a:endParaRPr lang="en-GB" sz="1100" dirty="0"/>
          </a:p>
          <a:p>
            <a:endParaRPr lang="en-GB" sz="1100" dirty="0" smtClean="0"/>
          </a:p>
          <a:p>
            <a:r>
              <a:rPr lang="en-GB" sz="1100" dirty="0" smtClean="0"/>
              <a:t>LOB  30mins – read through and discuss potential for water conflicts in the future and where they are likely to happen. Students should also read about the Nile as an example and </a:t>
            </a:r>
            <a:r>
              <a:rPr lang="en-GB" sz="1100" dirty="0"/>
              <a:t>Cochabamba </a:t>
            </a:r>
            <a:r>
              <a:rPr lang="en-GB" sz="1100" dirty="0" smtClean="0"/>
              <a:t> to get a large and small scale conflict. Students then work in pairs to add on conflict information to their A3 map (slide 7). Students will need laptop access for this (if not, set for HWK and ask students to just label on the main hotspot areas). If there is time students should share information on conflict (if not, set for HWK)</a:t>
            </a:r>
          </a:p>
          <a:p>
            <a:endParaRPr lang="en-GB" sz="1100" dirty="0" smtClean="0"/>
          </a:p>
          <a:p>
            <a:r>
              <a:rPr lang="en-GB" sz="1100" dirty="0" smtClean="0"/>
              <a:t>LOC 10mins – discuss the likelihood of conflict in the future. Students to post it note their opinion onto the opinion line. Read through the rest of the information from slide 11 and look through the exam question that will be their HWK.</a:t>
            </a:r>
            <a:endParaRPr lang="en-GB" sz="1100" dirty="0"/>
          </a:p>
          <a:p>
            <a:endParaRPr lang="en-GB" sz="1100" dirty="0" smtClean="0"/>
          </a:p>
          <a:p>
            <a:endParaRPr lang="en-GB" sz="1100" dirty="0"/>
          </a:p>
          <a:p>
            <a:r>
              <a:rPr lang="en-GB" sz="1100" dirty="0" smtClean="0"/>
              <a:t>HWK – finish A3 conflict research poster and do exam practice question.</a:t>
            </a:r>
            <a:endParaRPr lang="en-GB" sz="1100" dirty="0"/>
          </a:p>
        </p:txBody>
      </p:sp>
    </p:spTree>
    <p:extLst>
      <p:ext uri="{BB962C8B-B14F-4D97-AF65-F5344CB8AC3E}">
        <p14:creationId xmlns:p14="http://schemas.microsoft.com/office/powerpoint/2010/main" val="71484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lker.com/cliparts/5/2/5/c/1197093906998989684johnny_automatic_faucet_1.svg.hi.png"/>
          <p:cNvPicPr>
            <a:picLocks noChangeAspect="1" noChangeArrowheads="1"/>
          </p:cNvPicPr>
          <p:nvPr/>
        </p:nvPicPr>
        <p:blipFill>
          <a:blip r:embed="rId2"/>
          <a:srcRect/>
          <a:stretch>
            <a:fillRect/>
          </a:stretch>
        </p:blipFill>
        <p:spPr bwMode="auto">
          <a:xfrm>
            <a:off x="-1" y="476672"/>
            <a:ext cx="3939461" cy="3355108"/>
          </a:xfrm>
          <a:prstGeom prst="rect">
            <a:avLst/>
          </a:prstGeom>
          <a:noFill/>
        </p:spPr>
      </p:pic>
      <p:sp>
        <p:nvSpPr>
          <p:cNvPr id="6" name="Title 1"/>
          <p:cNvSpPr>
            <a:spLocks noGrp="1"/>
          </p:cNvSpPr>
          <p:nvPr>
            <p:ph type="title"/>
          </p:nvPr>
        </p:nvSpPr>
        <p:spPr>
          <a:xfrm>
            <a:off x="1043608" y="274638"/>
            <a:ext cx="8229600" cy="1143000"/>
          </a:xfrm>
        </p:spPr>
        <p:txBody>
          <a:bodyPr/>
          <a:lstStyle/>
          <a:p>
            <a:r>
              <a:rPr lang="en-GB" b="1" u="sng" dirty="0" smtClean="0"/>
              <a:t> </a:t>
            </a:r>
            <a:endParaRPr lang="en-GB" b="1" u="sng" dirty="0"/>
          </a:p>
        </p:txBody>
      </p:sp>
      <p:sp>
        <p:nvSpPr>
          <p:cNvPr id="7" name="Rectangle 6"/>
          <p:cNvSpPr/>
          <p:nvPr/>
        </p:nvSpPr>
        <p:spPr>
          <a:xfrm>
            <a:off x="107504" y="3789040"/>
            <a:ext cx="9073008" cy="2492990"/>
          </a:xfrm>
          <a:prstGeom prst="rect">
            <a:avLst/>
          </a:prstGeom>
        </p:spPr>
        <p:txBody>
          <a:bodyPr wrap="square">
            <a:spAutoFit/>
          </a:bodyPr>
          <a:lstStyle/>
          <a:p>
            <a:pPr>
              <a:lnSpc>
                <a:spcPct val="150000"/>
              </a:lnSpc>
            </a:pPr>
            <a:r>
              <a:rPr lang="en-GB" sz="2400" dirty="0"/>
              <a:t>Aims</a:t>
            </a:r>
          </a:p>
          <a:p>
            <a:r>
              <a:rPr lang="en-GB" sz="2400" dirty="0"/>
              <a:t>LOA – What factors create water ‘pressure </a:t>
            </a:r>
            <a:r>
              <a:rPr lang="en-GB" sz="2400" dirty="0" smtClean="0"/>
              <a:t>points’</a:t>
            </a:r>
          </a:p>
          <a:p>
            <a:endParaRPr lang="en-GB" sz="2400" dirty="0"/>
          </a:p>
          <a:p>
            <a:r>
              <a:rPr lang="en-GB" sz="2400" dirty="0"/>
              <a:t>LOB </a:t>
            </a:r>
            <a:r>
              <a:rPr lang="en-GB" sz="2400" dirty="0" smtClean="0"/>
              <a:t>– Examples </a:t>
            </a:r>
            <a:r>
              <a:rPr lang="en-GB" sz="2400" dirty="0"/>
              <a:t>of </a:t>
            </a:r>
            <a:r>
              <a:rPr lang="en-GB" sz="2400" dirty="0" smtClean="0"/>
              <a:t>future conflicts (international, regional and local)</a:t>
            </a:r>
          </a:p>
          <a:p>
            <a:endParaRPr lang="en-GB" sz="2400" dirty="0"/>
          </a:p>
          <a:p>
            <a:r>
              <a:rPr lang="en-GB" sz="2400" dirty="0" smtClean="0"/>
              <a:t>LOC </a:t>
            </a:r>
            <a:r>
              <a:rPr lang="en-GB" sz="2400" dirty="0"/>
              <a:t>– </a:t>
            </a:r>
            <a:r>
              <a:rPr lang="en-GB" sz="2400" dirty="0" smtClean="0"/>
              <a:t>To what extent is conflict likely?</a:t>
            </a:r>
            <a:endParaRPr lang="en-GB" sz="2400" dirty="0"/>
          </a:p>
        </p:txBody>
      </p:sp>
      <p:sp>
        <p:nvSpPr>
          <p:cNvPr id="8" name="Title 1"/>
          <p:cNvSpPr txBox="1">
            <a:spLocks/>
          </p:cNvSpPr>
          <p:nvPr/>
        </p:nvSpPr>
        <p:spPr>
          <a:xfrm>
            <a:off x="3131840" y="1916832"/>
            <a:ext cx="596828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smtClean="0"/>
              <a:t>Water conflicts in the future?</a:t>
            </a:r>
            <a:endParaRPr lang="en-GB" b="1" u="sng" dirty="0"/>
          </a:p>
        </p:txBody>
      </p:sp>
    </p:spTree>
    <p:extLst>
      <p:ext uri="{BB962C8B-B14F-4D97-AF65-F5344CB8AC3E}">
        <p14:creationId xmlns:p14="http://schemas.microsoft.com/office/powerpoint/2010/main" val="2517288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00313" y="2786063"/>
            <a:ext cx="2500312" cy="2571750"/>
          </a:xfrm>
          <a:prstGeom prst="ellipse">
            <a:avLst/>
          </a:prstGeom>
          <a:solidFill>
            <a:srgbClr val="FFC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rPr>
              <a:t>DIFFERENT </a:t>
            </a:r>
            <a:r>
              <a:rPr lang="en-GB" sz="2400" dirty="0" smtClean="0">
                <a:solidFill>
                  <a:schemeClr val="tx1"/>
                </a:solidFill>
              </a:rPr>
              <a:t>USERS ?</a:t>
            </a:r>
            <a:endParaRPr lang="en-GB" sz="2400" dirty="0">
              <a:solidFill>
                <a:schemeClr val="tx1"/>
              </a:solidFill>
            </a:endParaRPr>
          </a:p>
          <a:p>
            <a:pPr algn="ctr">
              <a:defRPr/>
            </a:pPr>
            <a:r>
              <a:rPr lang="en-GB" dirty="0">
                <a:solidFill>
                  <a:schemeClr val="tx1"/>
                </a:solidFill>
              </a:rPr>
              <a:t>Conflicting demands</a:t>
            </a:r>
          </a:p>
        </p:txBody>
      </p:sp>
      <p:sp>
        <p:nvSpPr>
          <p:cNvPr id="23554" name="Title 1"/>
          <p:cNvSpPr>
            <a:spLocks noGrp="1"/>
          </p:cNvSpPr>
          <p:nvPr>
            <p:ph type="title"/>
          </p:nvPr>
        </p:nvSpPr>
        <p:spPr>
          <a:xfrm>
            <a:off x="2143125" y="0"/>
            <a:ext cx="4286253" cy="717550"/>
          </a:xfrm>
        </p:spPr>
        <p:txBody>
          <a:bodyPr>
            <a:noAutofit/>
          </a:bodyPr>
          <a:lstStyle/>
          <a:p>
            <a:r>
              <a:rPr lang="en-GB" sz="2800" b="1" dirty="0" smtClean="0">
                <a:solidFill>
                  <a:srgbClr val="07B127"/>
                </a:solidFill>
              </a:rPr>
              <a:t>Water </a:t>
            </a:r>
            <a:r>
              <a:rPr lang="en-GB" sz="2800" b="1" dirty="0">
                <a:solidFill>
                  <a:srgbClr val="07B127"/>
                </a:solidFill>
              </a:rPr>
              <a:t>C</a:t>
            </a:r>
            <a:r>
              <a:rPr lang="en-GB" sz="2800" b="1" dirty="0" smtClean="0">
                <a:solidFill>
                  <a:srgbClr val="07B127"/>
                </a:solidFill>
              </a:rPr>
              <a:t>onflicts Impacts</a:t>
            </a:r>
          </a:p>
        </p:txBody>
      </p:sp>
      <p:sp>
        <p:nvSpPr>
          <p:cNvPr id="6" name="Oval 5"/>
          <p:cNvSpPr/>
          <p:nvPr/>
        </p:nvSpPr>
        <p:spPr>
          <a:xfrm>
            <a:off x="3429000" y="928688"/>
            <a:ext cx="2500313" cy="2428875"/>
          </a:xfrm>
          <a:prstGeom prst="ellipse">
            <a:avLst/>
          </a:prstGeom>
          <a:solidFill>
            <a:schemeClr val="tx1">
              <a:lumMod val="10000"/>
              <a:lumOff val="9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rPr>
              <a:t>SUPPLY?</a:t>
            </a:r>
          </a:p>
          <a:p>
            <a:pPr algn="ctr">
              <a:defRPr/>
            </a:pPr>
            <a:r>
              <a:rPr lang="en-GB" dirty="0">
                <a:solidFill>
                  <a:schemeClr val="tx1"/>
                </a:solidFill>
              </a:rPr>
              <a:t>Diminishing</a:t>
            </a:r>
          </a:p>
        </p:txBody>
      </p:sp>
      <p:sp>
        <p:nvSpPr>
          <p:cNvPr id="7" name="Content Placeholder 6"/>
          <p:cNvSpPr>
            <a:spLocks noGrp="1"/>
          </p:cNvSpPr>
          <p:nvPr>
            <p:ph sz="half" idx="1"/>
          </p:nvPr>
        </p:nvSpPr>
        <p:spPr>
          <a:xfrm>
            <a:off x="1500188" y="928688"/>
            <a:ext cx="2428875" cy="2428875"/>
          </a:xfrm>
          <a:prstGeom prst="ellipse">
            <a:avLst/>
          </a:prstGeom>
          <a:solidFill>
            <a:srgbClr val="FEC6E6">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lang="en-GB" sz="2400" dirty="0" smtClean="0">
                <a:solidFill>
                  <a:schemeClr val="tx1"/>
                </a:solidFill>
              </a:rPr>
              <a:t>DEMANDS?</a:t>
            </a:r>
          </a:p>
          <a:p>
            <a:pPr algn="ctr">
              <a:buFontTx/>
              <a:buNone/>
              <a:defRPr/>
            </a:pPr>
            <a:r>
              <a:rPr lang="en-GB" sz="1800" dirty="0" smtClean="0">
                <a:solidFill>
                  <a:schemeClr val="tx1"/>
                </a:solidFill>
              </a:rPr>
              <a:t>Rising</a:t>
            </a:r>
            <a:endParaRPr lang="en-GB" sz="1800" dirty="0">
              <a:solidFill>
                <a:schemeClr val="tx1"/>
              </a:solidFill>
            </a:endParaRPr>
          </a:p>
        </p:txBody>
      </p:sp>
      <p:sp>
        <p:nvSpPr>
          <p:cNvPr id="9" name="Explosion 1 8"/>
          <p:cNvSpPr/>
          <p:nvPr/>
        </p:nvSpPr>
        <p:spPr>
          <a:xfrm>
            <a:off x="3500438" y="2714625"/>
            <a:ext cx="428625" cy="42862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ular Callout 10"/>
          <p:cNvSpPr/>
          <p:nvPr/>
        </p:nvSpPr>
        <p:spPr>
          <a:xfrm>
            <a:off x="1785938" y="5214938"/>
            <a:ext cx="3500437" cy="1285875"/>
          </a:xfrm>
          <a:prstGeom prst="wedgeRectCallout">
            <a:avLst>
              <a:gd name="adj1" fmla="val 1227"/>
              <a:gd name="adj2" fmla="val -61637"/>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GB" sz="1400" dirty="0">
                <a:solidFill>
                  <a:schemeClr val="tx1"/>
                </a:solidFill>
              </a:rPr>
              <a:t>International conflicts i.e. basin crosses national boundaries</a:t>
            </a:r>
          </a:p>
          <a:p>
            <a:pPr>
              <a:buFont typeface="Arial" pitchFamily="34" charset="0"/>
              <a:buChar char="•"/>
              <a:defRPr/>
            </a:pPr>
            <a:r>
              <a:rPr lang="en-GB" sz="1400" dirty="0">
                <a:solidFill>
                  <a:schemeClr val="tx1"/>
                </a:solidFill>
              </a:rPr>
              <a:t>Internal conflicts </a:t>
            </a:r>
            <a:r>
              <a:rPr lang="en-GB" sz="1400" dirty="0" smtClean="0">
                <a:solidFill>
                  <a:schemeClr val="tx1"/>
                </a:solidFill>
              </a:rPr>
              <a:t>i.e. </a:t>
            </a:r>
            <a:r>
              <a:rPr lang="en-GB" sz="1400" dirty="0">
                <a:solidFill>
                  <a:schemeClr val="tx1"/>
                </a:solidFill>
              </a:rPr>
              <a:t>within a country</a:t>
            </a:r>
          </a:p>
          <a:p>
            <a:pPr>
              <a:buFont typeface="Arial" pitchFamily="34" charset="0"/>
              <a:buChar char="•"/>
              <a:defRPr/>
            </a:pPr>
            <a:r>
              <a:rPr lang="en-GB" sz="1400" dirty="0">
                <a:solidFill>
                  <a:schemeClr val="tx1"/>
                </a:solidFill>
              </a:rPr>
              <a:t>Conservation versus exploitation</a:t>
            </a:r>
          </a:p>
          <a:p>
            <a:pPr algn="ctr">
              <a:defRPr/>
            </a:pPr>
            <a:endParaRPr lang="en-GB" sz="1400" dirty="0">
              <a:solidFill>
                <a:schemeClr val="tx1"/>
              </a:solidFill>
            </a:endParaRPr>
          </a:p>
        </p:txBody>
      </p:sp>
      <p:sp>
        <p:nvSpPr>
          <p:cNvPr id="13" name="Rectangular Callout 12"/>
          <p:cNvSpPr/>
          <p:nvPr/>
        </p:nvSpPr>
        <p:spPr>
          <a:xfrm>
            <a:off x="6429375" y="2214563"/>
            <a:ext cx="2214563" cy="3714750"/>
          </a:xfrm>
          <a:prstGeom prst="wedgeRectCallout">
            <a:avLst>
              <a:gd name="adj1" fmla="val -160964"/>
              <a:gd name="adj2" fmla="val -30534"/>
            </a:avLst>
          </a:prstGeom>
          <a:solidFill>
            <a:srgbClr val="FFFFFF">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solidFill>
              </a:rPr>
              <a:t>PRESSURE POINT- </a:t>
            </a:r>
            <a:r>
              <a:rPr lang="en-GB" sz="1400" dirty="0" smtClean="0">
                <a:solidFill>
                  <a:schemeClr val="tx1"/>
                </a:solidFill>
              </a:rPr>
              <a:t>i.e. </a:t>
            </a:r>
            <a:r>
              <a:rPr lang="en-GB" sz="1400" dirty="0">
                <a:solidFill>
                  <a:schemeClr val="tx1"/>
                </a:solidFill>
              </a:rPr>
              <a:t>need for management. </a:t>
            </a:r>
          </a:p>
          <a:p>
            <a:pPr algn="ctr">
              <a:defRPr/>
            </a:pPr>
            <a:r>
              <a:rPr lang="en-GB" sz="1400" dirty="0">
                <a:solidFill>
                  <a:schemeClr val="tx1"/>
                </a:solidFill>
              </a:rPr>
              <a:t>This is shown spatially as  a </a:t>
            </a:r>
            <a:r>
              <a:rPr lang="en-GB" sz="1400" b="1" dirty="0">
                <a:solidFill>
                  <a:schemeClr val="tx1"/>
                </a:solidFill>
              </a:rPr>
              <a:t>‘hotspot’ </a:t>
            </a:r>
            <a:r>
              <a:rPr lang="en-GB" sz="1400" dirty="0">
                <a:solidFill>
                  <a:schemeClr val="tx1"/>
                </a:solidFill>
              </a:rPr>
              <a:t>of conflict, see map on next slide.</a:t>
            </a:r>
          </a:p>
          <a:p>
            <a:pPr algn="ctr">
              <a:defRPr/>
            </a:pPr>
            <a:r>
              <a:rPr lang="en-GB" sz="1400" dirty="0">
                <a:solidFill>
                  <a:schemeClr val="tx1"/>
                </a:solidFill>
              </a:rPr>
              <a:t>Pressure and hence tension and conflict may be over surface flow and/or groundwater supplies</a:t>
            </a:r>
          </a:p>
          <a:p>
            <a:pPr algn="ctr">
              <a:defRPr/>
            </a:pPr>
            <a:r>
              <a:rPr lang="en-GB" sz="1400" dirty="0">
                <a:solidFill>
                  <a:schemeClr val="tx1"/>
                </a:solidFill>
              </a:rPr>
              <a:t>Dams and diversions and loss of wetlands are  particularly contested.</a:t>
            </a:r>
          </a:p>
          <a:p>
            <a:pPr algn="ctr">
              <a:defRPr/>
            </a:pPr>
            <a:endParaRPr lang="en-GB" sz="1400" dirty="0"/>
          </a:p>
        </p:txBody>
      </p:sp>
      <p:sp>
        <p:nvSpPr>
          <p:cNvPr id="14" name="Rectangular Callout 13"/>
          <p:cNvSpPr/>
          <p:nvPr/>
        </p:nvSpPr>
        <p:spPr>
          <a:xfrm>
            <a:off x="214313" y="642938"/>
            <a:ext cx="1928812" cy="1071562"/>
          </a:xfrm>
          <a:prstGeom prst="wedgeRectCallout">
            <a:avLst>
              <a:gd name="adj1" fmla="val 54058"/>
              <a:gd name="adj2" fmla="val 9025"/>
            </a:avLst>
          </a:prstGeom>
          <a:solidFill>
            <a:srgbClr val="FEC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rPr>
              <a:t>Population growth</a:t>
            </a:r>
          </a:p>
          <a:p>
            <a:pPr algn="ctr">
              <a:defRPr/>
            </a:pPr>
            <a:r>
              <a:rPr lang="en-GB" sz="1400" dirty="0">
                <a:solidFill>
                  <a:schemeClr val="tx1"/>
                </a:solidFill>
              </a:rPr>
              <a:t>Consumer demand</a:t>
            </a:r>
          </a:p>
          <a:p>
            <a:pPr algn="ctr">
              <a:defRPr/>
            </a:pPr>
            <a:r>
              <a:rPr lang="en-GB" sz="1400" dirty="0">
                <a:solidFill>
                  <a:schemeClr val="tx1"/>
                </a:solidFill>
              </a:rPr>
              <a:t>Industrial growth</a:t>
            </a:r>
          </a:p>
          <a:p>
            <a:pPr algn="ctr">
              <a:defRPr/>
            </a:pPr>
            <a:r>
              <a:rPr lang="en-GB" sz="1400" dirty="0">
                <a:solidFill>
                  <a:schemeClr val="tx1"/>
                </a:solidFill>
              </a:rPr>
              <a:t>Agricultural demand</a:t>
            </a:r>
          </a:p>
        </p:txBody>
      </p:sp>
      <p:sp>
        <p:nvSpPr>
          <p:cNvPr id="15" name="Rectangular Callout 14"/>
          <p:cNvSpPr/>
          <p:nvPr/>
        </p:nvSpPr>
        <p:spPr>
          <a:xfrm>
            <a:off x="5500688" y="785813"/>
            <a:ext cx="2928937" cy="1285875"/>
          </a:xfrm>
          <a:prstGeom prst="wedgeRectCallout">
            <a:avLst>
              <a:gd name="adj1" fmla="val -46951"/>
              <a:gd name="adj2" fmla="val 56985"/>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rPr>
              <a:t>Reductions because of:</a:t>
            </a:r>
          </a:p>
          <a:p>
            <a:pPr>
              <a:buFont typeface="Arial" pitchFamily="34" charset="0"/>
              <a:buChar char="•"/>
              <a:defRPr/>
            </a:pPr>
            <a:r>
              <a:rPr lang="en-GB" sz="1400" dirty="0">
                <a:solidFill>
                  <a:schemeClr val="tx1"/>
                </a:solidFill>
              </a:rPr>
              <a:t>Users abstracting/polluting upstream</a:t>
            </a:r>
          </a:p>
          <a:p>
            <a:pPr>
              <a:buFont typeface="Arial" pitchFamily="34" charset="0"/>
              <a:buChar char="•"/>
              <a:defRPr/>
            </a:pPr>
            <a:r>
              <a:rPr lang="en-GB" sz="1400" dirty="0">
                <a:solidFill>
                  <a:schemeClr val="tx1"/>
                </a:solidFill>
              </a:rPr>
              <a:t>Deteriorating quality</a:t>
            </a:r>
          </a:p>
          <a:p>
            <a:pPr>
              <a:buFont typeface="Arial" pitchFamily="34" charset="0"/>
              <a:buChar char="•"/>
              <a:defRPr/>
            </a:pPr>
            <a:r>
              <a:rPr lang="en-GB" sz="1400" dirty="0">
                <a:solidFill>
                  <a:schemeClr val="tx1"/>
                </a:solidFill>
              </a:rPr>
              <a:t>Impact of climate change</a:t>
            </a:r>
          </a:p>
        </p:txBody>
      </p:sp>
      <p:sp>
        <p:nvSpPr>
          <p:cNvPr id="16" name="Action Button: Home 15">
            <a:hlinkClick r:id="" action="ppaction://noaction" highlightClick="1"/>
          </p:cNvPr>
          <p:cNvSpPr/>
          <p:nvPr/>
        </p:nvSpPr>
        <p:spPr>
          <a:xfrm>
            <a:off x="8429625" y="6215063"/>
            <a:ext cx="571500" cy="5000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41300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85750" y="571500"/>
            <a:ext cx="7215188" cy="428625"/>
          </a:xfrm>
        </p:spPr>
        <p:txBody>
          <a:bodyPr/>
          <a:lstStyle/>
          <a:p>
            <a:pPr eaLnBrk="1" hangingPunct="1"/>
            <a:r>
              <a:rPr lang="en-GB" sz="2000" b="1" smtClean="0">
                <a:solidFill>
                  <a:srgbClr val="07B127"/>
                </a:solidFill>
              </a:rPr>
              <a:t>Present and potential water conflict hotspots</a:t>
            </a:r>
            <a:endParaRPr lang="en-US" sz="2000" b="1" smtClean="0">
              <a:solidFill>
                <a:srgbClr val="07B127"/>
              </a:solidFill>
            </a:endParaRPr>
          </a:p>
        </p:txBody>
      </p:sp>
      <p:sp>
        <p:nvSpPr>
          <p:cNvPr id="24578" name="Content Placeholder 3"/>
          <p:cNvSpPr>
            <a:spLocks noGrp="1"/>
          </p:cNvSpPr>
          <p:nvPr>
            <p:ph sz="half" idx="2"/>
          </p:nvPr>
        </p:nvSpPr>
        <p:spPr>
          <a:xfrm>
            <a:off x="357188" y="1000125"/>
            <a:ext cx="7858125" cy="785813"/>
          </a:xfrm>
        </p:spPr>
        <p:txBody>
          <a:bodyPr/>
          <a:lstStyle/>
          <a:p>
            <a:pPr eaLnBrk="1" hangingPunct="1"/>
            <a:r>
              <a:rPr lang="en-GB" sz="1200" smtClean="0"/>
              <a:t>As water supply decreases, tensions will increase as different players try to access common water supplies</a:t>
            </a:r>
          </a:p>
          <a:p>
            <a:pPr eaLnBrk="1" hangingPunct="1"/>
            <a:r>
              <a:rPr lang="en-GB" sz="1200" smtClean="0"/>
              <a:t>Many conflicts are transboundary in nature, either between states or countries </a:t>
            </a:r>
          </a:p>
        </p:txBody>
      </p:sp>
      <p:sp>
        <p:nvSpPr>
          <p:cNvPr id="24579" name="Text Placeholder 4"/>
          <p:cNvSpPr>
            <a:spLocks noGrp="1"/>
          </p:cNvSpPr>
          <p:nvPr>
            <p:ph type="body" sz="quarter" idx="3"/>
          </p:nvPr>
        </p:nvSpPr>
        <p:spPr>
          <a:xfrm>
            <a:off x="2571750" y="4643438"/>
            <a:ext cx="4041775" cy="639762"/>
          </a:xfrm>
        </p:spPr>
        <p:txBody>
          <a:bodyPr/>
          <a:lstStyle/>
          <a:p>
            <a:pPr eaLnBrk="1" hangingPunct="1"/>
            <a:r>
              <a:rPr lang="en-GB" smtClean="0"/>
              <a:t>Insert Figure 2.11 page 47 </a:t>
            </a:r>
            <a:endParaRPr lang="en-US" smtClean="0"/>
          </a:p>
        </p:txBody>
      </p:sp>
      <p:pic>
        <p:nvPicPr>
          <p:cNvPr id="24580" name="Picture 5" descr="arid%20map[1].png"/>
          <p:cNvPicPr>
            <a:picLocks noChangeAspect="1"/>
          </p:cNvPicPr>
          <p:nvPr/>
        </p:nvPicPr>
        <p:blipFill>
          <a:blip r:embed="rId2"/>
          <a:srcRect/>
          <a:stretch>
            <a:fillRect/>
          </a:stretch>
        </p:blipFill>
        <p:spPr bwMode="auto">
          <a:xfrm>
            <a:off x="1500188" y="2571750"/>
            <a:ext cx="5786437" cy="3365500"/>
          </a:xfrm>
          <a:prstGeom prst="rect">
            <a:avLst/>
          </a:prstGeom>
          <a:noFill/>
          <a:ln w="9525">
            <a:noFill/>
            <a:miter lim="800000"/>
            <a:headEnd/>
            <a:tailEnd/>
          </a:ln>
        </p:spPr>
      </p:pic>
      <p:sp>
        <p:nvSpPr>
          <p:cNvPr id="10" name="7-Point Star 9"/>
          <p:cNvSpPr/>
          <p:nvPr/>
        </p:nvSpPr>
        <p:spPr>
          <a:xfrm>
            <a:off x="5000625" y="3143250"/>
            <a:ext cx="260350" cy="428625"/>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7-Point Star 10"/>
          <p:cNvSpPr/>
          <p:nvPr/>
        </p:nvSpPr>
        <p:spPr>
          <a:xfrm>
            <a:off x="4786313" y="3286125"/>
            <a:ext cx="214312" cy="28575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7-Point Star 11"/>
          <p:cNvSpPr/>
          <p:nvPr/>
        </p:nvSpPr>
        <p:spPr>
          <a:xfrm>
            <a:off x="4500563" y="3643313"/>
            <a:ext cx="285750" cy="50006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7-Point Star 12"/>
          <p:cNvSpPr/>
          <p:nvPr/>
        </p:nvSpPr>
        <p:spPr>
          <a:xfrm>
            <a:off x="4214813" y="3643313"/>
            <a:ext cx="214312" cy="35718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7-Point Star 13"/>
          <p:cNvSpPr/>
          <p:nvPr/>
        </p:nvSpPr>
        <p:spPr>
          <a:xfrm>
            <a:off x="5214938" y="2786063"/>
            <a:ext cx="214312" cy="35718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7-Point Star 14"/>
          <p:cNvSpPr/>
          <p:nvPr/>
        </p:nvSpPr>
        <p:spPr>
          <a:xfrm>
            <a:off x="5572125" y="3571875"/>
            <a:ext cx="142875" cy="21431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7-Point Star 15"/>
          <p:cNvSpPr/>
          <p:nvPr/>
        </p:nvSpPr>
        <p:spPr>
          <a:xfrm>
            <a:off x="6000750" y="3643313"/>
            <a:ext cx="133350" cy="29527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7-Point Star 16"/>
          <p:cNvSpPr/>
          <p:nvPr/>
        </p:nvSpPr>
        <p:spPr>
          <a:xfrm>
            <a:off x="2928938" y="4357688"/>
            <a:ext cx="285750" cy="50006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Explosion 2 17"/>
          <p:cNvSpPr/>
          <p:nvPr/>
        </p:nvSpPr>
        <p:spPr>
          <a:xfrm>
            <a:off x="2286000" y="3143250"/>
            <a:ext cx="428625" cy="500063"/>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Explosion 2 18"/>
          <p:cNvSpPr/>
          <p:nvPr/>
        </p:nvSpPr>
        <p:spPr>
          <a:xfrm>
            <a:off x="2643188" y="4071938"/>
            <a:ext cx="500062" cy="428625"/>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Explosion 2 19"/>
          <p:cNvSpPr/>
          <p:nvPr/>
        </p:nvSpPr>
        <p:spPr>
          <a:xfrm>
            <a:off x="3857625" y="3786188"/>
            <a:ext cx="357188" cy="285750"/>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Explosion 2 20"/>
          <p:cNvSpPr/>
          <p:nvPr/>
        </p:nvSpPr>
        <p:spPr>
          <a:xfrm>
            <a:off x="3929063" y="3214688"/>
            <a:ext cx="347662" cy="223837"/>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Explosion 2 21"/>
          <p:cNvSpPr/>
          <p:nvPr/>
        </p:nvSpPr>
        <p:spPr>
          <a:xfrm>
            <a:off x="4143375" y="3143250"/>
            <a:ext cx="357188" cy="214313"/>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Explosion 2 22"/>
          <p:cNvSpPr/>
          <p:nvPr/>
        </p:nvSpPr>
        <p:spPr>
          <a:xfrm>
            <a:off x="4429125" y="2928938"/>
            <a:ext cx="2762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Explosion 2 23"/>
          <p:cNvSpPr/>
          <p:nvPr/>
        </p:nvSpPr>
        <p:spPr>
          <a:xfrm>
            <a:off x="4714875" y="2857500"/>
            <a:ext cx="276225" cy="366713"/>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Explosion 2 24"/>
          <p:cNvSpPr/>
          <p:nvPr/>
        </p:nvSpPr>
        <p:spPr>
          <a:xfrm>
            <a:off x="5357813" y="2857500"/>
            <a:ext cx="276225" cy="366713"/>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Explosion 2 25"/>
          <p:cNvSpPr/>
          <p:nvPr/>
        </p:nvSpPr>
        <p:spPr>
          <a:xfrm>
            <a:off x="5214938" y="3429000"/>
            <a:ext cx="357187" cy="295275"/>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Explosion 2 26"/>
          <p:cNvSpPr/>
          <p:nvPr/>
        </p:nvSpPr>
        <p:spPr>
          <a:xfrm>
            <a:off x="4286250" y="3929063"/>
            <a:ext cx="2762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Explosion 2 27"/>
          <p:cNvSpPr/>
          <p:nvPr/>
        </p:nvSpPr>
        <p:spPr>
          <a:xfrm>
            <a:off x="4714875" y="3929063"/>
            <a:ext cx="2762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Explosion 2 28"/>
          <p:cNvSpPr/>
          <p:nvPr/>
        </p:nvSpPr>
        <p:spPr>
          <a:xfrm>
            <a:off x="5572125" y="2928938"/>
            <a:ext cx="4286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Explosion 2 29"/>
          <p:cNvSpPr/>
          <p:nvPr/>
        </p:nvSpPr>
        <p:spPr>
          <a:xfrm>
            <a:off x="5929313" y="3071813"/>
            <a:ext cx="2762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Explosion 2 30"/>
          <p:cNvSpPr/>
          <p:nvPr/>
        </p:nvSpPr>
        <p:spPr>
          <a:xfrm>
            <a:off x="5857875" y="3500438"/>
            <a:ext cx="142875" cy="223837"/>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7-Point Star 31"/>
          <p:cNvSpPr/>
          <p:nvPr/>
        </p:nvSpPr>
        <p:spPr>
          <a:xfrm>
            <a:off x="4429125" y="4214813"/>
            <a:ext cx="285750" cy="42862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33" name="Table 32"/>
          <p:cNvGraphicFramePr>
            <a:graphicFrameLocks noGrp="1"/>
          </p:cNvGraphicFramePr>
          <p:nvPr/>
        </p:nvGraphicFramePr>
        <p:xfrm>
          <a:off x="6000750" y="1500188"/>
          <a:ext cx="2714654" cy="1097280"/>
        </p:xfrm>
        <a:graphic>
          <a:graphicData uri="http://schemas.openxmlformats.org/drawingml/2006/table">
            <a:tbl>
              <a:tblPr firstRow="1" bandRow="1">
                <a:tableStyleId>{5C22544A-7EE6-4342-B048-85BDC9FD1C3A}</a:tableStyleId>
              </a:tblPr>
              <a:tblGrid>
                <a:gridCol w="208280"/>
                <a:gridCol w="2506374"/>
              </a:tblGrid>
              <a:tr h="285739">
                <a:tc>
                  <a:txBody>
                    <a:bodyPr/>
                    <a:lstStyle/>
                    <a:p>
                      <a:pPr>
                        <a:spcBef>
                          <a:spcPts val="0"/>
                        </a:spcBef>
                      </a:pPr>
                      <a:endParaRPr lang="en-GB" dirty="0"/>
                    </a:p>
                  </a:txBody>
                  <a:tcPr>
                    <a:solidFill>
                      <a:srgbClr val="FF0000"/>
                    </a:solidFill>
                  </a:tcPr>
                </a:tc>
                <a:tc>
                  <a:txBody>
                    <a:bodyPr/>
                    <a:lstStyle/>
                    <a:p>
                      <a:pPr>
                        <a:spcBef>
                          <a:spcPts val="0"/>
                        </a:spcBef>
                      </a:pPr>
                      <a:r>
                        <a:rPr lang="en-GB" sz="1000" dirty="0" smtClean="0">
                          <a:solidFill>
                            <a:schemeClr val="tx1"/>
                          </a:solidFill>
                        </a:rPr>
                        <a:t>River basins currently in dispute</a:t>
                      </a:r>
                      <a:endParaRPr lang="en-GB" sz="1000" dirty="0">
                        <a:solidFill>
                          <a:schemeClr val="tx1"/>
                        </a:solidFill>
                      </a:endParaRPr>
                    </a:p>
                  </a:txBody>
                  <a:tcPr>
                    <a:solidFill>
                      <a:schemeClr val="bg1">
                        <a:lumMod val="95000"/>
                      </a:schemeClr>
                    </a:solidFill>
                  </a:tcPr>
                </a:tc>
              </a:tr>
              <a:tr h="310980">
                <a:tc>
                  <a:txBody>
                    <a:bodyPr/>
                    <a:lstStyle/>
                    <a:p>
                      <a:pPr>
                        <a:spcBef>
                          <a:spcPts val="0"/>
                        </a:spcBef>
                      </a:pPr>
                      <a:endParaRPr lang="en-GB" dirty="0"/>
                    </a:p>
                  </a:txBody>
                  <a:tcPr>
                    <a:solidFill>
                      <a:srgbClr val="FFFF66"/>
                    </a:solidFill>
                  </a:tcPr>
                </a:tc>
                <a:tc>
                  <a:txBody>
                    <a:bodyPr/>
                    <a:lstStyle/>
                    <a:p>
                      <a:pPr>
                        <a:spcBef>
                          <a:spcPts val="0"/>
                        </a:spcBef>
                      </a:pPr>
                      <a:r>
                        <a:rPr lang="en-GB" sz="1000" dirty="0" smtClean="0">
                          <a:solidFill>
                            <a:schemeClr val="tx1"/>
                          </a:solidFill>
                        </a:rPr>
                        <a:t>River basins at risk in the future</a:t>
                      </a:r>
                      <a:endParaRPr lang="en-GB" sz="1000" dirty="0">
                        <a:solidFill>
                          <a:schemeClr val="tx1"/>
                        </a:solidFill>
                      </a:endParaRPr>
                    </a:p>
                  </a:txBody>
                  <a:tcPr>
                    <a:solidFill>
                      <a:schemeClr val="bg1">
                        <a:lumMod val="95000"/>
                      </a:schemeClr>
                    </a:solidFill>
                  </a:tcPr>
                </a:tc>
              </a:tr>
              <a:tr h="310980">
                <a:tc>
                  <a:txBody>
                    <a:bodyPr/>
                    <a:lstStyle/>
                    <a:p>
                      <a:pPr>
                        <a:spcBef>
                          <a:spcPts val="0"/>
                        </a:spcBef>
                      </a:pPr>
                      <a:endParaRPr lang="en-GB" dirty="0"/>
                    </a:p>
                  </a:txBody>
                  <a:tcPr>
                    <a:solidFill>
                      <a:srgbClr val="00B0F0"/>
                    </a:solidFill>
                  </a:tcPr>
                </a:tc>
                <a:tc>
                  <a:txBody>
                    <a:bodyPr/>
                    <a:lstStyle/>
                    <a:p>
                      <a:pPr>
                        <a:spcBef>
                          <a:spcPts val="0"/>
                        </a:spcBef>
                      </a:pPr>
                      <a:r>
                        <a:rPr lang="en-GB" sz="1000" dirty="0" smtClean="0">
                          <a:solidFill>
                            <a:schemeClr val="tx1"/>
                          </a:solidFill>
                        </a:rPr>
                        <a:t>Large International drainage basins</a:t>
                      </a:r>
                      <a:endParaRPr lang="en-GB" sz="1000" dirty="0">
                        <a:solidFill>
                          <a:schemeClr val="tx1"/>
                        </a:solidFill>
                      </a:endParaRPr>
                    </a:p>
                  </a:txBody>
                  <a:tcPr>
                    <a:solidFill>
                      <a:schemeClr val="bg1">
                        <a:lumMod val="95000"/>
                      </a:schemeClr>
                    </a:solidFill>
                  </a:tcPr>
                </a:tc>
              </a:tr>
            </a:tbl>
          </a:graphicData>
        </a:graphic>
      </p:graphicFrame>
      <p:sp>
        <p:nvSpPr>
          <p:cNvPr id="24618" name="TextBox 33"/>
          <p:cNvSpPr txBox="1">
            <a:spLocks noChangeArrowheads="1"/>
          </p:cNvSpPr>
          <p:nvPr/>
        </p:nvSpPr>
        <p:spPr bwMode="auto">
          <a:xfrm>
            <a:off x="4857750" y="4643438"/>
            <a:ext cx="928688" cy="246062"/>
          </a:xfrm>
          <a:prstGeom prst="rect">
            <a:avLst/>
          </a:prstGeom>
          <a:solidFill>
            <a:srgbClr val="FFFF66"/>
          </a:solidFill>
          <a:ln w="9525">
            <a:noFill/>
            <a:miter lim="800000"/>
            <a:headEnd/>
            <a:tailEnd/>
          </a:ln>
        </p:spPr>
        <p:txBody>
          <a:bodyPr>
            <a:spAutoFit/>
          </a:bodyPr>
          <a:lstStyle/>
          <a:p>
            <a:r>
              <a:rPr lang="en-GB" sz="1000"/>
              <a:t>Zambezi</a:t>
            </a:r>
          </a:p>
        </p:txBody>
      </p:sp>
      <p:sp>
        <p:nvSpPr>
          <p:cNvPr id="24619" name="TextBox 35"/>
          <p:cNvSpPr txBox="1">
            <a:spLocks noChangeArrowheads="1"/>
          </p:cNvSpPr>
          <p:nvPr/>
        </p:nvSpPr>
        <p:spPr bwMode="auto">
          <a:xfrm>
            <a:off x="4286250" y="5000625"/>
            <a:ext cx="928688" cy="246063"/>
          </a:xfrm>
          <a:prstGeom prst="rect">
            <a:avLst/>
          </a:prstGeom>
          <a:solidFill>
            <a:srgbClr val="FFFF66"/>
          </a:solidFill>
          <a:ln w="9525">
            <a:noFill/>
            <a:miter lim="800000"/>
            <a:headEnd/>
            <a:tailEnd/>
          </a:ln>
        </p:spPr>
        <p:txBody>
          <a:bodyPr>
            <a:spAutoFit/>
          </a:bodyPr>
          <a:lstStyle/>
          <a:p>
            <a:r>
              <a:rPr lang="en-GB" sz="1000"/>
              <a:t>Orange</a:t>
            </a:r>
          </a:p>
        </p:txBody>
      </p:sp>
      <p:sp>
        <p:nvSpPr>
          <p:cNvPr id="24620" name="TextBox 36"/>
          <p:cNvSpPr txBox="1">
            <a:spLocks noChangeArrowheads="1"/>
          </p:cNvSpPr>
          <p:nvPr/>
        </p:nvSpPr>
        <p:spPr bwMode="auto">
          <a:xfrm>
            <a:off x="3500438" y="4643438"/>
            <a:ext cx="928687" cy="246062"/>
          </a:xfrm>
          <a:prstGeom prst="rect">
            <a:avLst/>
          </a:prstGeom>
          <a:solidFill>
            <a:srgbClr val="FFFF66"/>
          </a:solidFill>
          <a:ln w="9525">
            <a:noFill/>
            <a:miter lim="800000"/>
            <a:headEnd/>
            <a:tailEnd/>
          </a:ln>
        </p:spPr>
        <p:txBody>
          <a:bodyPr>
            <a:spAutoFit/>
          </a:bodyPr>
          <a:lstStyle/>
          <a:p>
            <a:r>
              <a:rPr lang="en-GB" sz="1000"/>
              <a:t>Okavango</a:t>
            </a:r>
          </a:p>
        </p:txBody>
      </p:sp>
      <p:sp>
        <p:nvSpPr>
          <p:cNvPr id="24621" name="TextBox 37"/>
          <p:cNvSpPr txBox="1">
            <a:spLocks noChangeArrowheads="1"/>
          </p:cNvSpPr>
          <p:nvPr/>
        </p:nvSpPr>
        <p:spPr bwMode="auto">
          <a:xfrm>
            <a:off x="1714500" y="4857750"/>
            <a:ext cx="928688" cy="246063"/>
          </a:xfrm>
          <a:prstGeom prst="rect">
            <a:avLst/>
          </a:prstGeom>
          <a:solidFill>
            <a:srgbClr val="FFFF66"/>
          </a:solidFill>
          <a:ln w="9525">
            <a:noFill/>
            <a:miter lim="800000"/>
            <a:headEnd/>
            <a:tailEnd/>
          </a:ln>
        </p:spPr>
        <p:txBody>
          <a:bodyPr>
            <a:spAutoFit/>
          </a:bodyPr>
          <a:lstStyle/>
          <a:p>
            <a:r>
              <a:rPr lang="en-GB" sz="1000"/>
              <a:t>La Plata</a:t>
            </a:r>
          </a:p>
        </p:txBody>
      </p:sp>
      <p:sp>
        <p:nvSpPr>
          <p:cNvPr id="24622" name="TextBox 38"/>
          <p:cNvSpPr txBox="1">
            <a:spLocks noChangeArrowheads="1"/>
          </p:cNvSpPr>
          <p:nvPr/>
        </p:nvSpPr>
        <p:spPr bwMode="auto">
          <a:xfrm>
            <a:off x="6357938" y="3643313"/>
            <a:ext cx="642937" cy="246062"/>
          </a:xfrm>
          <a:prstGeom prst="rect">
            <a:avLst/>
          </a:prstGeom>
          <a:solidFill>
            <a:srgbClr val="FFFF66"/>
          </a:solidFill>
          <a:ln w="9525">
            <a:noFill/>
            <a:miter lim="800000"/>
            <a:headEnd/>
            <a:tailEnd/>
          </a:ln>
        </p:spPr>
        <p:txBody>
          <a:bodyPr>
            <a:spAutoFit/>
          </a:bodyPr>
          <a:lstStyle/>
          <a:p>
            <a:r>
              <a:rPr lang="en-GB" sz="1000"/>
              <a:t>Mekong</a:t>
            </a:r>
          </a:p>
        </p:txBody>
      </p:sp>
      <p:sp>
        <p:nvSpPr>
          <p:cNvPr id="24623" name="TextBox 39"/>
          <p:cNvSpPr txBox="1">
            <a:spLocks noChangeArrowheads="1"/>
          </p:cNvSpPr>
          <p:nvPr/>
        </p:nvSpPr>
        <p:spPr bwMode="auto">
          <a:xfrm>
            <a:off x="5357813" y="4071938"/>
            <a:ext cx="642937" cy="246062"/>
          </a:xfrm>
          <a:prstGeom prst="rect">
            <a:avLst/>
          </a:prstGeom>
          <a:solidFill>
            <a:srgbClr val="FFFF66"/>
          </a:solidFill>
          <a:ln w="9525">
            <a:noFill/>
            <a:miter lim="800000"/>
            <a:headEnd/>
            <a:tailEnd/>
          </a:ln>
        </p:spPr>
        <p:txBody>
          <a:bodyPr>
            <a:spAutoFit/>
          </a:bodyPr>
          <a:lstStyle/>
          <a:p>
            <a:r>
              <a:rPr lang="en-GB" sz="1000"/>
              <a:t>Ganges</a:t>
            </a:r>
          </a:p>
        </p:txBody>
      </p:sp>
      <p:sp>
        <p:nvSpPr>
          <p:cNvPr id="24624" name="TextBox 40"/>
          <p:cNvSpPr txBox="1">
            <a:spLocks noChangeArrowheads="1"/>
          </p:cNvSpPr>
          <p:nvPr/>
        </p:nvSpPr>
        <p:spPr bwMode="auto">
          <a:xfrm>
            <a:off x="5000625" y="2428875"/>
            <a:ext cx="428625" cy="246063"/>
          </a:xfrm>
          <a:prstGeom prst="rect">
            <a:avLst/>
          </a:prstGeom>
          <a:solidFill>
            <a:srgbClr val="FFFF66"/>
          </a:solidFill>
          <a:ln w="9525">
            <a:noFill/>
            <a:miter lim="800000"/>
            <a:headEnd/>
            <a:tailEnd/>
          </a:ln>
        </p:spPr>
        <p:txBody>
          <a:bodyPr>
            <a:spAutoFit/>
          </a:bodyPr>
          <a:lstStyle/>
          <a:p>
            <a:r>
              <a:rPr lang="en-GB" sz="1000"/>
              <a:t>Ob</a:t>
            </a:r>
          </a:p>
        </p:txBody>
      </p:sp>
      <p:sp>
        <p:nvSpPr>
          <p:cNvPr id="24625" name="TextBox 41"/>
          <p:cNvSpPr txBox="1">
            <a:spLocks noChangeArrowheads="1"/>
          </p:cNvSpPr>
          <p:nvPr/>
        </p:nvSpPr>
        <p:spPr bwMode="auto">
          <a:xfrm>
            <a:off x="3286125" y="3643313"/>
            <a:ext cx="500063" cy="400050"/>
          </a:xfrm>
          <a:prstGeom prst="rect">
            <a:avLst/>
          </a:prstGeom>
          <a:solidFill>
            <a:srgbClr val="FFFF66"/>
          </a:solidFill>
          <a:ln w="9525">
            <a:noFill/>
            <a:miter lim="800000"/>
            <a:headEnd/>
            <a:tailEnd/>
          </a:ln>
        </p:spPr>
        <p:txBody>
          <a:bodyPr>
            <a:spAutoFit/>
          </a:bodyPr>
          <a:lstStyle/>
          <a:p>
            <a:r>
              <a:rPr lang="en-GB" sz="1000"/>
              <a:t>Lake Chad</a:t>
            </a:r>
          </a:p>
        </p:txBody>
      </p:sp>
      <p:sp>
        <p:nvSpPr>
          <p:cNvPr id="24626" name="TextBox 42"/>
          <p:cNvSpPr txBox="1">
            <a:spLocks noChangeArrowheads="1"/>
          </p:cNvSpPr>
          <p:nvPr/>
        </p:nvSpPr>
        <p:spPr bwMode="auto">
          <a:xfrm>
            <a:off x="3929063" y="5357813"/>
            <a:ext cx="1857375" cy="769937"/>
          </a:xfrm>
          <a:prstGeom prst="rect">
            <a:avLst/>
          </a:prstGeom>
          <a:solidFill>
            <a:schemeClr val="bg1"/>
          </a:solidFill>
          <a:ln w="44450">
            <a:solidFill>
              <a:srgbClr val="FF0000"/>
            </a:solidFill>
            <a:miter lim="800000"/>
            <a:headEnd/>
            <a:tailEnd/>
          </a:ln>
        </p:spPr>
        <p:txBody>
          <a:bodyPr>
            <a:spAutoFit/>
          </a:bodyPr>
          <a:lstStyle/>
          <a:p>
            <a:r>
              <a:rPr lang="en-GB" sz="1100" dirty="0"/>
              <a:t>Nile  hotly disputed between Ethiopia and Sudan ,who control its headwaters, and Egypt  .</a:t>
            </a:r>
          </a:p>
        </p:txBody>
      </p:sp>
      <p:sp>
        <p:nvSpPr>
          <p:cNvPr id="24627" name="TextBox 43"/>
          <p:cNvSpPr txBox="1">
            <a:spLocks noChangeArrowheads="1"/>
          </p:cNvSpPr>
          <p:nvPr/>
        </p:nvSpPr>
        <p:spPr bwMode="auto">
          <a:xfrm>
            <a:off x="2571750" y="1928813"/>
            <a:ext cx="2286000" cy="769937"/>
          </a:xfrm>
          <a:prstGeom prst="rect">
            <a:avLst/>
          </a:prstGeom>
          <a:solidFill>
            <a:schemeClr val="bg1"/>
          </a:solidFill>
          <a:ln w="44450">
            <a:solidFill>
              <a:srgbClr val="FF0000"/>
            </a:solidFill>
            <a:miter lim="800000"/>
            <a:headEnd/>
            <a:tailEnd/>
          </a:ln>
        </p:spPr>
        <p:txBody>
          <a:bodyPr>
            <a:spAutoFit/>
          </a:bodyPr>
          <a:lstStyle/>
          <a:p>
            <a:r>
              <a:rPr lang="en-GB" sz="1000"/>
              <a:t> </a:t>
            </a:r>
            <a:r>
              <a:rPr lang="en-GB" sz="1100"/>
              <a:t>Tigris-Euphrates </a:t>
            </a:r>
          </a:p>
          <a:p>
            <a:r>
              <a:rPr lang="en-GB" sz="1100"/>
              <a:t>Iraq + Syria concerns that Turkey’s GAP project will divert their water</a:t>
            </a:r>
          </a:p>
        </p:txBody>
      </p:sp>
      <p:sp>
        <p:nvSpPr>
          <p:cNvPr id="24628" name="TextBox 44"/>
          <p:cNvSpPr txBox="1">
            <a:spLocks noChangeArrowheads="1"/>
          </p:cNvSpPr>
          <p:nvPr/>
        </p:nvSpPr>
        <p:spPr bwMode="auto">
          <a:xfrm>
            <a:off x="7215188" y="2786063"/>
            <a:ext cx="1643062" cy="2631490"/>
          </a:xfrm>
          <a:prstGeom prst="rect">
            <a:avLst/>
          </a:prstGeom>
          <a:solidFill>
            <a:schemeClr val="bg1"/>
          </a:solidFill>
          <a:ln w="41275">
            <a:solidFill>
              <a:srgbClr val="FF0000"/>
            </a:solidFill>
            <a:miter lim="800000"/>
            <a:headEnd/>
            <a:tailEnd/>
          </a:ln>
        </p:spPr>
        <p:txBody>
          <a:bodyPr>
            <a:spAutoFit/>
          </a:bodyPr>
          <a:lstStyle/>
          <a:p>
            <a:r>
              <a:rPr lang="en-GB" sz="1100" dirty="0"/>
              <a:t>The Aral Sea, an inland drainage basin, once the world’s 4</a:t>
            </a:r>
            <a:r>
              <a:rPr lang="en-GB" sz="1100" baseline="30000" dirty="0"/>
              <a:t>th</a:t>
            </a:r>
            <a:r>
              <a:rPr lang="en-GB" sz="1100" dirty="0"/>
              <a:t> largest inland lake has shrunk </a:t>
            </a:r>
            <a:r>
              <a:rPr lang="en-GB" sz="1100" dirty="0" smtClean="0"/>
              <a:t>since </a:t>
            </a:r>
            <a:r>
              <a:rPr lang="en-GB" sz="1100" dirty="0"/>
              <a:t>the 1950s after the 2 rivers feeding it: the Amu </a:t>
            </a:r>
            <a:r>
              <a:rPr lang="en-GB" sz="1100" dirty="0" err="1"/>
              <a:t>Dayra</a:t>
            </a:r>
            <a:r>
              <a:rPr lang="en-GB" sz="1100" dirty="0"/>
              <a:t> and </a:t>
            </a:r>
            <a:r>
              <a:rPr lang="en-GB" sz="1100" dirty="0" err="1"/>
              <a:t>Syr</a:t>
            </a:r>
            <a:r>
              <a:rPr lang="en-GB" sz="1100" dirty="0"/>
              <a:t> Darya  were diverted for irrigation.</a:t>
            </a:r>
          </a:p>
          <a:p>
            <a:r>
              <a:rPr lang="en-GB" sz="1100" dirty="0" smtClean="0"/>
              <a:t>By </a:t>
            </a:r>
            <a:r>
              <a:rPr lang="en-GB" sz="1100" dirty="0"/>
              <a:t>2007 the sea was 10% of original volume and split into 2 lakes. The ex soviet states are in conflict: Uzbekistan , Turkmenistan and </a:t>
            </a:r>
            <a:r>
              <a:rPr lang="en-GB" sz="1100" dirty="0" err="1"/>
              <a:t>Kazakstan</a:t>
            </a:r>
            <a:r>
              <a:rPr lang="en-GB" sz="1100" dirty="0"/>
              <a:t>. </a:t>
            </a:r>
          </a:p>
        </p:txBody>
      </p:sp>
      <p:cxnSp>
        <p:nvCxnSpPr>
          <p:cNvPr id="47" name="Straight Connector 46"/>
          <p:cNvCxnSpPr/>
          <p:nvPr/>
        </p:nvCxnSpPr>
        <p:spPr>
          <a:xfrm rot="16200000" flipV="1">
            <a:off x="5556250" y="3944938"/>
            <a:ext cx="214313" cy="39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24622" idx="1"/>
          </p:cNvCxnSpPr>
          <p:nvPr/>
        </p:nvCxnSpPr>
        <p:spPr>
          <a:xfrm flipV="1">
            <a:off x="6143625" y="3767138"/>
            <a:ext cx="214313" cy="19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0" idx="1"/>
          </p:cNvCxnSpPr>
          <p:nvPr/>
        </p:nvCxnSpPr>
        <p:spPr>
          <a:xfrm flipV="1">
            <a:off x="5260975" y="3357563"/>
            <a:ext cx="1882775"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11" idx="5"/>
          </p:cNvCxnSpPr>
          <p:nvPr/>
        </p:nvCxnSpPr>
        <p:spPr>
          <a:xfrm rot="16200000" flipH="1">
            <a:off x="4196556" y="2732882"/>
            <a:ext cx="700087" cy="520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5127626" y="2730500"/>
            <a:ext cx="214312" cy="39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4214812" y="4500563"/>
            <a:ext cx="1357313" cy="357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4643437" y="4429126"/>
            <a:ext cx="214313" cy="2143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V="1">
            <a:off x="4464844" y="4750594"/>
            <a:ext cx="28575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32" idx="4"/>
          </p:cNvCxnSpPr>
          <p:nvPr/>
        </p:nvCxnSpPr>
        <p:spPr>
          <a:xfrm rot="5400000" flipH="1" flipV="1">
            <a:off x="4245769" y="4531519"/>
            <a:ext cx="223837" cy="142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3714750" y="3786188"/>
            <a:ext cx="50006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7" idx="4"/>
          </p:cNvCxnSpPr>
          <p:nvPr/>
        </p:nvCxnSpPr>
        <p:spPr>
          <a:xfrm rot="10800000" flipV="1">
            <a:off x="2500313" y="4679950"/>
            <a:ext cx="428625" cy="17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Explosion 2 68"/>
          <p:cNvSpPr/>
          <p:nvPr/>
        </p:nvSpPr>
        <p:spPr>
          <a:xfrm>
            <a:off x="2143125" y="3500438"/>
            <a:ext cx="214313" cy="214312"/>
          </a:xfrm>
          <a:prstGeom prst="irregularSeal2">
            <a:avLst/>
          </a:prstGeom>
          <a:solidFill>
            <a:schemeClr val="tx1">
              <a:lumMod val="50000"/>
              <a:lumOff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641" name="TextBox 70"/>
          <p:cNvSpPr txBox="1">
            <a:spLocks noChangeArrowheads="1"/>
          </p:cNvSpPr>
          <p:nvPr/>
        </p:nvSpPr>
        <p:spPr bwMode="auto">
          <a:xfrm>
            <a:off x="357188" y="2500313"/>
            <a:ext cx="1571625" cy="1784350"/>
          </a:xfrm>
          <a:prstGeom prst="rect">
            <a:avLst/>
          </a:prstGeom>
          <a:solidFill>
            <a:schemeClr val="bg1"/>
          </a:solidFill>
          <a:ln w="44450">
            <a:solidFill>
              <a:srgbClr val="FF0000"/>
            </a:solidFill>
            <a:miter lim="800000"/>
            <a:headEnd/>
            <a:tailEnd/>
          </a:ln>
        </p:spPr>
        <p:txBody>
          <a:bodyPr>
            <a:spAutoFit/>
          </a:bodyPr>
          <a:lstStyle/>
          <a:p>
            <a:r>
              <a:rPr lang="en-GB" sz="1100"/>
              <a:t> Colorado: disputes  between the 7  US states  and Mexico it flows through. The river is so overused, that it no longer reaches the sea!.</a:t>
            </a:r>
          </a:p>
          <a:p>
            <a:r>
              <a:rPr lang="en-GB" sz="1100"/>
              <a:t>90% abstracted before reaches Mexico</a:t>
            </a:r>
          </a:p>
        </p:txBody>
      </p:sp>
      <p:sp>
        <p:nvSpPr>
          <p:cNvPr id="55" name="Action Button: Home 54">
            <a:hlinkClick r:id="" action="ppaction://noaction" highlightClick="1"/>
          </p:cNvPr>
          <p:cNvSpPr/>
          <p:nvPr/>
        </p:nvSpPr>
        <p:spPr>
          <a:xfrm>
            <a:off x="8429625" y="6215063"/>
            <a:ext cx="571500" cy="5000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6" name="Straight Connector 55"/>
          <p:cNvCxnSpPr>
            <a:stCxn id="69" idx="1"/>
          </p:cNvCxnSpPr>
          <p:nvPr/>
        </p:nvCxnSpPr>
        <p:spPr>
          <a:xfrm rot="10800000">
            <a:off x="1928813" y="3321050"/>
            <a:ext cx="214312" cy="306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42875" y="5214938"/>
            <a:ext cx="3643313" cy="1200150"/>
          </a:xfrm>
          <a:prstGeom prst="rect">
            <a:avLst/>
          </a:prstGeom>
          <a:solidFill>
            <a:schemeClr val="accent1">
              <a:lumMod val="40000"/>
              <a:lumOff val="60000"/>
            </a:schemeClr>
          </a:solidFill>
        </p:spPr>
        <p:txBody>
          <a:bodyPr>
            <a:spAutoFit/>
          </a:bodyPr>
          <a:lstStyle/>
          <a:p>
            <a:pPr>
              <a:defRPr/>
            </a:pPr>
            <a:r>
              <a:rPr lang="en-GB" sz="1200" b="1" dirty="0"/>
              <a:t>Note: </a:t>
            </a:r>
            <a:r>
              <a:rPr lang="en-GB" sz="1200" dirty="0"/>
              <a:t>although there have been rising tensions globally, many areas demonstrate effective management to diffuse the situation and create more equitable and sustainable demand-supply balance, such as the Mekong River Committee,&amp; the  Nile River Initiative</a:t>
            </a:r>
          </a:p>
        </p:txBody>
      </p:sp>
    </p:spTree>
    <p:extLst>
      <p:ext uri="{BB962C8B-B14F-4D97-AF65-F5344CB8AC3E}">
        <p14:creationId xmlns:p14="http://schemas.microsoft.com/office/powerpoint/2010/main" val="33184948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ction Button: Home 4">
            <a:hlinkClick r:id="" action="ppaction://noaction" highlightClick="1"/>
          </p:cNvPr>
          <p:cNvSpPr/>
          <p:nvPr/>
        </p:nvSpPr>
        <p:spPr>
          <a:xfrm>
            <a:off x="8429625" y="214313"/>
            <a:ext cx="571500" cy="5000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5602" name="Content Placeholder 10" descr="nile final.jpg"/>
          <p:cNvPicPr>
            <a:picLocks noGrp="1" noChangeAspect="1"/>
          </p:cNvPicPr>
          <p:nvPr>
            <p:ph sz="half" idx="1"/>
          </p:nvPr>
        </p:nvPicPr>
        <p:blipFill>
          <a:blip r:embed="rId3"/>
          <a:srcRect r="38991"/>
          <a:stretch>
            <a:fillRect/>
          </a:stretch>
        </p:blipFill>
        <p:spPr>
          <a:xfrm>
            <a:off x="2373313" y="928688"/>
            <a:ext cx="2841625" cy="5502275"/>
          </a:xfrm>
        </p:spPr>
      </p:pic>
      <p:sp>
        <p:nvSpPr>
          <p:cNvPr id="12" name="Content Placeholder 11"/>
          <p:cNvSpPr>
            <a:spLocks noGrp="1"/>
          </p:cNvSpPr>
          <p:nvPr>
            <p:ph sz="half" idx="2"/>
          </p:nvPr>
        </p:nvSpPr>
        <p:spPr>
          <a:xfrm>
            <a:off x="5214938" y="2786063"/>
            <a:ext cx="3500437" cy="2143125"/>
          </a:xfrm>
          <a:solidFill>
            <a:schemeClr val="accent1">
              <a:lumMod val="40000"/>
              <a:lumOff val="60000"/>
            </a:schemeClr>
          </a:solidFill>
        </p:spPr>
        <p:txBody>
          <a:bodyPr/>
          <a:lstStyle/>
          <a:p>
            <a:pPr>
              <a:buFontTx/>
              <a:buNone/>
              <a:defRPr/>
            </a:pPr>
            <a:r>
              <a:rPr lang="en-GB" sz="1200" b="1" dirty="0" smtClean="0"/>
              <a:t>Evidence of more effective co-operation</a:t>
            </a:r>
          </a:p>
          <a:p>
            <a:pPr>
              <a:defRPr/>
            </a:pPr>
            <a:r>
              <a:rPr lang="en-GB" sz="1200" dirty="0" smtClean="0"/>
              <a:t>The Nile Basin Initiative, system of cooperative management which started late 1990s</a:t>
            </a:r>
          </a:p>
          <a:p>
            <a:pPr>
              <a:defRPr/>
            </a:pPr>
            <a:r>
              <a:rPr lang="en-GB" sz="1200" dirty="0" smtClean="0"/>
              <a:t>All countries except Eritrea working with The World Bank and bi-lateral aid donors .</a:t>
            </a:r>
          </a:p>
          <a:p>
            <a:pPr>
              <a:defRPr/>
            </a:pPr>
            <a:r>
              <a:rPr lang="en-GB" sz="1200" dirty="0" smtClean="0"/>
              <a:t>Community level involvement .</a:t>
            </a:r>
          </a:p>
          <a:p>
            <a:pPr>
              <a:defRPr/>
            </a:pPr>
            <a:r>
              <a:rPr lang="en-GB" sz="1200" dirty="0" smtClean="0"/>
              <a:t>Managers visited Colorado River recently to see how  effectively the 1922 River Water Compact  and its ‘law of the river’ works</a:t>
            </a:r>
            <a:endParaRPr lang="en-GB" sz="1200" dirty="0"/>
          </a:p>
        </p:txBody>
      </p:sp>
      <p:sp>
        <p:nvSpPr>
          <p:cNvPr id="14" name="Title 1"/>
          <p:cNvSpPr txBox="1">
            <a:spLocks/>
          </p:cNvSpPr>
          <p:nvPr/>
        </p:nvSpPr>
        <p:spPr bwMode="auto">
          <a:xfrm>
            <a:off x="2786063" y="214313"/>
            <a:ext cx="4071937" cy="428625"/>
          </a:xfrm>
          <a:prstGeom prst="rect">
            <a:avLst/>
          </a:prstGeom>
          <a:noFill/>
          <a:ln w="9525">
            <a:noFill/>
            <a:miter lim="800000"/>
            <a:headEnd/>
            <a:tailEnd/>
          </a:ln>
        </p:spPr>
        <p:txBody>
          <a:bodyPr/>
          <a:lstStyle/>
          <a:p>
            <a:pPr eaLnBrk="0" hangingPunct="0">
              <a:lnSpc>
                <a:spcPct val="90000"/>
              </a:lnSpc>
              <a:defRPr/>
            </a:pPr>
            <a:r>
              <a:rPr lang="en-US" sz="2000" kern="0" dirty="0" err="1" smtClean="0">
                <a:solidFill>
                  <a:schemeClr val="accent1"/>
                </a:solidFill>
                <a:latin typeface="+mj-lt"/>
                <a:ea typeface="+mj-ea"/>
                <a:cs typeface="+mj-cs"/>
              </a:rPr>
              <a:t>Hydropolitics</a:t>
            </a:r>
            <a:r>
              <a:rPr lang="en-US" sz="2000" kern="0" dirty="0" smtClean="0">
                <a:solidFill>
                  <a:schemeClr val="accent1"/>
                </a:solidFill>
                <a:latin typeface="+mj-lt"/>
                <a:ea typeface="+mj-ea"/>
                <a:cs typeface="+mj-cs"/>
              </a:rPr>
              <a:t> </a:t>
            </a:r>
            <a:r>
              <a:rPr lang="en-US" sz="2000" kern="0" dirty="0">
                <a:solidFill>
                  <a:schemeClr val="accent1"/>
                </a:solidFill>
                <a:latin typeface="+mj-lt"/>
                <a:ea typeface="+mj-ea"/>
                <a:cs typeface="+mj-cs"/>
              </a:rPr>
              <a:t>and </a:t>
            </a:r>
            <a:r>
              <a:rPr lang="en-US" sz="2000" kern="0" dirty="0" smtClean="0">
                <a:solidFill>
                  <a:schemeClr val="accent1"/>
                </a:solidFill>
                <a:latin typeface="+mj-lt"/>
                <a:ea typeface="+mj-ea"/>
                <a:cs typeface="+mj-cs"/>
              </a:rPr>
              <a:t>Geopolitics</a:t>
            </a:r>
            <a:endParaRPr lang="en-US" sz="2000" kern="0" dirty="0">
              <a:solidFill>
                <a:schemeClr val="accent1"/>
              </a:solidFill>
              <a:latin typeface="+mj-lt"/>
              <a:ea typeface="+mj-ea"/>
              <a:cs typeface="+mj-cs"/>
            </a:endParaRPr>
          </a:p>
        </p:txBody>
      </p:sp>
      <p:sp>
        <p:nvSpPr>
          <p:cNvPr id="15" name="Rectangle 7"/>
          <p:cNvSpPr>
            <a:spLocks noChangeArrowheads="1"/>
          </p:cNvSpPr>
          <p:nvPr/>
        </p:nvSpPr>
        <p:spPr bwMode="auto">
          <a:xfrm>
            <a:off x="5214938" y="1000125"/>
            <a:ext cx="3643312" cy="1570038"/>
          </a:xfrm>
          <a:prstGeom prst="rect">
            <a:avLst/>
          </a:prstGeom>
          <a:solidFill>
            <a:schemeClr val="tx2">
              <a:lumMod val="40000"/>
              <a:lumOff val="60000"/>
            </a:schemeClr>
          </a:solidFill>
          <a:ln w="9525">
            <a:noFill/>
            <a:miter lim="800000"/>
            <a:headEnd/>
            <a:tailEnd/>
          </a:ln>
        </p:spPr>
        <p:txBody>
          <a:bodyPr>
            <a:spAutoFit/>
          </a:bodyPr>
          <a:lstStyle/>
          <a:p>
            <a:pPr>
              <a:buFont typeface="Arial" pitchFamily="34" charset="0"/>
              <a:buChar char="•"/>
              <a:defRPr/>
            </a:pPr>
            <a:r>
              <a:rPr lang="en-GB" sz="1200" dirty="0">
                <a:latin typeface="+mn-lt"/>
              </a:rPr>
              <a:t>The Nile is the world’s longest river , </a:t>
            </a:r>
            <a:r>
              <a:rPr lang="en-GB" sz="1200" kern="0" dirty="0">
                <a:latin typeface="+mn-lt"/>
                <a:cs typeface="+mn-cs"/>
              </a:rPr>
              <a:t>6,500kms, 2.9km2 catchment,10% of Africa, r</a:t>
            </a:r>
            <a:r>
              <a:rPr lang="en-GB" sz="1200" dirty="0">
                <a:latin typeface="+mn-lt"/>
              </a:rPr>
              <a:t>unning through 10 countries  with 360 million people depending on it for survival.</a:t>
            </a:r>
          </a:p>
          <a:p>
            <a:pPr>
              <a:buFont typeface="Arial" pitchFamily="34" charset="0"/>
              <a:buChar char="•"/>
              <a:defRPr/>
            </a:pPr>
            <a:r>
              <a:rPr lang="en-GB" sz="1200" dirty="0">
                <a:latin typeface="+mn-lt"/>
              </a:rPr>
              <a:t>Growing issues of desertification &amp; </a:t>
            </a:r>
            <a:r>
              <a:rPr lang="en-GB" sz="1200" dirty="0" err="1">
                <a:latin typeface="+mn-lt"/>
              </a:rPr>
              <a:t>salination</a:t>
            </a:r>
            <a:r>
              <a:rPr lang="en-GB" sz="1200" dirty="0">
                <a:latin typeface="+mn-lt"/>
              </a:rPr>
              <a:t> and increased evaporation linked to climate change</a:t>
            </a:r>
          </a:p>
          <a:p>
            <a:pPr>
              <a:buFont typeface="Arial" pitchFamily="34" charset="0"/>
              <a:buChar char="•"/>
              <a:defRPr/>
            </a:pPr>
            <a:r>
              <a:rPr lang="en-GB" sz="1200" dirty="0">
                <a:latin typeface="+mn-lt"/>
              </a:rPr>
              <a:t>About 85 % water originates from Eritrea and Ethiopia, but  94 % is used by Sudan and Egypt.</a:t>
            </a:r>
          </a:p>
        </p:txBody>
      </p:sp>
      <p:sp>
        <p:nvSpPr>
          <p:cNvPr id="16" name="Content Placeholder 2"/>
          <p:cNvSpPr txBox="1">
            <a:spLocks/>
          </p:cNvSpPr>
          <p:nvPr/>
        </p:nvSpPr>
        <p:spPr bwMode="auto">
          <a:xfrm>
            <a:off x="5214938" y="5143500"/>
            <a:ext cx="3500437" cy="1214438"/>
          </a:xfrm>
          <a:prstGeom prst="rect">
            <a:avLst/>
          </a:prstGeom>
          <a:solidFill>
            <a:srgbClr val="FEC6E6"/>
          </a:solidFill>
          <a:ln w="9525">
            <a:noFill/>
            <a:miter lim="800000"/>
            <a:headEnd/>
            <a:tailEnd/>
          </a:ln>
        </p:spPr>
        <p:txBody>
          <a:bodyPr/>
          <a:lstStyle/>
          <a:p>
            <a:pPr marL="342900" indent="-342900" eaLnBrk="0" hangingPunct="0">
              <a:spcBef>
                <a:spcPct val="20000"/>
              </a:spcBef>
              <a:buClr>
                <a:schemeClr val="tx2"/>
              </a:buClr>
              <a:buFont typeface="Arial" pitchFamily="34" charset="0"/>
              <a:buChar char="•"/>
              <a:defRPr/>
            </a:pPr>
            <a:r>
              <a:rPr lang="en-GB" sz="1200" b="1" kern="0" dirty="0">
                <a:latin typeface="+mn-lt"/>
                <a:cs typeface="+mn-cs"/>
              </a:rPr>
              <a:t>1996 Helsinki Rules on the Uses of the Waters of International Rivers</a:t>
            </a:r>
            <a:r>
              <a:rPr lang="en-GB" sz="1200" kern="0" dirty="0">
                <a:latin typeface="+mn-lt"/>
                <a:cs typeface="+mn-cs"/>
              </a:rPr>
              <a:t> - regulating how </a:t>
            </a:r>
            <a:r>
              <a:rPr lang="en-GB" sz="1200" kern="0" dirty="0" err="1" smtClean="0">
                <a:latin typeface="+mn-lt"/>
                <a:cs typeface="+mn-cs"/>
              </a:rPr>
              <a:t>transboundary</a:t>
            </a:r>
            <a:r>
              <a:rPr lang="en-GB" sz="1200" kern="0" dirty="0" smtClean="0">
                <a:latin typeface="+mn-lt"/>
                <a:cs typeface="+mn-cs"/>
              </a:rPr>
              <a:t> </a:t>
            </a:r>
            <a:r>
              <a:rPr lang="en-GB" sz="1200" kern="0" dirty="0">
                <a:latin typeface="+mn-lt"/>
                <a:cs typeface="+mn-cs"/>
              </a:rPr>
              <a:t>rivers and groundwater are managed</a:t>
            </a:r>
          </a:p>
          <a:p>
            <a:pPr marL="342900" indent="-342900" eaLnBrk="0" hangingPunct="0">
              <a:spcBef>
                <a:spcPct val="20000"/>
              </a:spcBef>
              <a:buClr>
                <a:schemeClr val="tx2"/>
              </a:buClr>
              <a:buFont typeface="Arial" pitchFamily="34" charset="0"/>
              <a:buChar char="•"/>
              <a:defRPr/>
            </a:pPr>
            <a:r>
              <a:rPr lang="en-GB" sz="1200" kern="0" dirty="0">
                <a:latin typeface="+mn-lt"/>
                <a:cs typeface="+mn-cs"/>
              </a:rPr>
              <a:t>The Nile Basin is an example that ‘Water Wars’ may be averted</a:t>
            </a:r>
          </a:p>
          <a:p>
            <a:pPr marL="342900" indent="-342900" eaLnBrk="0" hangingPunct="0">
              <a:spcBef>
                <a:spcPct val="20000"/>
              </a:spcBef>
              <a:buClr>
                <a:schemeClr val="tx2"/>
              </a:buClr>
              <a:buFontTx/>
              <a:buChar char="•"/>
              <a:defRPr/>
            </a:pPr>
            <a:endParaRPr lang="en-GB" sz="1400" kern="0" dirty="0">
              <a:latin typeface="+mn-lt"/>
              <a:cs typeface="+mn-cs"/>
            </a:endParaRPr>
          </a:p>
        </p:txBody>
      </p:sp>
      <p:sp>
        <p:nvSpPr>
          <p:cNvPr id="17" name="Rectangle 16"/>
          <p:cNvSpPr/>
          <p:nvPr/>
        </p:nvSpPr>
        <p:spPr>
          <a:xfrm>
            <a:off x="285750" y="1000125"/>
            <a:ext cx="2071688" cy="3046413"/>
          </a:xfrm>
          <a:prstGeom prst="rect">
            <a:avLst/>
          </a:prstGeom>
          <a:solidFill>
            <a:schemeClr val="accent1">
              <a:lumMod val="20000"/>
              <a:lumOff val="80000"/>
            </a:schemeClr>
          </a:solidFill>
        </p:spPr>
        <p:txBody>
          <a:bodyPr>
            <a:spAutoFit/>
          </a:bodyPr>
          <a:lstStyle/>
          <a:p>
            <a:pPr>
              <a:defRPr/>
            </a:pPr>
            <a:r>
              <a:rPr lang="en-GB" sz="1200" b="1" dirty="0"/>
              <a:t>History of </a:t>
            </a:r>
            <a:r>
              <a:rPr lang="en-GB" sz="1200" b="1" dirty="0" err="1"/>
              <a:t>hydropolitics</a:t>
            </a:r>
            <a:r>
              <a:rPr lang="en-GB" sz="1200" b="1" dirty="0"/>
              <a:t> in Nile Basin</a:t>
            </a:r>
          </a:p>
          <a:p>
            <a:pPr>
              <a:buFont typeface="Arial" pitchFamily="34" charset="0"/>
              <a:buChar char="•"/>
              <a:defRPr/>
            </a:pPr>
            <a:r>
              <a:rPr lang="en-GB" sz="1200" dirty="0"/>
              <a:t>tensions due to the dominance of Egypt</a:t>
            </a:r>
          </a:p>
          <a:p>
            <a:pPr>
              <a:buFont typeface="Arial" pitchFamily="34" charset="0"/>
              <a:buChar char="•"/>
              <a:defRPr/>
            </a:pPr>
            <a:r>
              <a:rPr lang="en-GB" sz="1200" dirty="0"/>
              <a:t> civil wars in Sudan Ethiopia </a:t>
            </a:r>
          </a:p>
          <a:p>
            <a:pPr>
              <a:buFont typeface="Arial" pitchFamily="34" charset="0"/>
              <a:buChar char="•"/>
              <a:defRPr/>
            </a:pPr>
            <a:r>
              <a:rPr lang="en-GB" sz="1200" dirty="0"/>
              <a:t> tensions from Egypt’s treaties dating back to the  1929 and 1959 Nile Water Agreements.</a:t>
            </a:r>
          </a:p>
          <a:p>
            <a:pPr>
              <a:buFont typeface="Arial" pitchFamily="34" charset="0"/>
              <a:buChar char="•"/>
              <a:defRPr/>
            </a:pPr>
            <a:r>
              <a:rPr lang="en-GB" sz="1200" dirty="0"/>
              <a:t> Upstream states increasingly challenging Egypt’s dominance.</a:t>
            </a:r>
          </a:p>
          <a:p>
            <a:pPr>
              <a:buFont typeface="Arial" pitchFamily="34" charset="0"/>
              <a:buChar char="•"/>
              <a:defRPr/>
            </a:pPr>
            <a:r>
              <a:rPr lang="en-GB" sz="1200" dirty="0"/>
              <a:t>Ethiopia wants to use the Nile River for HEP  plants and industrial development. </a:t>
            </a:r>
          </a:p>
        </p:txBody>
      </p:sp>
      <p:sp>
        <p:nvSpPr>
          <p:cNvPr id="18" name="Rectangular Callout 17"/>
          <p:cNvSpPr/>
          <p:nvPr/>
        </p:nvSpPr>
        <p:spPr>
          <a:xfrm>
            <a:off x="285750" y="4500563"/>
            <a:ext cx="1928813" cy="1785937"/>
          </a:xfrm>
          <a:prstGeom prst="wedgeRectCallout">
            <a:avLst>
              <a:gd name="adj1" fmla="val 70609"/>
              <a:gd name="adj2" fmla="val -233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t>Tech Fix ;</a:t>
            </a:r>
          </a:p>
          <a:p>
            <a:pPr algn="ctr">
              <a:defRPr/>
            </a:pPr>
            <a:r>
              <a:rPr lang="en-GB" sz="1200" dirty="0"/>
              <a:t>The megaprojects of dams like Aswan are famous. </a:t>
            </a:r>
          </a:p>
          <a:p>
            <a:pPr algn="ctr">
              <a:defRPr/>
            </a:pPr>
            <a:r>
              <a:rPr lang="en-GB" sz="1200" dirty="0"/>
              <a:t>Latest high tech is the 1990sproject called  ‘</a:t>
            </a:r>
            <a:r>
              <a:rPr lang="en-GB" sz="1200" dirty="0" err="1"/>
              <a:t>Tecconile</a:t>
            </a:r>
            <a:r>
              <a:rPr lang="en-GB" sz="1200" dirty="0"/>
              <a:t>’ a joint GIS system to help monitor and  plan the basin</a:t>
            </a:r>
          </a:p>
        </p:txBody>
      </p:sp>
      <p:sp>
        <p:nvSpPr>
          <p:cNvPr id="25609" name="Rectangle 9"/>
          <p:cNvSpPr>
            <a:spLocks noChangeArrowheads="1"/>
          </p:cNvSpPr>
          <p:nvPr/>
        </p:nvSpPr>
        <p:spPr bwMode="auto">
          <a:xfrm>
            <a:off x="2214563" y="500063"/>
            <a:ext cx="5214937" cy="461962"/>
          </a:xfrm>
          <a:prstGeom prst="rect">
            <a:avLst/>
          </a:prstGeom>
          <a:noFill/>
          <a:ln w="9525">
            <a:noFill/>
            <a:miter lim="800000"/>
            <a:headEnd/>
            <a:tailEnd/>
          </a:ln>
        </p:spPr>
        <p:txBody>
          <a:bodyPr>
            <a:spAutoFit/>
          </a:bodyPr>
          <a:lstStyle/>
          <a:p>
            <a:r>
              <a:rPr lang="en-GB" sz="1200" b="1" dirty="0"/>
              <a:t>Political negotiations centred on conflicts over the shared use of water  sources</a:t>
            </a:r>
          </a:p>
        </p:txBody>
      </p:sp>
    </p:spTree>
    <p:extLst>
      <p:ext uri="{BB962C8B-B14F-4D97-AF65-F5344CB8AC3E}">
        <p14:creationId xmlns:p14="http://schemas.microsoft.com/office/powerpoint/2010/main" val="22241942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http://free.bridal-shower-themes.com/img/blank-map-of-the-world-printable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75" b="18604"/>
          <a:stretch/>
        </p:blipFill>
        <p:spPr bwMode="auto">
          <a:xfrm>
            <a:off x="2771798" y="2420888"/>
            <a:ext cx="3892415" cy="2128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5192" y="-171400"/>
            <a:ext cx="8229600" cy="1143000"/>
          </a:xfrm>
        </p:spPr>
        <p:txBody>
          <a:bodyPr>
            <a:normAutofit/>
          </a:bodyPr>
          <a:lstStyle/>
          <a:p>
            <a:r>
              <a:rPr lang="en-GB" sz="3200" dirty="0" smtClean="0"/>
              <a:t>Water Hotspot</a:t>
            </a:r>
            <a:endParaRPr lang="en-GB" sz="3200" dirty="0"/>
          </a:p>
        </p:txBody>
      </p:sp>
      <p:sp>
        <p:nvSpPr>
          <p:cNvPr id="4" name="Rectangle 3"/>
          <p:cNvSpPr/>
          <p:nvPr/>
        </p:nvSpPr>
        <p:spPr>
          <a:xfrm>
            <a:off x="0" y="6093296"/>
            <a:ext cx="4211960" cy="7647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GB" sz="1200" dirty="0" smtClean="0"/>
              <a:t>Task: </a:t>
            </a:r>
            <a:r>
              <a:rPr lang="en-GB" sz="900" dirty="0" smtClean="0"/>
              <a:t>Read through the information sheet on the  water conflicts. You will then annotate the world map detailing the key causes and impacts of the water conflict in the ___ areas. </a:t>
            </a:r>
            <a:r>
              <a:rPr lang="en-GB" sz="900" dirty="0"/>
              <a:t> </a:t>
            </a:r>
            <a:r>
              <a:rPr lang="en-GB" sz="900" dirty="0" smtClean="0"/>
              <a:t>Important things  to note; causes, impacts (social, economic, environmental), players. </a:t>
            </a:r>
          </a:p>
          <a:p>
            <a:r>
              <a:rPr lang="en-GB" sz="900" dirty="0" smtClean="0"/>
              <a:t>CHALLENGE: future (solutions)</a:t>
            </a:r>
            <a:endParaRPr lang="en-GB" sz="1000" dirty="0"/>
          </a:p>
        </p:txBody>
      </p:sp>
    </p:spTree>
    <p:extLst>
      <p:ext uri="{BB962C8B-B14F-4D97-AF65-F5344CB8AC3E}">
        <p14:creationId xmlns:p14="http://schemas.microsoft.com/office/powerpoint/2010/main" val="3034765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Title 1"/>
          <p:cNvSpPr>
            <a:spLocks noGrp="1"/>
          </p:cNvSpPr>
          <p:nvPr>
            <p:ph type="title"/>
          </p:nvPr>
        </p:nvSpPr>
        <p:spPr>
          <a:xfrm>
            <a:off x="607219" y="188640"/>
            <a:ext cx="7215188" cy="428625"/>
          </a:xfrm>
        </p:spPr>
        <p:txBody>
          <a:bodyPr/>
          <a:lstStyle/>
          <a:p>
            <a:pPr eaLnBrk="1" hangingPunct="1"/>
            <a:r>
              <a:rPr lang="en-GB" sz="2000" b="1" smtClean="0">
                <a:solidFill>
                  <a:srgbClr val="07B127"/>
                </a:solidFill>
              </a:rPr>
              <a:t>Present and potential water conflict hotspots</a:t>
            </a:r>
            <a:endParaRPr lang="en-US" sz="2000" b="1" smtClean="0">
              <a:solidFill>
                <a:srgbClr val="07B127"/>
              </a:solidFill>
            </a:endParaRPr>
          </a:p>
        </p:txBody>
      </p:sp>
      <p:sp>
        <p:nvSpPr>
          <p:cNvPr id="24578" name="Content Placeholder 3"/>
          <p:cNvSpPr>
            <a:spLocks noGrp="1"/>
          </p:cNvSpPr>
          <p:nvPr>
            <p:ph sz="half" idx="2"/>
          </p:nvPr>
        </p:nvSpPr>
        <p:spPr>
          <a:xfrm>
            <a:off x="285750" y="548680"/>
            <a:ext cx="7858125" cy="785813"/>
          </a:xfrm>
        </p:spPr>
        <p:txBody>
          <a:bodyPr/>
          <a:lstStyle/>
          <a:p>
            <a:pPr eaLnBrk="1" hangingPunct="1"/>
            <a:r>
              <a:rPr lang="en-GB" sz="1200" dirty="0" smtClean="0"/>
              <a:t>As water supply decreases, tensions will increase as different players try to access common water supplies</a:t>
            </a:r>
          </a:p>
          <a:p>
            <a:pPr eaLnBrk="1" hangingPunct="1"/>
            <a:r>
              <a:rPr lang="en-GB" sz="1200" dirty="0" smtClean="0"/>
              <a:t>Many conflicts are </a:t>
            </a:r>
            <a:r>
              <a:rPr lang="en-GB" sz="1200" dirty="0" err="1" smtClean="0"/>
              <a:t>transboundary</a:t>
            </a:r>
            <a:r>
              <a:rPr lang="en-GB" sz="1200" dirty="0" smtClean="0"/>
              <a:t> in nature, either between states or countries </a:t>
            </a:r>
          </a:p>
        </p:txBody>
      </p:sp>
      <p:sp>
        <p:nvSpPr>
          <p:cNvPr id="24579" name="Text Placeholder 4"/>
          <p:cNvSpPr>
            <a:spLocks noGrp="1"/>
          </p:cNvSpPr>
          <p:nvPr>
            <p:ph type="body" sz="quarter" idx="3"/>
          </p:nvPr>
        </p:nvSpPr>
        <p:spPr>
          <a:xfrm>
            <a:off x="2571750" y="4051970"/>
            <a:ext cx="4041775" cy="639762"/>
          </a:xfrm>
        </p:spPr>
        <p:txBody>
          <a:bodyPr/>
          <a:lstStyle/>
          <a:p>
            <a:pPr eaLnBrk="1" hangingPunct="1"/>
            <a:r>
              <a:rPr lang="en-GB" smtClean="0"/>
              <a:t>Insert Figure 2.11 page 47 </a:t>
            </a:r>
            <a:endParaRPr lang="en-US" smtClean="0"/>
          </a:p>
        </p:txBody>
      </p:sp>
      <p:pic>
        <p:nvPicPr>
          <p:cNvPr id="24580" name="Picture 5" descr="arid%20map[1].png"/>
          <p:cNvPicPr>
            <a:picLocks noChangeAspect="1"/>
          </p:cNvPicPr>
          <p:nvPr/>
        </p:nvPicPr>
        <p:blipFill>
          <a:blip r:embed="rId2"/>
          <a:srcRect/>
          <a:stretch>
            <a:fillRect/>
          </a:stretch>
        </p:blipFill>
        <p:spPr bwMode="auto">
          <a:xfrm>
            <a:off x="1500188" y="1980282"/>
            <a:ext cx="5786437" cy="3365500"/>
          </a:xfrm>
          <a:prstGeom prst="rect">
            <a:avLst/>
          </a:prstGeom>
          <a:noFill/>
          <a:ln w="9525">
            <a:noFill/>
            <a:miter lim="800000"/>
            <a:headEnd/>
            <a:tailEnd/>
          </a:ln>
        </p:spPr>
      </p:pic>
      <p:sp>
        <p:nvSpPr>
          <p:cNvPr id="10" name="7-Point Star 9"/>
          <p:cNvSpPr/>
          <p:nvPr/>
        </p:nvSpPr>
        <p:spPr>
          <a:xfrm>
            <a:off x="5000625" y="2551782"/>
            <a:ext cx="260350" cy="428625"/>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7-Point Star 10"/>
          <p:cNvSpPr/>
          <p:nvPr/>
        </p:nvSpPr>
        <p:spPr>
          <a:xfrm>
            <a:off x="4786313" y="2694657"/>
            <a:ext cx="214312" cy="28575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7-Point Star 11"/>
          <p:cNvSpPr/>
          <p:nvPr/>
        </p:nvSpPr>
        <p:spPr>
          <a:xfrm>
            <a:off x="4500563" y="3051845"/>
            <a:ext cx="285750" cy="500062"/>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7-Point Star 12"/>
          <p:cNvSpPr/>
          <p:nvPr/>
        </p:nvSpPr>
        <p:spPr>
          <a:xfrm>
            <a:off x="4214813" y="3051845"/>
            <a:ext cx="214312" cy="35718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7-Point Star 13"/>
          <p:cNvSpPr/>
          <p:nvPr/>
        </p:nvSpPr>
        <p:spPr>
          <a:xfrm>
            <a:off x="5214938" y="2194595"/>
            <a:ext cx="214312" cy="35718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7-Point Star 14"/>
          <p:cNvSpPr/>
          <p:nvPr/>
        </p:nvSpPr>
        <p:spPr>
          <a:xfrm>
            <a:off x="5572125" y="2980407"/>
            <a:ext cx="142875" cy="214313"/>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7-Point Star 15"/>
          <p:cNvSpPr/>
          <p:nvPr/>
        </p:nvSpPr>
        <p:spPr>
          <a:xfrm>
            <a:off x="6000750" y="3051845"/>
            <a:ext cx="133350" cy="29527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7-Point Star 16"/>
          <p:cNvSpPr/>
          <p:nvPr/>
        </p:nvSpPr>
        <p:spPr>
          <a:xfrm>
            <a:off x="2928938" y="3766220"/>
            <a:ext cx="285750" cy="50006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Explosion 2 17"/>
          <p:cNvSpPr/>
          <p:nvPr/>
        </p:nvSpPr>
        <p:spPr>
          <a:xfrm>
            <a:off x="2286000" y="2551782"/>
            <a:ext cx="428625" cy="500063"/>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Explosion 2 18"/>
          <p:cNvSpPr/>
          <p:nvPr/>
        </p:nvSpPr>
        <p:spPr>
          <a:xfrm>
            <a:off x="2643188" y="3480470"/>
            <a:ext cx="500062" cy="428625"/>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Explosion 2 19"/>
          <p:cNvSpPr/>
          <p:nvPr/>
        </p:nvSpPr>
        <p:spPr>
          <a:xfrm>
            <a:off x="3857625" y="3194720"/>
            <a:ext cx="357188" cy="285750"/>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Explosion 2 20"/>
          <p:cNvSpPr/>
          <p:nvPr/>
        </p:nvSpPr>
        <p:spPr>
          <a:xfrm>
            <a:off x="3929063" y="2623220"/>
            <a:ext cx="347662" cy="223837"/>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Explosion 2 21"/>
          <p:cNvSpPr/>
          <p:nvPr/>
        </p:nvSpPr>
        <p:spPr>
          <a:xfrm>
            <a:off x="4143375" y="2551782"/>
            <a:ext cx="357188" cy="214313"/>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Explosion 2 22"/>
          <p:cNvSpPr/>
          <p:nvPr/>
        </p:nvSpPr>
        <p:spPr>
          <a:xfrm>
            <a:off x="4429125" y="2337470"/>
            <a:ext cx="2762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Explosion 2 23"/>
          <p:cNvSpPr/>
          <p:nvPr/>
        </p:nvSpPr>
        <p:spPr>
          <a:xfrm>
            <a:off x="4714875" y="2266032"/>
            <a:ext cx="276225" cy="366713"/>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Explosion 2 24"/>
          <p:cNvSpPr/>
          <p:nvPr/>
        </p:nvSpPr>
        <p:spPr>
          <a:xfrm>
            <a:off x="5357813" y="2266032"/>
            <a:ext cx="276225" cy="366713"/>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Explosion 2 25"/>
          <p:cNvSpPr/>
          <p:nvPr/>
        </p:nvSpPr>
        <p:spPr>
          <a:xfrm>
            <a:off x="5214938" y="2837532"/>
            <a:ext cx="357187" cy="295275"/>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Explosion 2 26"/>
          <p:cNvSpPr/>
          <p:nvPr/>
        </p:nvSpPr>
        <p:spPr>
          <a:xfrm>
            <a:off x="4286250" y="3337595"/>
            <a:ext cx="2762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Explosion 2 27"/>
          <p:cNvSpPr/>
          <p:nvPr/>
        </p:nvSpPr>
        <p:spPr>
          <a:xfrm>
            <a:off x="4714875" y="3337595"/>
            <a:ext cx="2762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Explosion 2 28"/>
          <p:cNvSpPr/>
          <p:nvPr/>
        </p:nvSpPr>
        <p:spPr>
          <a:xfrm>
            <a:off x="5572125" y="2337470"/>
            <a:ext cx="4286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Explosion 2 29"/>
          <p:cNvSpPr/>
          <p:nvPr/>
        </p:nvSpPr>
        <p:spPr>
          <a:xfrm>
            <a:off x="5929313" y="2480345"/>
            <a:ext cx="276225" cy="366712"/>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Explosion 2 30"/>
          <p:cNvSpPr/>
          <p:nvPr/>
        </p:nvSpPr>
        <p:spPr>
          <a:xfrm>
            <a:off x="5857875" y="2908970"/>
            <a:ext cx="142875" cy="223837"/>
          </a:xfrm>
          <a:prstGeom prst="irregularSeal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7-Point Star 31"/>
          <p:cNvSpPr/>
          <p:nvPr/>
        </p:nvSpPr>
        <p:spPr>
          <a:xfrm>
            <a:off x="4429125" y="3623345"/>
            <a:ext cx="285750" cy="42862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33" name="Table 32"/>
          <p:cNvGraphicFramePr>
            <a:graphicFrameLocks noGrp="1"/>
          </p:cNvGraphicFramePr>
          <p:nvPr>
            <p:extLst>
              <p:ext uri="{D42A27DB-BD31-4B8C-83A1-F6EECF244321}">
                <p14:modId xmlns:p14="http://schemas.microsoft.com/office/powerpoint/2010/main" val="2983802478"/>
              </p:ext>
            </p:extLst>
          </p:nvPr>
        </p:nvGraphicFramePr>
        <p:xfrm>
          <a:off x="6000750" y="908720"/>
          <a:ext cx="2714654" cy="1097280"/>
        </p:xfrm>
        <a:graphic>
          <a:graphicData uri="http://schemas.openxmlformats.org/drawingml/2006/table">
            <a:tbl>
              <a:tblPr firstRow="1" bandRow="1">
                <a:tableStyleId>{5C22544A-7EE6-4342-B048-85BDC9FD1C3A}</a:tableStyleId>
              </a:tblPr>
              <a:tblGrid>
                <a:gridCol w="208280"/>
                <a:gridCol w="2506374"/>
              </a:tblGrid>
              <a:tr h="285739">
                <a:tc>
                  <a:txBody>
                    <a:bodyPr/>
                    <a:lstStyle/>
                    <a:p>
                      <a:pPr>
                        <a:spcBef>
                          <a:spcPts val="0"/>
                        </a:spcBef>
                      </a:pPr>
                      <a:endParaRPr lang="en-GB" dirty="0"/>
                    </a:p>
                  </a:txBody>
                  <a:tcPr>
                    <a:solidFill>
                      <a:srgbClr val="FF0000"/>
                    </a:solidFill>
                  </a:tcPr>
                </a:tc>
                <a:tc>
                  <a:txBody>
                    <a:bodyPr/>
                    <a:lstStyle/>
                    <a:p>
                      <a:pPr>
                        <a:spcBef>
                          <a:spcPts val="0"/>
                        </a:spcBef>
                      </a:pPr>
                      <a:r>
                        <a:rPr lang="en-GB" sz="1000" dirty="0" smtClean="0">
                          <a:solidFill>
                            <a:schemeClr val="tx1"/>
                          </a:solidFill>
                        </a:rPr>
                        <a:t>River basins currently in dispute</a:t>
                      </a:r>
                      <a:endParaRPr lang="en-GB" sz="1000" dirty="0">
                        <a:solidFill>
                          <a:schemeClr val="tx1"/>
                        </a:solidFill>
                      </a:endParaRPr>
                    </a:p>
                  </a:txBody>
                  <a:tcPr>
                    <a:solidFill>
                      <a:schemeClr val="bg1">
                        <a:lumMod val="95000"/>
                      </a:schemeClr>
                    </a:solidFill>
                  </a:tcPr>
                </a:tc>
              </a:tr>
              <a:tr h="310980">
                <a:tc>
                  <a:txBody>
                    <a:bodyPr/>
                    <a:lstStyle/>
                    <a:p>
                      <a:pPr>
                        <a:spcBef>
                          <a:spcPts val="0"/>
                        </a:spcBef>
                      </a:pPr>
                      <a:endParaRPr lang="en-GB" dirty="0"/>
                    </a:p>
                  </a:txBody>
                  <a:tcPr>
                    <a:solidFill>
                      <a:srgbClr val="FFFF66"/>
                    </a:solidFill>
                  </a:tcPr>
                </a:tc>
                <a:tc>
                  <a:txBody>
                    <a:bodyPr/>
                    <a:lstStyle/>
                    <a:p>
                      <a:pPr>
                        <a:spcBef>
                          <a:spcPts val="0"/>
                        </a:spcBef>
                      </a:pPr>
                      <a:r>
                        <a:rPr lang="en-GB" sz="1000" dirty="0" smtClean="0">
                          <a:solidFill>
                            <a:schemeClr val="tx1"/>
                          </a:solidFill>
                        </a:rPr>
                        <a:t>River basins at risk in the future</a:t>
                      </a:r>
                      <a:endParaRPr lang="en-GB" sz="1000" dirty="0">
                        <a:solidFill>
                          <a:schemeClr val="tx1"/>
                        </a:solidFill>
                      </a:endParaRPr>
                    </a:p>
                  </a:txBody>
                  <a:tcPr>
                    <a:solidFill>
                      <a:schemeClr val="bg1">
                        <a:lumMod val="95000"/>
                      </a:schemeClr>
                    </a:solidFill>
                  </a:tcPr>
                </a:tc>
              </a:tr>
              <a:tr h="310980">
                <a:tc>
                  <a:txBody>
                    <a:bodyPr/>
                    <a:lstStyle/>
                    <a:p>
                      <a:pPr>
                        <a:spcBef>
                          <a:spcPts val="0"/>
                        </a:spcBef>
                      </a:pPr>
                      <a:endParaRPr lang="en-GB" dirty="0"/>
                    </a:p>
                  </a:txBody>
                  <a:tcPr>
                    <a:solidFill>
                      <a:srgbClr val="00B0F0"/>
                    </a:solidFill>
                  </a:tcPr>
                </a:tc>
                <a:tc>
                  <a:txBody>
                    <a:bodyPr/>
                    <a:lstStyle/>
                    <a:p>
                      <a:pPr>
                        <a:spcBef>
                          <a:spcPts val="0"/>
                        </a:spcBef>
                      </a:pPr>
                      <a:r>
                        <a:rPr lang="en-GB" sz="1000" dirty="0" smtClean="0">
                          <a:solidFill>
                            <a:schemeClr val="tx1"/>
                          </a:solidFill>
                        </a:rPr>
                        <a:t>Large International drainage basins</a:t>
                      </a:r>
                      <a:endParaRPr lang="en-GB" sz="1000" dirty="0">
                        <a:solidFill>
                          <a:schemeClr val="tx1"/>
                        </a:solidFill>
                      </a:endParaRPr>
                    </a:p>
                  </a:txBody>
                  <a:tcPr>
                    <a:solidFill>
                      <a:schemeClr val="bg1">
                        <a:lumMod val="95000"/>
                      </a:schemeClr>
                    </a:solidFill>
                  </a:tcPr>
                </a:tc>
              </a:tr>
            </a:tbl>
          </a:graphicData>
        </a:graphic>
      </p:graphicFrame>
      <p:sp>
        <p:nvSpPr>
          <p:cNvPr id="24618" name="TextBox 33"/>
          <p:cNvSpPr txBox="1">
            <a:spLocks noChangeArrowheads="1"/>
          </p:cNvSpPr>
          <p:nvPr/>
        </p:nvSpPr>
        <p:spPr bwMode="auto">
          <a:xfrm>
            <a:off x="4857750" y="4051970"/>
            <a:ext cx="928688" cy="246062"/>
          </a:xfrm>
          <a:prstGeom prst="rect">
            <a:avLst/>
          </a:prstGeom>
          <a:solidFill>
            <a:srgbClr val="FFFF66"/>
          </a:solidFill>
          <a:ln w="9525">
            <a:noFill/>
            <a:miter lim="800000"/>
            <a:headEnd/>
            <a:tailEnd/>
          </a:ln>
        </p:spPr>
        <p:txBody>
          <a:bodyPr>
            <a:spAutoFit/>
          </a:bodyPr>
          <a:lstStyle/>
          <a:p>
            <a:r>
              <a:rPr lang="en-GB" sz="1000"/>
              <a:t>Zambezi</a:t>
            </a:r>
          </a:p>
        </p:txBody>
      </p:sp>
      <p:sp>
        <p:nvSpPr>
          <p:cNvPr id="24619" name="TextBox 35"/>
          <p:cNvSpPr txBox="1">
            <a:spLocks noChangeArrowheads="1"/>
          </p:cNvSpPr>
          <p:nvPr/>
        </p:nvSpPr>
        <p:spPr bwMode="auto">
          <a:xfrm>
            <a:off x="4286250" y="4409157"/>
            <a:ext cx="928688" cy="246063"/>
          </a:xfrm>
          <a:prstGeom prst="rect">
            <a:avLst/>
          </a:prstGeom>
          <a:solidFill>
            <a:srgbClr val="FFFF66"/>
          </a:solidFill>
          <a:ln w="9525">
            <a:noFill/>
            <a:miter lim="800000"/>
            <a:headEnd/>
            <a:tailEnd/>
          </a:ln>
        </p:spPr>
        <p:txBody>
          <a:bodyPr>
            <a:spAutoFit/>
          </a:bodyPr>
          <a:lstStyle/>
          <a:p>
            <a:r>
              <a:rPr lang="en-GB" sz="1000"/>
              <a:t>Orange</a:t>
            </a:r>
          </a:p>
        </p:txBody>
      </p:sp>
      <p:sp>
        <p:nvSpPr>
          <p:cNvPr id="24620" name="TextBox 36"/>
          <p:cNvSpPr txBox="1">
            <a:spLocks noChangeArrowheads="1"/>
          </p:cNvSpPr>
          <p:nvPr/>
        </p:nvSpPr>
        <p:spPr bwMode="auto">
          <a:xfrm>
            <a:off x="3500438" y="4051970"/>
            <a:ext cx="928687" cy="246062"/>
          </a:xfrm>
          <a:prstGeom prst="rect">
            <a:avLst/>
          </a:prstGeom>
          <a:solidFill>
            <a:srgbClr val="FFFF66"/>
          </a:solidFill>
          <a:ln w="9525">
            <a:noFill/>
            <a:miter lim="800000"/>
            <a:headEnd/>
            <a:tailEnd/>
          </a:ln>
        </p:spPr>
        <p:txBody>
          <a:bodyPr>
            <a:spAutoFit/>
          </a:bodyPr>
          <a:lstStyle/>
          <a:p>
            <a:r>
              <a:rPr lang="en-GB" sz="1000"/>
              <a:t>Okavango</a:t>
            </a:r>
          </a:p>
        </p:txBody>
      </p:sp>
      <p:sp>
        <p:nvSpPr>
          <p:cNvPr id="24621" name="TextBox 37"/>
          <p:cNvSpPr txBox="1">
            <a:spLocks noChangeArrowheads="1"/>
          </p:cNvSpPr>
          <p:nvPr/>
        </p:nvSpPr>
        <p:spPr bwMode="auto">
          <a:xfrm>
            <a:off x="1714500" y="4266282"/>
            <a:ext cx="928688" cy="246063"/>
          </a:xfrm>
          <a:prstGeom prst="rect">
            <a:avLst/>
          </a:prstGeom>
          <a:solidFill>
            <a:srgbClr val="FFFF66"/>
          </a:solidFill>
          <a:ln w="9525">
            <a:noFill/>
            <a:miter lim="800000"/>
            <a:headEnd/>
            <a:tailEnd/>
          </a:ln>
        </p:spPr>
        <p:txBody>
          <a:bodyPr>
            <a:spAutoFit/>
          </a:bodyPr>
          <a:lstStyle/>
          <a:p>
            <a:r>
              <a:rPr lang="en-GB" sz="1000"/>
              <a:t>La Plata</a:t>
            </a:r>
          </a:p>
        </p:txBody>
      </p:sp>
      <p:sp>
        <p:nvSpPr>
          <p:cNvPr id="24622" name="TextBox 38"/>
          <p:cNvSpPr txBox="1">
            <a:spLocks noChangeArrowheads="1"/>
          </p:cNvSpPr>
          <p:nvPr/>
        </p:nvSpPr>
        <p:spPr bwMode="auto">
          <a:xfrm>
            <a:off x="6357938" y="3051845"/>
            <a:ext cx="642937" cy="246062"/>
          </a:xfrm>
          <a:prstGeom prst="rect">
            <a:avLst/>
          </a:prstGeom>
          <a:solidFill>
            <a:srgbClr val="FFFF66"/>
          </a:solidFill>
          <a:ln w="9525">
            <a:noFill/>
            <a:miter lim="800000"/>
            <a:headEnd/>
            <a:tailEnd/>
          </a:ln>
        </p:spPr>
        <p:txBody>
          <a:bodyPr>
            <a:spAutoFit/>
          </a:bodyPr>
          <a:lstStyle/>
          <a:p>
            <a:r>
              <a:rPr lang="en-GB" sz="1000"/>
              <a:t>Mekong</a:t>
            </a:r>
          </a:p>
        </p:txBody>
      </p:sp>
      <p:sp>
        <p:nvSpPr>
          <p:cNvPr id="24623" name="TextBox 39"/>
          <p:cNvSpPr txBox="1">
            <a:spLocks noChangeArrowheads="1"/>
          </p:cNvSpPr>
          <p:nvPr/>
        </p:nvSpPr>
        <p:spPr bwMode="auto">
          <a:xfrm>
            <a:off x="5357813" y="3480470"/>
            <a:ext cx="642937" cy="246062"/>
          </a:xfrm>
          <a:prstGeom prst="rect">
            <a:avLst/>
          </a:prstGeom>
          <a:solidFill>
            <a:srgbClr val="FFFF66"/>
          </a:solidFill>
          <a:ln w="9525">
            <a:noFill/>
            <a:miter lim="800000"/>
            <a:headEnd/>
            <a:tailEnd/>
          </a:ln>
        </p:spPr>
        <p:txBody>
          <a:bodyPr>
            <a:spAutoFit/>
          </a:bodyPr>
          <a:lstStyle/>
          <a:p>
            <a:r>
              <a:rPr lang="en-GB" sz="1000"/>
              <a:t>Ganges</a:t>
            </a:r>
          </a:p>
        </p:txBody>
      </p:sp>
      <p:sp>
        <p:nvSpPr>
          <p:cNvPr id="24624" name="TextBox 40"/>
          <p:cNvSpPr txBox="1">
            <a:spLocks noChangeArrowheads="1"/>
          </p:cNvSpPr>
          <p:nvPr/>
        </p:nvSpPr>
        <p:spPr bwMode="auto">
          <a:xfrm>
            <a:off x="5000625" y="1837407"/>
            <a:ext cx="428625" cy="246063"/>
          </a:xfrm>
          <a:prstGeom prst="rect">
            <a:avLst/>
          </a:prstGeom>
          <a:solidFill>
            <a:srgbClr val="FFFF66"/>
          </a:solidFill>
          <a:ln w="9525">
            <a:noFill/>
            <a:miter lim="800000"/>
            <a:headEnd/>
            <a:tailEnd/>
          </a:ln>
        </p:spPr>
        <p:txBody>
          <a:bodyPr>
            <a:spAutoFit/>
          </a:bodyPr>
          <a:lstStyle/>
          <a:p>
            <a:r>
              <a:rPr lang="en-GB" sz="1000"/>
              <a:t>Ob</a:t>
            </a:r>
          </a:p>
        </p:txBody>
      </p:sp>
      <p:sp>
        <p:nvSpPr>
          <p:cNvPr id="24625" name="TextBox 41"/>
          <p:cNvSpPr txBox="1">
            <a:spLocks noChangeArrowheads="1"/>
          </p:cNvSpPr>
          <p:nvPr/>
        </p:nvSpPr>
        <p:spPr bwMode="auto">
          <a:xfrm>
            <a:off x="3286125" y="3051845"/>
            <a:ext cx="500063" cy="400050"/>
          </a:xfrm>
          <a:prstGeom prst="rect">
            <a:avLst/>
          </a:prstGeom>
          <a:solidFill>
            <a:srgbClr val="FFFF66"/>
          </a:solidFill>
          <a:ln w="9525">
            <a:noFill/>
            <a:miter lim="800000"/>
            <a:headEnd/>
            <a:tailEnd/>
          </a:ln>
        </p:spPr>
        <p:txBody>
          <a:bodyPr>
            <a:spAutoFit/>
          </a:bodyPr>
          <a:lstStyle/>
          <a:p>
            <a:r>
              <a:rPr lang="en-GB" sz="1000"/>
              <a:t>Lake Chad</a:t>
            </a:r>
          </a:p>
        </p:txBody>
      </p:sp>
      <p:sp>
        <p:nvSpPr>
          <p:cNvPr id="24626" name="TextBox 42"/>
          <p:cNvSpPr txBox="1">
            <a:spLocks noChangeArrowheads="1"/>
          </p:cNvSpPr>
          <p:nvPr/>
        </p:nvSpPr>
        <p:spPr bwMode="auto">
          <a:xfrm>
            <a:off x="3929063" y="4766345"/>
            <a:ext cx="1857375" cy="769937"/>
          </a:xfrm>
          <a:prstGeom prst="rect">
            <a:avLst/>
          </a:prstGeom>
          <a:solidFill>
            <a:schemeClr val="bg1"/>
          </a:solidFill>
          <a:ln w="44450">
            <a:solidFill>
              <a:srgbClr val="FF0000"/>
            </a:solidFill>
            <a:miter lim="800000"/>
            <a:headEnd/>
            <a:tailEnd/>
          </a:ln>
        </p:spPr>
        <p:txBody>
          <a:bodyPr>
            <a:spAutoFit/>
          </a:bodyPr>
          <a:lstStyle/>
          <a:p>
            <a:r>
              <a:rPr lang="en-GB" sz="1100" dirty="0"/>
              <a:t>Nile  hotly disputed between Ethiopia and Sudan ,who control its headwaters, and Egypt  .</a:t>
            </a:r>
          </a:p>
        </p:txBody>
      </p:sp>
      <p:sp>
        <p:nvSpPr>
          <p:cNvPr id="24627" name="TextBox 43"/>
          <p:cNvSpPr txBox="1">
            <a:spLocks noChangeArrowheads="1"/>
          </p:cNvSpPr>
          <p:nvPr/>
        </p:nvSpPr>
        <p:spPr bwMode="auto">
          <a:xfrm>
            <a:off x="2571750" y="1337345"/>
            <a:ext cx="2286000" cy="769937"/>
          </a:xfrm>
          <a:prstGeom prst="rect">
            <a:avLst/>
          </a:prstGeom>
          <a:solidFill>
            <a:schemeClr val="bg1"/>
          </a:solidFill>
          <a:ln w="44450">
            <a:solidFill>
              <a:srgbClr val="FF0000"/>
            </a:solidFill>
            <a:miter lim="800000"/>
            <a:headEnd/>
            <a:tailEnd/>
          </a:ln>
        </p:spPr>
        <p:txBody>
          <a:bodyPr>
            <a:spAutoFit/>
          </a:bodyPr>
          <a:lstStyle/>
          <a:p>
            <a:r>
              <a:rPr lang="en-GB" sz="1000"/>
              <a:t> </a:t>
            </a:r>
            <a:r>
              <a:rPr lang="en-GB" sz="1100"/>
              <a:t>Tigris-Euphrates </a:t>
            </a:r>
          </a:p>
          <a:p>
            <a:r>
              <a:rPr lang="en-GB" sz="1100"/>
              <a:t>Iraq + Syria concerns that Turkey’s GAP project will divert their water</a:t>
            </a:r>
          </a:p>
        </p:txBody>
      </p:sp>
      <p:sp>
        <p:nvSpPr>
          <p:cNvPr id="24628" name="TextBox 44"/>
          <p:cNvSpPr txBox="1">
            <a:spLocks noChangeArrowheads="1"/>
          </p:cNvSpPr>
          <p:nvPr/>
        </p:nvSpPr>
        <p:spPr bwMode="auto">
          <a:xfrm>
            <a:off x="7215188" y="2194595"/>
            <a:ext cx="1643062" cy="2631490"/>
          </a:xfrm>
          <a:prstGeom prst="rect">
            <a:avLst/>
          </a:prstGeom>
          <a:solidFill>
            <a:schemeClr val="bg1"/>
          </a:solidFill>
          <a:ln w="41275">
            <a:solidFill>
              <a:srgbClr val="FF0000"/>
            </a:solidFill>
            <a:miter lim="800000"/>
            <a:headEnd/>
            <a:tailEnd/>
          </a:ln>
        </p:spPr>
        <p:txBody>
          <a:bodyPr>
            <a:spAutoFit/>
          </a:bodyPr>
          <a:lstStyle/>
          <a:p>
            <a:r>
              <a:rPr lang="en-GB" sz="1100" dirty="0"/>
              <a:t>The Aral Sea, an inland drainage basin, once the world’s 4</a:t>
            </a:r>
            <a:r>
              <a:rPr lang="en-GB" sz="1100" baseline="30000" dirty="0"/>
              <a:t>th</a:t>
            </a:r>
            <a:r>
              <a:rPr lang="en-GB" sz="1100" dirty="0"/>
              <a:t> largest inland lake has shrunk </a:t>
            </a:r>
            <a:r>
              <a:rPr lang="en-GB" sz="1100" dirty="0" smtClean="0"/>
              <a:t>since </a:t>
            </a:r>
            <a:r>
              <a:rPr lang="en-GB" sz="1100" dirty="0"/>
              <a:t>the 1950s after the 2 rivers feeding it: the Amu </a:t>
            </a:r>
            <a:r>
              <a:rPr lang="en-GB" sz="1100" dirty="0" err="1"/>
              <a:t>Dayra</a:t>
            </a:r>
            <a:r>
              <a:rPr lang="en-GB" sz="1100" dirty="0"/>
              <a:t> and </a:t>
            </a:r>
            <a:r>
              <a:rPr lang="en-GB" sz="1100" dirty="0" err="1"/>
              <a:t>Syr</a:t>
            </a:r>
            <a:r>
              <a:rPr lang="en-GB" sz="1100" dirty="0"/>
              <a:t> Darya  were diverted for irrigation.</a:t>
            </a:r>
          </a:p>
          <a:p>
            <a:r>
              <a:rPr lang="en-GB" sz="1100" dirty="0" smtClean="0"/>
              <a:t>By </a:t>
            </a:r>
            <a:r>
              <a:rPr lang="en-GB" sz="1100" dirty="0"/>
              <a:t>2007 the sea was 10% of original volume and split into 2 lakes. The ex soviet states are in conflict: Uzbekistan , Turkmenistan and </a:t>
            </a:r>
            <a:r>
              <a:rPr lang="en-GB" sz="1100" dirty="0" err="1"/>
              <a:t>Kazakstan</a:t>
            </a:r>
            <a:r>
              <a:rPr lang="en-GB" sz="1100" dirty="0"/>
              <a:t>. </a:t>
            </a:r>
          </a:p>
        </p:txBody>
      </p:sp>
      <p:cxnSp>
        <p:nvCxnSpPr>
          <p:cNvPr id="47" name="Straight Connector 46"/>
          <p:cNvCxnSpPr/>
          <p:nvPr/>
        </p:nvCxnSpPr>
        <p:spPr>
          <a:xfrm rot="16200000" flipV="1">
            <a:off x="5556250" y="3353470"/>
            <a:ext cx="214313" cy="39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24622" idx="1"/>
          </p:cNvCxnSpPr>
          <p:nvPr/>
        </p:nvCxnSpPr>
        <p:spPr>
          <a:xfrm flipV="1">
            <a:off x="6143625" y="3175670"/>
            <a:ext cx="214313" cy="19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0" idx="1"/>
          </p:cNvCxnSpPr>
          <p:nvPr/>
        </p:nvCxnSpPr>
        <p:spPr>
          <a:xfrm flipV="1">
            <a:off x="5260975" y="2766095"/>
            <a:ext cx="1882775"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11" idx="5"/>
          </p:cNvCxnSpPr>
          <p:nvPr/>
        </p:nvCxnSpPr>
        <p:spPr>
          <a:xfrm rot="16200000" flipH="1">
            <a:off x="4196556" y="2141414"/>
            <a:ext cx="700087" cy="520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5127626" y="2139032"/>
            <a:ext cx="214312" cy="39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4214812" y="3909095"/>
            <a:ext cx="1357313" cy="357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4643437" y="3837658"/>
            <a:ext cx="214313" cy="2143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V="1">
            <a:off x="4464844" y="4159126"/>
            <a:ext cx="28575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32" idx="4"/>
          </p:cNvCxnSpPr>
          <p:nvPr/>
        </p:nvCxnSpPr>
        <p:spPr>
          <a:xfrm rot="5400000" flipH="1" flipV="1">
            <a:off x="4245769" y="3940051"/>
            <a:ext cx="223837" cy="142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3714750" y="3194720"/>
            <a:ext cx="50006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7" idx="4"/>
          </p:cNvCxnSpPr>
          <p:nvPr/>
        </p:nvCxnSpPr>
        <p:spPr>
          <a:xfrm rot="10800000" flipV="1">
            <a:off x="2500313" y="4088482"/>
            <a:ext cx="428625" cy="17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Explosion 2 68"/>
          <p:cNvSpPr/>
          <p:nvPr/>
        </p:nvSpPr>
        <p:spPr>
          <a:xfrm>
            <a:off x="2143125" y="2908970"/>
            <a:ext cx="214313" cy="214312"/>
          </a:xfrm>
          <a:prstGeom prst="irregularSeal2">
            <a:avLst/>
          </a:prstGeom>
          <a:solidFill>
            <a:schemeClr val="tx1">
              <a:lumMod val="50000"/>
              <a:lumOff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641" name="TextBox 70"/>
          <p:cNvSpPr txBox="1">
            <a:spLocks noChangeArrowheads="1"/>
          </p:cNvSpPr>
          <p:nvPr/>
        </p:nvSpPr>
        <p:spPr bwMode="auto">
          <a:xfrm>
            <a:off x="357188" y="1908845"/>
            <a:ext cx="1571625" cy="1784350"/>
          </a:xfrm>
          <a:prstGeom prst="rect">
            <a:avLst/>
          </a:prstGeom>
          <a:solidFill>
            <a:schemeClr val="bg1"/>
          </a:solidFill>
          <a:ln w="44450">
            <a:solidFill>
              <a:srgbClr val="FF0000"/>
            </a:solidFill>
            <a:miter lim="800000"/>
            <a:headEnd/>
            <a:tailEnd/>
          </a:ln>
        </p:spPr>
        <p:txBody>
          <a:bodyPr>
            <a:spAutoFit/>
          </a:bodyPr>
          <a:lstStyle/>
          <a:p>
            <a:r>
              <a:rPr lang="en-GB" sz="1100"/>
              <a:t> Colorado: disputes  between the 7  US states  and Mexico it flows through. The river is so overused, that it no longer reaches the sea!.</a:t>
            </a:r>
          </a:p>
          <a:p>
            <a:r>
              <a:rPr lang="en-GB" sz="1100"/>
              <a:t>90% abstracted before reaches Mexico</a:t>
            </a:r>
          </a:p>
        </p:txBody>
      </p:sp>
      <p:cxnSp>
        <p:nvCxnSpPr>
          <p:cNvPr id="56" name="Straight Connector 55"/>
          <p:cNvCxnSpPr>
            <a:stCxn id="69" idx="1"/>
          </p:cNvCxnSpPr>
          <p:nvPr/>
        </p:nvCxnSpPr>
        <p:spPr>
          <a:xfrm rot="10800000">
            <a:off x="1928813" y="2729582"/>
            <a:ext cx="214312" cy="306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42875" y="4623470"/>
            <a:ext cx="3643313" cy="1200150"/>
          </a:xfrm>
          <a:prstGeom prst="rect">
            <a:avLst/>
          </a:prstGeom>
          <a:solidFill>
            <a:schemeClr val="accent1">
              <a:lumMod val="40000"/>
              <a:lumOff val="60000"/>
            </a:schemeClr>
          </a:solidFill>
        </p:spPr>
        <p:txBody>
          <a:bodyPr>
            <a:spAutoFit/>
          </a:bodyPr>
          <a:lstStyle/>
          <a:p>
            <a:pPr>
              <a:defRPr/>
            </a:pPr>
            <a:r>
              <a:rPr lang="en-GB" sz="1200" b="1" dirty="0"/>
              <a:t>Note: </a:t>
            </a:r>
            <a:r>
              <a:rPr lang="en-GB" sz="1200" dirty="0"/>
              <a:t>although there have been rising tensions globally, many areas demonstrate effective management to diffuse the situation and create more equitable and sustainable demand-supply balance, such as the Mekong River Committee,&amp; the  Nile River Initiative</a:t>
            </a:r>
          </a:p>
        </p:txBody>
      </p:sp>
      <p:sp>
        <p:nvSpPr>
          <p:cNvPr id="2" name="TextBox 1"/>
          <p:cNvSpPr txBox="1"/>
          <p:nvPr/>
        </p:nvSpPr>
        <p:spPr>
          <a:xfrm>
            <a:off x="142875" y="6156012"/>
            <a:ext cx="8893621" cy="369332"/>
          </a:xfrm>
          <a:prstGeom prst="rect">
            <a:avLst/>
          </a:prstGeom>
          <a:noFill/>
        </p:spPr>
        <p:txBody>
          <a:bodyPr wrap="square" rtlCol="0">
            <a:spAutoFit/>
          </a:bodyPr>
          <a:lstStyle/>
          <a:p>
            <a:r>
              <a:rPr lang="en-GB" b="1" dirty="0" smtClean="0"/>
              <a:t>Which type of countries have the most water conflicts?</a:t>
            </a:r>
            <a:endParaRPr lang="en-GB" b="1" dirty="0"/>
          </a:p>
        </p:txBody>
      </p:sp>
    </p:spTree>
    <p:extLst>
      <p:ext uri="{BB962C8B-B14F-4D97-AF65-F5344CB8AC3E}">
        <p14:creationId xmlns:p14="http://schemas.microsoft.com/office/powerpoint/2010/main" val="30703795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l="30185" t="46075" r="29352" b="32147"/>
          <a:stretch>
            <a:fillRect/>
          </a:stretch>
        </p:blipFill>
        <p:spPr bwMode="auto">
          <a:xfrm>
            <a:off x="251520" y="0"/>
            <a:ext cx="8964685" cy="30155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57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1671</Words>
  <Application>Microsoft Office PowerPoint</Application>
  <PresentationFormat>Экран (4:3)</PresentationFormat>
  <Paragraphs>167</Paragraphs>
  <Slides>16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Презентация PowerPoint</vt:lpstr>
      <vt:lpstr>Презентация PowerPoint</vt:lpstr>
      <vt:lpstr> </vt:lpstr>
      <vt:lpstr>Water Conflicts Impacts</vt:lpstr>
      <vt:lpstr>Present and potential water conflict hotspots</vt:lpstr>
      <vt:lpstr>Презентация PowerPoint</vt:lpstr>
      <vt:lpstr>Water Hotspot</vt:lpstr>
      <vt:lpstr>Present and potential water conflict hotspots</vt:lpstr>
      <vt:lpstr>Презентация PowerPoint</vt:lpstr>
      <vt:lpstr>Презентация PowerPoint</vt:lpstr>
      <vt:lpstr>Презентация PowerPoint</vt:lpstr>
      <vt:lpstr>Spare resources</vt:lpstr>
      <vt:lpstr>Презентация PowerPoint</vt:lpstr>
      <vt:lpstr>Questions- Answer in full sentences</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Jennifer Wood</cp:lastModifiedBy>
  <cp:revision>84</cp:revision>
  <cp:lastPrinted>2013-09-26T09:15:05Z</cp:lastPrinted>
  <dcterms:created xsi:type="dcterms:W3CDTF">2013-09-01T14:17:39Z</dcterms:created>
  <dcterms:modified xsi:type="dcterms:W3CDTF">2014-02-04T04:44:48Z</dcterms:modified>
</cp:coreProperties>
</file>