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200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832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689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281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734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628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245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2637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5681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631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118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6068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7051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4369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264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9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47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411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385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61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100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030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3D517-ADB4-40BA-9993-4508D0674A26}" type="datetimeFigureOut">
              <a:rPr lang="en-US" smtClean="0">
                <a:solidFill>
                  <a:prstClr val="black">
                    <a:tint val="75000"/>
                  </a:prstClr>
                </a:solidFill>
              </a:rPr>
              <a:pPr/>
              <a:t>3/9/2014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65661-627E-4DBF-8353-465C0AF42FA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055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461AF-94B8-4CEF-B99C-B52947CDBE16}" type="datetimeFigureOut">
              <a:rPr lang="ru-RU" smtClean="0">
                <a:solidFill>
                  <a:prstClr val="black">
                    <a:tint val="75000"/>
                  </a:prstClr>
                </a:solidFill>
              </a:rPr>
              <a:pPr/>
              <a:t>09.03.2014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8494B-0AB4-47F5-BF0F-A54F2BC76E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9354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nairobi.usembassy.gov/" TargetMode="External"/><Relationship Id="rId2" Type="http://schemas.openxmlformats.org/officeDocument/2006/relationships/hyperlink" Target="http://travel.state.gov/travel/cis_pa_tw/tw/tw_6025.html" TargetMode="External"/><Relationship Id="rId1" Type="http://schemas.openxmlformats.org/officeDocument/2006/relationships/slideLayout" Target="../slideLayouts/slideLayout2.xml"/><Relationship Id="rId4" Type="http://schemas.openxmlformats.org/officeDocument/2006/relationships/hyperlink" Target="http://goafrica.about.com/od/kenya/tp/Nairobi-Top-Attractions-what-to-see-nairobi-kenya.ht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learningzone/clips/4507.nb.wmv" TargetMode="External"/><Relationship Id="rId2" Type="http://schemas.openxmlformats.org/officeDocument/2006/relationships/hyperlink" Target="http://www.gatm.org.uk/geographyatthemovies/tourism.html" TargetMode="External"/><Relationship Id="rId1" Type="http://schemas.openxmlformats.org/officeDocument/2006/relationships/slideLayout" Target="../slideLayouts/slideLayout2.xml"/><Relationship Id="rId4" Type="http://schemas.openxmlformats.org/officeDocument/2006/relationships/hyperlink" Target="http://www.bbc.co.uk/learningzone/clips/4506.fl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peopleandwildlife.org.uk/newsimages/elephanttail.jpg"/>
          <p:cNvPicPr>
            <a:picLocks noChangeAspect="1" noChangeArrowheads="1"/>
          </p:cNvPicPr>
          <p:nvPr/>
        </p:nvPicPr>
        <p:blipFill>
          <a:blip r:embed="rId2"/>
          <a:srcRect/>
          <a:stretch>
            <a:fillRect/>
          </a:stretch>
        </p:blipFill>
        <p:spPr bwMode="auto">
          <a:xfrm>
            <a:off x="0" y="-24"/>
            <a:ext cx="9144000" cy="6858048"/>
          </a:xfrm>
          <a:prstGeom prst="rect">
            <a:avLst/>
          </a:prstGeom>
          <a:noFill/>
        </p:spPr>
      </p:pic>
      <p:sp>
        <p:nvSpPr>
          <p:cNvPr id="2" name="Прямоугольник 1"/>
          <p:cNvSpPr/>
          <p:nvPr/>
        </p:nvSpPr>
        <p:spPr>
          <a:xfrm>
            <a:off x="395536" y="5949280"/>
            <a:ext cx="8568952" cy="830997"/>
          </a:xfrm>
          <a:prstGeom prst="rect">
            <a:avLst/>
          </a:prstGeom>
        </p:spPr>
        <p:txBody>
          <a:bodyPr wrap="square">
            <a:spAutoFit/>
          </a:bodyPr>
          <a:lstStyle/>
          <a:p>
            <a:r>
              <a:rPr lang="en-GB" sz="4800" dirty="0">
                <a:solidFill>
                  <a:prstClr val="black"/>
                </a:solidFill>
              </a:rPr>
              <a:t>Lesson 1: Mass Tourism in Kenya.</a:t>
            </a:r>
            <a:endParaRPr lang="en-GB" sz="4800" dirty="0">
              <a:solidFill>
                <a:prstClr val="black"/>
              </a:solidFill>
            </a:endParaRPr>
          </a:p>
        </p:txBody>
      </p:sp>
    </p:spTree>
    <p:extLst>
      <p:ext uri="{BB962C8B-B14F-4D97-AF65-F5344CB8AC3E}">
        <p14:creationId xmlns:p14="http://schemas.microsoft.com/office/powerpoint/2010/main" val="118171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mel keepers near Mombasa, Kenya"/>
          <p:cNvPicPr>
            <a:picLocks noChangeAspect="1" noChangeArrowheads="1"/>
          </p:cNvPicPr>
          <p:nvPr/>
        </p:nvPicPr>
        <p:blipFill>
          <a:blip r:embed="rId2" cstate="print"/>
          <a:srcRect/>
          <a:stretch>
            <a:fillRect/>
          </a:stretch>
        </p:blipFill>
        <p:spPr bwMode="auto">
          <a:xfrm>
            <a:off x="63500" y="-48866425"/>
            <a:ext cx="3543300" cy="1828800"/>
          </a:xfrm>
          <a:prstGeom prst="rect">
            <a:avLst/>
          </a:prstGeom>
          <a:noFill/>
        </p:spPr>
      </p:pic>
      <p:pic>
        <p:nvPicPr>
          <p:cNvPr id="12292" name="Picture 4" descr="Camel keepers near Mombasa, Kenya"/>
          <p:cNvPicPr>
            <a:picLocks noChangeAspect="1" noChangeArrowheads="1"/>
          </p:cNvPicPr>
          <p:nvPr/>
        </p:nvPicPr>
        <p:blipFill>
          <a:blip r:embed="rId2" cstate="print"/>
          <a:srcRect/>
          <a:stretch>
            <a:fillRect/>
          </a:stretch>
        </p:blipFill>
        <p:spPr bwMode="auto">
          <a:xfrm>
            <a:off x="63500" y="-48866425"/>
            <a:ext cx="3543300" cy="1828800"/>
          </a:xfrm>
          <a:prstGeom prst="rect">
            <a:avLst/>
          </a:prstGeom>
          <a:noFill/>
        </p:spPr>
      </p:pic>
      <p:pic>
        <p:nvPicPr>
          <p:cNvPr id="6" name="Picture 5" descr="kenya372x192.jpg"/>
          <p:cNvPicPr>
            <a:picLocks noChangeAspect="1"/>
          </p:cNvPicPr>
          <p:nvPr/>
        </p:nvPicPr>
        <p:blipFill>
          <a:blip r:embed="rId2" cstate="print"/>
          <a:stretch>
            <a:fillRect/>
          </a:stretch>
        </p:blipFill>
        <p:spPr>
          <a:xfrm>
            <a:off x="0" y="1071546"/>
            <a:ext cx="9139567" cy="4717196"/>
          </a:xfrm>
          <a:prstGeom prst="rect">
            <a:avLst/>
          </a:prstGeom>
        </p:spPr>
      </p:pic>
      <p:sp>
        <p:nvSpPr>
          <p:cNvPr id="7" name="Rectangle 6"/>
          <p:cNvSpPr/>
          <p:nvPr/>
        </p:nvSpPr>
        <p:spPr>
          <a:xfrm>
            <a:off x="428596" y="5934670"/>
            <a:ext cx="8143932" cy="646331"/>
          </a:xfrm>
          <a:prstGeom prst="rect">
            <a:avLst/>
          </a:prstGeom>
        </p:spPr>
        <p:txBody>
          <a:bodyPr wrap="square">
            <a:spAutoFit/>
          </a:bodyPr>
          <a:lstStyle/>
          <a:p>
            <a:r>
              <a:rPr lang="en-GB" dirty="0">
                <a:solidFill>
                  <a:srgbClr val="4F81BD">
                    <a:lumMod val="50000"/>
                  </a:srgbClr>
                </a:solidFill>
              </a:rPr>
              <a:t>Camel keepers and camels wait for tourists at a beach resort near Mombasa, Kenya, January 6, 2008. </a:t>
            </a:r>
            <a:endParaRPr lang="en-GB" dirty="0">
              <a:solidFill>
                <a:srgbClr val="4F81BD">
                  <a:lumMod val="50000"/>
                </a:srgbClr>
              </a:solidFill>
            </a:endParaRPr>
          </a:p>
        </p:txBody>
      </p:sp>
      <p:sp>
        <p:nvSpPr>
          <p:cNvPr id="8" name="Rectangle 6"/>
          <p:cNvSpPr/>
          <p:nvPr/>
        </p:nvSpPr>
        <p:spPr>
          <a:xfrm>
            <a:off x="755576" y="116632"/>
            <a:ext cx="8143932" cy="923330"/>
          </a:xfrm>
          <a:prstGeom prst="rect">
            <a:avLst/>
          </a:prstGeom>
        </p:spPr>
        <p:txBody>
          <a:bodyPr wrap="square">
            <a:spAutoFit/>
          </a:bodyPr>
          <a:lstStyle/>
          <a:p>
            <a:pPr algn="ctr"/>
            <a:r>
              <a:rPr lang="en-GB" sz="5400" b="1" dirty="0">
                <a:solidFill>
                  <a:srgbClr val="4F81BD">
                    <a:lumMod val="50000"/>
                  </a:srgbClr>
                </a:solidFill>
              </a:rPr>
              <a:t>Lesson 2: Kenya’s decline?</a:t>
            </a:r>
            <a:endParaRPr lang="en-GB" sz="5400" b="1" dirty="0">
              <a:solidFill>
                <a:srgbClr val="4F81BD">
                  <a:lumMod val="50000"/>
                </a:srgbClr>
              </a:solidFill>
            </a:endParaRPr>
          </a:p>
        </p:txBody>
      </p:sp>
    </p:spTree>
    <p:extLst>
      <p:ext uri="{BB962C8B-B14F-4D97-AF65-F5344CB8AC3E}">
        <p14:creationId xmlns:p14="http://schemas.microsoft.com/office/powerpoint/2010/main" val="1419820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lstStyle/>
          <a:p>
            <a:r>
              <a:rPr lang="en-GB" dirty="0" smtClean="0">
                <a:solidFill>
                  <a:schemeClr val="accent1">
                    <a:lumMod val="50000"/>
                  </a:schemeClr>
                </a:solidFill>
              </a:rPr>
              <a:t>The white sands were deserted. Palm trees swayed in the evening breeze, as a dhow and several pleasure boats bobbed on the warm Indian Ocean waters. It was a snapshot of paradise, but to the hundreds of thousands of Kenyans involved in tourism - and to their millions of dependants - the empty beaches brought to mind another word: disaster.</a:t>
            </a:r>
          </a:p>
          <a:p>
            <a:endParaRPr lang="en-GB" dirty="0"/>
          </a:p>
        </p:txBody>
      </p:sp>
    </p:spTree>
    <p:extLst>
      <p:ext uri="{BB962C8B-B14F-4D97-AF65-F5344CB8AC3E}">
        <p14:creationId xmlns:p14="http://schemas.microsoft.com/office/powerpoint/2010/main" val="75657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a:bodyPr>
          <a:lstStyle/>
          <a:p>
            <a:r>
              <a:rPr lang="en-GB" sz="6600" dirty="0" smtClean="0"/>
              <a:t>Why do empty beaches bring another word to mind: disaster?</a:t>
            </a:r>
            <a:endParaRPr lang="en-GB" sz="6600" dirty="0"/>
          </a:p>
        </p:txBody>
      </p:sp>
    </p:spTree>
    <p:extLst>
      <p:ext uri="{BB962C8B-B14F-4D97-AF65-F5344CB8AC3E}">
        <p14:creationId xmlns:p14="http://schemas.microsoft.com/office/powerpoint/2010/main" val="3242288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Disputed election  -  civil unrest.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unrest that followed the disputed election of President </a:t>
            </a:r>
            <a:r>
              <a:rPr lang="en-GB" dirty="0" err="1" smtClean="0"/>
              <a:t>Mwai</a:t>
            </a:r>
            <a:r>
              <a:rPr lang="en-GB" dirty="0" smtClean="0"/>
              <a:t> </a:t>
            </a:r>
            <a:r>
              <a:rPr lang="en-GB" dirty="0" err="1" smtClean="0"/>
              <a:t>Kibaki</a:t>
            </a:r>
            <a:r>
              <a:rPr lang="en-GB" dirty="0" smtClean="0"/>
              <a:t> on December 27 has decimated Kenya's tourist industry, which is the mainstay of the economy and normally accounts for 15% of GDP. More than 100,000 holidaymakers, a fifth of them British, were expected to visit the coastal resorts and safari lodges this month. But following travel warnings and graphic scenes of violence on television, just 9,000 tourists are now expected. </a:t>
            </a:r>
          </a:p>
          <a:p>
            <a:r>
              <a:rPr lang="en-GB" dirty="0" smtClean="0"/>
              <a:t>All UK charter flights have been cancelled until the summer, as have most from continental Europe, leaving hotels empty, thousands of waiters, cleaners and bar staff on compulsory leave, and taxi drivers, curio sellers and tourist guides with no income.</a:t>
            </a:r>
          </a:p>
        </p:txBody>
      </p:sp>
    </p:spTree>
    <p:extLst>
      <p:ext uri="{BB962C8B-B14F-4D97-AF65-F5344CB8AC3E}">
        <p14:creationId xmlns:p14="http://schemas.microsoft.com/office/powerpoint/2010/main" val="7483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Massive job losses in tourism</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"Even after al-Qaida bombed the US embassy here in 1998 it was not as bad as this," said Jake Grieves-Cook, of the Kenya Tourist Board, who said that at least 20,000 hotel workers had already lost their jobs. "This is the worst crisis the industry has ever faced." </a:t>
            </a:r>
          </a:p>
          <a:p>
            <a:r>
              <a:rPr lang="en-GB" dirty="0" smtClean="0"/>
              <a:t>Kenya's government has been slow to acknowledge the scale of the problem, leaving tour operators frustrated and angry. Yesterday the information minister, Samuel </a:t>
            </a:r>
            <a:r>
              <a:rPr lang="en-GB" dirty="0" err="1" smtClean="0"/>
              <a:t>Poghisio</a:t>
            </a:r>
            <a:r>
              <a:rPr lang="en-GB" dirty="0" smtClean="0"/>
              <a:t>, admitted that the last month had been a "dark period in history", but said the violence was fading and urged tourists not be put off, as the situation was "not what you hear and what you see".</a:t>
            </a:r>
          </a:p>
        </p:txBody>
      </p:sp>
    </p:spTree>
    <p:extLst>
      <p:ext uri="{BB962C8B-B14F-4D97-AF65-F5344CB8AC3E}">
        <p14:creationId xmlns:p14="http://schemas.microsoft.com/office/powerpoint/2010/main" val="98938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 Facts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hard facts - more than 1,000 people dead and more than 300,000 displaced - tell their own story, but it is true that tourist areas have been largely unaffected by the unrest. Most of the clashes between ethnic groups, and between police and protesters, have happened in the west, off the safari circuit, or in low-income areas of Nairobi. </a:t>
            </a:r>
          </a:p>
          <a:p>
            <a:r>
              <a:rPr lang="en-GB" dirty="0" smtClean="0"/>
              <a:t>The exceptions were the lakeside towns of </a:t>
            </a:r>
            <a:r>
              <a:rPr lang="en-GB" dirty="0" err="1" smtClean="0"/>
              <a:t>Naivasha</a:t>
            </a:r>
            <a:r>
              <a:rPr lang="en-GB" dirty="0" smtClean="0"/>
              <a:t> and </a:t>
            </a:r>
            <a:r>
              <a:rPr lang="en-GB" dirty="0" err="1" smtClean="0"/>
              <a:t>Nakuru</a:t>
            </a:r>
            <a:r>
              <a:rPr lang="en-GB" dirty="0" smtClean="0"/>
              <a:t>, which erupted into violence last week, but local travel agents say it is now safe to travel there. All are desperate to stress that throughout the crisis not a single foreign holidaymaker has been harmed.</a:t>
            </a:r>
          </a:p>
        </p:txBody>
      </p:sp>
    </p:spTree>
    <p:extLst>
      <p:ext uri="{BB962C8B-B14F-4D97-AF65-F5344CB8AC3E}">
        <p14:creationId xmlns:p14="http://schemas.microsoft.com/office/powerpoint/2010/main" val="1684979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Safari lodges shut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The few intrepid tourists on safari trips in recent weeks have sometimes had an entire resort to themselves. In the </a:t>
            </a:r>
            <a:r>
              <a:rPr lang="en-GB" dirty="0" err="1" smtClean="0"/>
              <a:t>Masai</a:t>
            </a:r>
            <a:r>
              <a:rPr lang="en-GB" dirty="0" smtClean="0"/>
              <a:t> Mara and </a:t>
            </a:r>
            <a:r>
              <a:rPr lang="en-GB" dirty="0" err="1" smtClean="0"/>
              <a:t>Samburu</a:t>
            </a:r>
            <a:r>
              <a:rPr lang="en-GB" dirty="0" smtClean="0"/>
              <a:t> game reserves, as well as the lush foothills around Mount Kenya, some lodges have shut for the season rather than open for only one or two guests. </a:t>
            </a:r>
          </a:p>
          <a:p>
            <a:r>
              <a:rPr lang="en-GB" dirty="0" smtClean="0"/>
              <a:t>But it is along the picturesque coastal region, which generates around two-thirds of all tourist revenue, that the effects are most keenly felt. Nearly all the hotels, from all-inclusive package destinations to the plush five-star resorts, were overbooked for January and February. But as soon </a:t>
            </a:r>
            <a:r>
              <a:rPr lang="en-GB" dirty="0" err="1" smtClean="0"/>
              <a:t>Kibaki</a:t>
            </a:r>
            <a:r>
              <a:rPr lang="en-GB" dirty="0" smtClean="0"/>
              <a:t> was controversially sworn in on December 30, sparking the violence, the cancellations started to pour in. Flights from Europe arrived empty and departed full.</a:t>
            </a:r>
          </a:p>
        </p:txBody>
      </p:sp>
    </p:spTree>
    <p:extLst>
      <p:ext uri="{BB962C8B-B14F-4D97-AF65-F5344CB8AC3E}">
        <p14:creationId xmlns:p14="http://schemas.microsoft.com/office/powerpoint/2010/main" val="324081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GB" dirty="0" smtClean="0"/>
              <a:t>Entire tourism industry to collapse?</a:t>
            </a:r>
            <a:endParaRPr lang="en-GB" dirty="0"/>
          </a:p>
        </p:txBody>
      </p:sp>
      <p:sp>
        <p:nvSpPr>
          <p:cNvPr id="3" name="Content Placeholder 2"/>
          <p:cNvSpPr>
            <a:spLocks noGrp="1"/>
          </p:cNvSpPr>
          <p:nvPr>
            <p:ph idx="1"/>
          </p:nvPr>
        </p:nvSpPr>
        <p:spPr>
          <a:xfrm>
            <a:off x="142844" y="1285860"/>
            <a:ext cx="8715436" cy="5572140"/>
          </a:xfrm>
        </p:spPr>
        <p:txBody>
          <a:bodyPr>
            <a:normAutofit fontScale="70000" lnSpcReduction="20000"/>
          </a:bodyPr>
          <a:lstStyle/>
          <a:p>
            <a:r>
              <a:rPr lang="en-GB" dirty="0" smtClean="0"/>
              <a:t>Statistics compiled at a recent crisis meeting of coastal hoteliers show just how dire the situation is. Of the 28 resorts surveyed, occupancy rates ranged from zero to 36%. Only one of the hotels had yet to lay off staff. </a:t>
            </a:r>
          </a:p>
          <a:p>
            <a:r>
              <a:rPr lang="en-GB" dirty="0" smtClean="0"/>
              <a:t>A few miles north of Mombasa the </a:t>
            </a:r>
            <a:r>
              <a:rPr lang="en-GB" dirty="0" err="1" smtClean="0"/>
              <a:t>Sarova</a:t>
            </a:r>
            <a:r>
              <a:rPr lang="en-GB" dirty="0" smtClean="0"/>
              <a:t> </a:t>
            </a:r>
            <a:r>
              <a:rPr lang="en-GB" dirty="0" err="1" smtClean="0"/>
              <a:t>Whitesands</a:t>
            </a:r>
            <a:r>
              <a:rPr lang="en-GB" dirty="0" smtClean="0"/>
              <a:t> resort, the second largest hotel in East Africa, was eerily quiet. Only 60 of the 338 rooms were occupied. All the casual and contract staff have been sent home, and half the employees are on compulsory leave. A sign leading to one section of the five-star hotel saying "You are now entering a quiet zone" was redundant: the entire wing was vacant. </a:t>
            </a:r>
          </a:p>
          <a:p>
            <a:r>
              <a:rPr lang="en-GB" dirty="0" smtClean="0"/>
              <a:t>A £2.5m refurbishment programme has been put on hold, said Mohammed </a:t>
            </a:r>
            <a:r>
              <a:rPr lang="en-GB" dirty="0" err="1" smtClean="0"/>
              <a:t>Hersi</a:t>
            </a:r>
            <a:r>
              <a:rPr lang="en-GB" dirty="0" smtClean="0"/>
              <a:t>, the general manager, as he read yet another email from a British client cancelling a holiday. "We are trying to cut costs everywhere just to stay afloat." </a:t>
            </a:r>
          </a:p>
          <a:p>
            <a:r>
              <a:rPr lang="en-GB" dirty="0" err="1" smtClean="0"/>
              <a:t>Hersi</a:t>
            </a:r>
            <a:r>
              <a:rPr lang="en-GB" dirty="0" smtClean="0"/>
              <a:t> said that if the effort by the former UN secretary general Kofi Annan to broker a deal between the government and opposition failed, the entire tourism industry, which employs 250,000 workers directly, and is responsible for an equal number of indirect jobs, "would face a tragedy" that would take years to get over.</a:t>
            </a:r>
          </a:p>
        </p:txBody>
      </p:sp>
    </p:spTree>
    <p:extLst>
      <p:ext uri="{BB962C8B-B14F-4D97-AF65-F5344CB8AC3E}">
        <p14:creationId xmlns:p14="http://schemas.microsoft.com/office/powerpoint/2010/main" val="43631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figures....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 </a:t>
            </a:r>
            <a:r>
              <a:rPr lang="en-GB" dirty="0" smtClean="0"/>
              <a:t>Tourism is Kenya's biggest foreign exchange earner, with revenue topping £500m last year. The industry has grown at 10% to 20% a year for the last four years </a:t>
            </a:r>
          </a:p>
          <a:p>
            <a:r>
              <a:rPr lang="en-GB" b="1" dirty="0" smtClean="0"/>
              <a:t>· </a:t>
            </a:r>
            <a:r>
              <a:rPr lang="en-GB" dirty="0" smtClean="0"/>
              <a:t>More than a million tourists visited in 2007, the highest figure ever. Some 203,000 were British </a:t>
            </a:r>
          </a:p>
          <a:p>
            <a:r>
              <a:rPr lang="en-GB" b="1" dirty="0" smtClean="0"/>
              <a:t>· </a:t>
            </a:r>
            <a:r>
              <a:rPr lang="en-GB" dirty="0" smtClean="0"/>
              <a:t>Between January and March 315,000 tourists were expected. The Kenya Tourist Board says the likely figure is now 27,000, resulting in lost revenue of about £126m </a:t>
            </a:r>
          </a:p>
          <a:p>
            <a:r>
              <a:rPr lang="en-GB" b="1" dirty="0" smtClean="0"/>
              <a:t>· </a:t>
            </a:r>
            <a:r>
              <a:rPr lang="en-GB" dirty="0" smtClean="0"/>
              <a:t>There are 250,000 people working in tourism, with a further 250,000 indirectly employed. Each employee typically supports seven to 12 people </a:t>
            </a:r>
          </a:p>
          <a:p>
            <a:r>
              <a:rPr lang="en-GB" b="1" dirty="0" smtClean="0"/>
              <a:t>· </a:t>
            </a:r>
            <a:r>
              <a:rPr lang="en-GB" dirty="0" smtClean="0"/>
              <a:t>For every eight tourists who visit, one more job is created. </a:t>
            </a:r>
          </a:p>
          <a:p>
            <a:pPr>
              <a:buNone/>
            </a:pPr>
            <a:endParaRPr lang="en-GB" dirty="0"/>
          </a:p>
        </p:txBody>
      </p:sp>
      <p:sp>
        <p:nvSpPr>
          <p:cNvPr id="4" name="TextBox 3"/>
          <p:cNvSpPr txBox="1"/>
          <p:nvPr/>
        </p:nvSpPr>
        <p:spPr>
          <a:xfrm>
            <a:off x="500034" y="5857892"/>
            <a:ext cx="7929618" cy="369332"/>
          </a:xfrm>
          <a:prstGeom prst="rect">
            <a:avLst/>
          </a:prstGeom>
          <a:noFill/>
        </p:spPr>
        <p:txBody>
          <a:bodyPr wrap="square" rtlCol="0">
            <a:spAutoFit/>
          </a:bodyPr>
          <a:lstStyle/>
          <a:p>
            <a:r>
              <a:rPr lang="en-GB" dirty="0">
                <a:solidFill>
                  <a:prstClr val="black"/>
                </a:solidFill>
              </a:rPr>
              <a:t>Reported in the Guardian Fri 8</a:t>
            </a:r>
            <a:r>
              <a:rPr lang="en-GB" baseline="30000" dirty="0">
                <a:solidFill>
                  <a:prstClr val="black"/>
                </a:solidFill>
              </a:rPr>
              <a:t>th</a:t>
            </a:r>
            <a:r>
              <a:rPr lang="en-GB" dirty="0">
                <a:solidFill>
                  <a:prstClr val="black"/>
                </a:solidFill>
              </a:rPr>
              <a:t> Feb 2008.</a:t>
            </a:r>
            <a:endParaRPr lang="en-GB" dirty="0">
              <a:solidFill>
                <a:prstClr val="black"/>
              </a:solidFill>
            </a:endParaRPr>
          </a:p>
        </p:txBody>
      </p:sp>
    </p:spTree>
    <p:extLst>
      <p:ext uri="{BB962C8B-B14F-4D97-AF65-F5344CB8AC3E}">
        <p14:creationId xmlns:p14="http://schemas.microsoft.com/office/powerpoint/2010/main" val="3152017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fontScale="90000"/>
          </a:bodyPr>
          <a:lstStyle/>
          <a:p>
            <a:r>
              <a:rPr lang="en-GB" dirty="0"/>
              <a:t>Has there been any unrest in Kenya since 2008?  Is this likely to impact tourism?</a:t>
            </a:r>
            <a:br>
              <a:rPr lang="en-GB" dirty="0"/>
            </a:br>
            <a:endParaRPr lang="ru-RU" dirty="0"/>
          </a:p>
        </p:txBody>
      </p:sp>
      <p:sp>
        <p:nvSpPr>
          <p:cNvPr id="3" name="Объект 2"/>
          <p:cNvSpPr>
            <a:spLocks noGrp="1"/>
          </p:cNvSpPr>
          <p:nvPr>
            <p:ph idx="1"/>
          </p:nvPr>
        </p:nvSpPr>
        <p:spPr/>
        <p:txBody>
          <a:bodyPr>
            <a:normAutofit fontScale="70000" lnSpcReduction="20000"/>
          </a:bodyPr>
          <a:lstStyle/>
          <a:p>
            <a:endParaRPr lang="en-GB" dirty="0"/>
          </a:p>
          <a:p>
            <a:r>
              <a:rPr lang="en-US" dirty="0">
                <a:hlinkClick r:id="rId2"/>
              </a:rPr>
              <a:t>Kenya</a:t>
            </a:r>
            <a:r>
              <a:rPr lang="en-US" dirty="0"/>
              <a:t> issued July, 2013:</a:t>
            </a:r>
          </a:p>
          <a:p>
            <a:pPr marL="0" indent="0">
              <a:buNone/>
            </a:pPr>
            <a:r>
              <a:rPr lang="en-US" dirty="0"/>
              <a:t>Political unrest has all but vanished, but the US State Department still retains a travel warning for visitors to Kenya in the light of the high incidence of violent crime and possible threat from terrorists. For the most up to date information see the </a:t>
            </a:r>
            <a:r>
              <a:rPr lang="en-US" dirty="0">
                <a:hlinkClick r:id="rId3"/>
              </a:rPr>
              <a:t>US Embassy web site</a:t>
            </a:r>
            <a:r>
              <a:rPr lang="en-US" dirty="0"/>
              <a:t> based in </a:t>
            </a:r>
            <a:r>
              <a:rPr lang="en-US" dirty="0">
                <a:hlinkClick r:id="rId4"/>
              </a:rPr>
              <a:t>Nairobi</a:t>
            </a:r>
            <a:r>
              <a:rPr lang="en-US" dirty="0"/>
              <a:t>. Travelers should avoid the Kenya/Somali border, pirate activity is no longer an issue, as cruise ships have now returned to </a:t>
            </a:r>
            <a:r>
              <a:rPr lang="en-US" dirty="0" err="1"/>
              <a:t>Lamu</a:t>
            </a:r>
            <a:r>
              <a:rPr lang="en-US" dirty="0"/>
              <a:t> and pirate activity has been curtailed enormously</a:t>
            </a:r>
            <a:r>
              <a:rPr lang="en-US" dirty="0" smtClean="0"/>
              <a:t>.</a:t>
            </a:r>
          </a:p>
          <a:p>
            <a:pPr marL="0" indent="0">
              <a:buNone/>
            </a:pPr>
            <a:endParaRPr lang="en-GB" dirty="0" smtClean="0"/>
          </a:p>
          <a:p>
            <a:r>
              <a:rPr lang="en-GB" dirty="0" smtClean="0"/>
              <a:t>Task:</a:t>
            </a:r>
          </a:p>
          <a:p>
            <a:pPr marL="0" indent="0">
              <a:buNone/>
            </a:pPr>
            <a:r>
              <a:rPr lang="en-GB" dirty="0" smtClean="0"/>
              <a:t>Using information and figures from the US embassy in Nairobi and any other credible sources you can find describe the current situation for tourism in Kenya.</a:t>
            </a:r>
            <a:endParaRPr lang="ru-RU" dirty="0"/>
          </a:p>
        </p:txBody>
      </p:sp>
    </p:spTree>
    <p:extLst>
      <p:ext uri="{BB962C8B-B14F-4D97-AF65-F5344CB8AC3E}">
        <p14:creationId xmlns:p14="http://schemas.microsoft.com/office/powerpoint/2010/main" val="279084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rgbClr val="FF0000"/>
                </a:solidFill>
              </a:rPr>
              <a:t>What is mass tourism?</a:t>
            </a:r>
          </a:p>
          <a:p>
            <a:r>
              <a:rPr lang="en-GB" dirty="0" smtClean="0">
                <a:solidFill>
                  <a:srgbClr val="7030A0"/>
                </a:solidFill>
              </a:rPr>
              <a:t>When and where did mass tourism begin?</a:t>
            </a:r>
          </a:p>
          <a:p>
            <a:r>
              <a:rPr lang="en-GB" dirty="0" smtClean="0">
                <a:solidFill>
                  <a:srgbClr val="00B050"/>
                </a:solidFill>
              </a:rPr>
              <a:t>Why does mass tourism occur?</a:t>
            </a:r>
          </a:p>
          <a:p>
            <a:r>
              <a:rPr lang="en-GB" u="sng" dirty="0" err="1" smtClean="0">
                <a:hlinkClick r:id="rId2"/>
              </a:rPr>
              <a:t>www.gatm.org.uk/geographyatthemovies/</a:t>
            </a:r>
            <a:r>
              <a:rPr lang="en-GB" b="1" u="sng" dirty="0" err="1" smtClean="0">
                <a:hlinkClick r:id="rId2"/>
              </a:rPr>
              <a:t>tourism</a:t>
            </a:r>
            <a:r>
              <a:rPr lang="en-GB" u="sng" dirty="0" err="1" smtClean="0">
                <a:hlinkClick r:id="rId2"/>
              </a:rPr>
              <a:t>.html</a:t>
            </a:r>
            <a:endParaRPr lang="en-GB" u="sng" dirty="0" smtClean="0"/>
          </a:p>
          <a:p>
            <a:r>
              <a:rPr lang="en-GB" dirty="0" smtClean="0">
                <a:hlinkClick r:id="rId3"/>
              </a:rPr>
              <a:t>http://www.bbc.co.uk/learningzone/clips/4507.nb.wmv</a:t>
            </a:r>
            <a:endParaRPr lang="en-GB" dirty="0" smtClean="0"/>
          </a:p>
          <a:p>
            <a:r>
              <a:rPr lang="en-GB" dirty="0" smtClean="0">
                <a:hlinkClick r:id="rId4"/>
              </a:rPr>
              <a:t>http://www.bbc.co.uk/learningzone/clips/4506.flv</a:t>
            </a:r>
            <a:endParaRPr lang="en-GB" dirty="0" smtClean="0"/>
          </a:p>
          <a:p>
            <a:endParaRPr lang="en-GB" dirty="0" smtClean="0"/>
          </a:p>
          <a:p>
            <a:endParaRPr lang="en-GB" dirty="0">
              <a:solidFill>
                <a:srgbClr val="00B050"/>
              </a:solidFill>
            </a:endParaRPr>
          </a:p>
        </p:txBody>
      </p:sp>
    </p:spTree>
    <p:extLst>
      <p:ext uri="{BB962C8B-B14F-4D97-AF65-F5344CB8AC3E}">
        <p14:creationId xmlns:p14="http://schemas.microsoft.com/office/powerpoint/2010/main" val="1978391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Task:</a:t>
            </a:r>
            <a:endParaRPr lang="en-GB" dirty="0"/>
          </a:p>
        </p:txBody>
      </p:sp>
      <p:sp>
        <p:nvSpPr>
          <p:cNvPr id="5" name="Content Placeholder 4"/>
          <p:cNvSpPr>
            <a:spLocks noGrp="1"/>
          </p:cNvSpPr>
          <p:nvPr>
            <p:ph sz="half" idx="1"/>
          </p:nvPr>
        </p:nvSpPr>
        <p:spPr>
          <a:xfrm>
            <a:off x="467544" y="1196752"/>
            <a:ext cx="4038600" cy="4525963"/>
          </a:xfrm>
        </p:spPr>
        <p:txBody>
          <a:bodyPr/>
          <a:lstStyle/>
          <a:p>
            <a:r>
              <a:rPr lang="en-GB" dirty="0" smtClean="0"/>
              <a:t>Option 1:</a:t>
            </a:r>
          </a:p>
          <a:p>
            <a:r>
              <a:rPr lang="en-GB" dirty="0" smtClean="0"/>
              <a:t>Give the reason why tourism has declined in Kenya? (2 marks)</a:t>
            </a:r>
          </a:p>
          <a:p>
            <a:r>
              <a:rPr lang="en-GB" dirty="0" smtClean="0"/>
              <a:t>Describe the impact of fewer tourists visiting Kenya on both the local people and the Kenyan Government. (6 marks)</a:t>
            </a:r>
            <a:endParaRPr lang="en-GB" dirty="0"/>
          </a:p>
        </p:txBody>
      </p:sp>
      <p:sp>
        <p:nvSpPr>
          <p:cNvPr id="6" name="Content Placeholder 5"/>
          <p:cNvSpPr>
            <a:spLocks noGrp="1"/>
          </p:cNvSpPr>
          <p:nvPr>
            <p:ph sz="half" idx="2"/>
          </p:nvPr>
        </p:nvSpPr>
        <p:spPr>
          <a:xfrm>
            <a:off x="4644008" y="1124744"/>
            <a:ext cx="4038600" cy="4525963"/>
          </a:xfrm>
        </p:spPr>
        <p:txBody>
          <a:bodyPr/>
          <a:lstStyle/>
          <a:p>
            <a:r>
              <a:rPr lang="en-GB" dirty="0" smtClean="0"/>
              <a:t>Option 2:</a:t>
            </a:r>
          </a:p>
          <a:p>
            <a:r>
              <a:rPr lang="en-GB" dirty="0" smtClean="0"/>
              <a:t>Using the information from the Guardian report and your own knowledge create a detailed model of a downward spiral due to the decline in tourism in Kenya. (8 marks)</a:t>
            </a:r>
            <a:endParaRPr lang="en-GB" dirty="0"/>
          </a:p>
        </p:txBody>
      </p:sp>
      <p:pic>
        <p:nvPicPr>
          <p:cNvPr id="7" name="Picture 0" descr="Butler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085184"/>
            <a:ext cx="2448272" cy="17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7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14" name="Content Placeholder 13"/>
          <p:cNvSpPr>
            <a:spLocks noGrp="1"/>
          </p:cNvSpPr>
          <p:nvPr>
            <p:ph idx="1"/>
          </p:nvPr>
        </p:nvSpPr>
        <p:spPr/>
        <p:txBody>
          <a:bodyPr>
            <a:normAutofit/>
          </a:bodyPr>
          <a:lstStyle/>
          <a:p>
            <a:r>
              <a:rPr lang="en-GB" dirty="0" smtClean="0"/>
              <a:t>www.gatm.org.uk/geographyatthemovies/</a:t>
            </a:r>
            <a:r>
              <a:rPr lang="en-GB" b="1" dirty="0" smtClean="0"/>
              <a:t>tourism</a:t>
            </a:r>
            <a:r>
              <a:rPr lang="en-GB" dirty="0" smtClean="0"/>
              <a:t>.html</a:t>
            </a:r>
          </a:p>
          <a:p>
            <a:r>
              <a:rPr lang="en-GB" dirty="0" smtClean="0"/>
              <a:t>Safari Holiday</a:t>
            </a:r>
          </a:p>
          <a:p>
            <a:pPr marL="0" indent="0">
              <a:buNone/>
            </a:pPr>
            <a:endParaRPr lang="en-GB" dirty="0"/>
          </a:p>
        </p:txBody>
      </p:sp>
    </p:spTree>
    <p:extLst>
      <p:ext uri="{BB962C8B-B14F-4D97-AF65-F5344CB8AC3E}">
        <p14:creationId xmlns:p14="http://schemas.microsoft.com/office/powerpoint/2010/main" val="219491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34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60648"/>
            <a:ext cx="8916787" cy="6268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0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E:\Geography 1\key stage 4\powerpoints\Unit 7 Leisure Activities and Tourism\tourism\scan6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24" y="260648"/>
            <a:ext cx="8666648" cy="2160240"/>
          </a:xfrm>
          <a:prstGeom prst="rect">
            <a:avLst/>
          </a:prstGeom>
          <a:noFill/>
          <a:ln w="69850" cmpd="sng">
            <a:solidFill>
              <a:schemeClr val="tx1"/>
            </a:solidFill>
          </a:ln>
          <a:extLst>
            <a:ext uri="{909E8E84-426E-40DD-AFC4-6F175D3DCCD1}">
              <a14:hiddenFill xmlns:a14="http://schemas.microsoft.com/office/drawing/2010/main">
                <a:solidFill>
                  <a:srgbClr val="FFFFFF"/>
                </a:solidFill>
              </a14:hiddenFill>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861" y="2563522"/>
            <a:ext cx="8669611" cy="4042473"/>
          </a:xfrm>
          <a:prstGeom prst="rect">
            <a:avLst/>
          </a:prstGeom>
          <a:noFill/>
          <a:ln w="730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60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260648"/>
            <a:ext cx="8363272" cy="5865515"/>
          </a:xfrm>
          <a:ln w="66675" cmpd="sng">
            <a:solidFill>
              <a:schemeClr val="tx1"/>
            </a:solidFill>
          </a:ln>
        </p:spPr>
        <p:txBody>
          <a:bodyPr/>
          <a:lstStyle/>
          <a:p>
            <a:endParaRPr lang="ru-RU" dirty="0"/>
          </a:p>
        </p:txBody>
      </p:sp>
      <p:pic>
        <p:nvPicPr>
          <p:cNvPr id="16386" name="Picture 2" descr="E:\Geography 1\key stage 4\powerpoints\Unit 7 Leisure Activities and Tourism\tourism\scan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23" y="548680"/>
            <a:ext cx="7993311" cy="5256584"/>
          </a:xfrm>
          <a:prstGeom prst="rect">
            <a:avLst/>
          </a:prstGeom>
          <a:noFill/>
          <a:ln w="66675"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5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u="sng" dirty="0" smtClean="0">
                <a:solidFill>
                  <a:srgbClr val="0070C0"/>
                </a:solidFill>
              </a:rPr>
              <a:t>Impact of mass tourism</a:t>
            </a:r>
            <a:endParaRPr lang="en-GB" u="sng" dirty="0">
              <a:solidFill>
                <a:srgbClr val="0070C0"/>
              </a:solidFill>
            </a:endParaRPr>
          </a:p>
        </p:txBody>
      </p:sp>
      <p:sp>
        <p:nvSpPr>
          <p:cNvPr id="3" name="Content Placeholder 2"/>
          <p:cNvSpPr>
            <a:spLocks noGrp="1"/>
          </p:cNvSpPr>
          <p:nvPr>
            <p:ph idx="1"/>
          </p:nvPr>
        </p:nvSpPr>
        <p:spPr>
          <a:xfrm>
            <a:off x="457200" y="1142984"/>
            <a:ext cx="8229600" cy="4983179"/>
          </a:xfrm>
        </p:spPr>
        <p:txBody>
          <a:bodyPr>
            <a:normAutofit fontScale="77500" lnSpcReduction="20000"/>
          </a:bodyPr>
          <a:lstStyle/>
          <a:p>
            <a:r>
              <a:rPr lang="en-GB" dirty="0">
                <a:solidFill>
                  <a:srgbClr val="FF0000"/>
                </a:solidFill>
              </a:rPr>
              <a:t>In pairs </a:t>
            </a:r>
            <a:r>
              <a:rPr lang="en-GB" dirty="0" smtClean="0">
                <a:solidFill>
                  <a:srgbClr val="FF0000"/>
                </a:solidFill>
              </a:rPr>
              <a:t>discuss </a:t>
            </a:r>
            <a:r>
              <a:rPr lang="en-GB" dirty="0">
                <a:solidFill>
                  <a:srgbClr val="FF0000"/>
                </a:solidFill>
              </a:rPr>
              <a:t>what is meant by </a:t>
            </a:r>
            <a:r>
              <a:rPr lang="en-GB" dirty="0" smtClean="0">
                <a:solidFill>
                  <a:srgbClr val="FF0000"/>
                </a:solidFill>
              </a:rPr>
              <a:t>the statements </a:t>
            </a:r>
            <a:r>
              <a:rPr lang="en-GB" dirty="0">
                <a:solidFill>
                  <a:srgbClr val="FF0000"/>
                </a:solidFill>
              </a:rPr>
              <a:t>thereby checking </a:t>
            </a:r>
            <a:r>
              <a:rPr lang="en-GB" dirty="0" smtClean="0">
                <a:solidFill>
                  <a:srgbClr val="FF0000"/>
                </a:solidFill>
              </a:rPr>
              <a:t>your understanding </a:t>
            </a:r>
            <a:r>
              <a:rPr lang="en-GB" dirty="0">
                <a:solidFill>
                  <a:srgbClr val="FF0000"/>
                </a:solidFill>
              </a:rPr>
              <a:t>of key terms such as service occupations, infrastructure, habitats, conservation. </a:t>
            </a:r>
            <a:endParaRPr lang="en-GB" dirty="0" smtClean="0">
              <a:solidFill>
                <a:srgbClr val="FF0000"/>
              </a:solidFill>
            </a:endParaRPr>
          </a:p>
          <a:p>
            <a:r>
              <a:rPr lang="en-GB" dirty="0" smtClean="0">
                <a:solidFill>
                  <a:srgbClr val="7030A0"/>
                </a:solidFill>
              </a:rPr>
              <a:t>Then </a:t>
            </a:r>
            <a:r>
              <a:rPr lang="en-GB" dirty="0">
                <a:solidFill>
                  <a:srgbClr val="7030A0"/>
                </a:solidFill>
              </a:rPr>
              <a:t>divide up statements into economic gain, economic loss, environmental gain, environmental </a:t>
            </a:r>
            <a:r>
              <a:rPr lang="en-GB" dirty="0" smtClean="0">
                <a:solidFill>
                  <a:srgbClr val="7030A0"/>
                </a:solidFill>
              </a:rPr>
              <a:t>loss</a:t>
            </a:r>
            <a:r>
              <a:rPr lang="en-GB" dirty="0">
                <a:solidFill>
                  <a:srgbClr val="7030A0"/>
                </a:solidFill>
              </a:rPr>
              <a:t> </a:t>
            </a:r>
            <a:r>
              <a:rPr lang="en-GB" dirty="0" smtClean="0">
                <a:solidFill>
                  <a:srgbClr val="7030A0"/>
                </a:solidFill>
              </a:rPr>
              <a:t>to create a tourism matrix.</a:t>
            </a:r>
          </a:p>
          <a:p>
            <a:r>
              <a:rPr lang="en-GB" dirty="0">
                <a:solidFill>
                  <a:srgbClr val="FF0000"/>
                </a:solidFill>
              </a:rPr>
              <a:t>R</a:t>
            </a:r>
            <a:r>
              <a:rPr lang="en-GB" dirty="0" smtClean="0">
                <a:solidFill>
                  <a:srgbClr val="FF0000"/>
                </a:solidFill>
              </a:rPr>
              <a:t>ead </a:t>
            </a:r>
            <a:r>
              <a:rPr lang="en-GB" dirty="0">
                <a:solidFill>
                  <a:srgbClr val="FF0000"/>
                </a:solidFill>
              </a:rPr>
              <a:t>the </a:t>
            </a:r>
            <a:r>
              <a:rPr lang="en-GB" dirty="0" err="1">
                <a:solidFill>
                  <a:srgbClr val="FF0000"/>
                </a:solidFill>
              </a:rPr>
              <a:t>casestudy</a:t>
            </a:r>
            <a:r>
              <a:rPr lang="en-GB" dirty="0">
                <a:solidFill>
                  <a:srgbClr val="FF0000"/>
                </a:solidFill>
              </a:rPr>
              <a:t> sheet and highlight ten key facts. </a:t>
            </a:r>
            <a:r>
              <a:rPr lang="en-GB" dirty="0">
                <a:solidFill>
                  <a:srgbClr val="7030A0"/>
                </a:solidFill>
              </a:rPr>
              <a:t>C</a:t>
            </a:r>
            <a:r>
              <a:rPr lang="en-GB" dirty="0" smtClean="0">
                <a:solidFill>
                  <a:srgbClr val="7030A0"/>
                </a:solidFill>
              </a:rPr>
              <a:t>ompare </a:t>
            </a:r>
            <a:r>
              <a:rPr lang="en-GB" dirty="0">
                <a:solidFill>
                  <a:srgbClr val="7030A0"/>
                </a:solidFill>
              </a:rPr>
              <a:t>with one another the ten facts they have highlighted.</a:t>
            </a:r>
            <a:r>
              <a:rPr lang="en-GB" dirty="0"/>
              <a:t> </a:t>
            </a:r>
            <a:endParaRPr lang="en-GB" dirty="0" smtClean="0"/>
          </a:p>
          <a:p>
            <a:r>
              <a:rPr lang="en-GB" dirty="0" smtClean="0"/>
              <a:t>Then </a:t>
            </a:r>
            <a:r>
              <a:rPr lang="en-GB" dirty="0"/>
              <a:t>using the information from both the </a:t>
            </a:r>
            <a:r>
              <a:rPr lang="en-GB" dirty="0" err="1"/>
              <a:t>casestudy</a:t>
            </a:r>
            <a:r>
              <a:rPr lang="en-GB" dirty="0"/>
              <a:t> and the tourism </a:t>
            </a:r>
            <a:r>
              <a:rPr lang="en-GB" dirty="0" smtClean="0"/>
              <a:t>matrix </a:t>
            </a:r>
            <a:r>
              <a:rPr lang="en-GB" dirty="0"/>
              <a:t>answer the exam question:</a:t>
            </a:r>
          </a:p>
          <a:p>
            <a:r>
              <a:rPr lang="en-GB" dirty="0">
                <a:solidFill>
                  <a:srgbClr val="FF0000"/>
                </a:solidFill>
              </a:rPr>
              <a:t>With reference to a tourist area in the tropics, describe the positive and negative effects of tourism. (6 marks)</a:t>
            </a:r>
          </a:p>
          <a:p>
            <a:endParaRPr lang="en-GB" dirty="0" smtClean="0"/>
          </a:p>
          <a:p>
            <a:endParaRPr lang="en-GB" dirty="0"/>
          </a:p>
          <a:p>
            <a:endParaRPr lang="en-GB" dirty="0"/>
          </a:p>
        </p:txBody>
      </p:sp>
    </p:spTree>
    <p:extLst>
      <p:ext uri="{BB962C8B-B14F-4D97-AF65-F5344CB8AC3E}">
        <p14:creationId xmlns:p14="http://schemas.microsoft.com/office/powerpoint/2010/main" val="405748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20513476"/>
              </p:ext>
            </p:extLst>
          </p:nvPr>
        </p:nvGraphicFramePr>
        <p:xfrm>
          <a:off x="395536" y="188639"/>
          <a:ext cx="8280921" cy="6408713"/>
        </p:xfrm>
        <a:graphic>
          <a:graphicData uri="http://schemas.openxmlformats.org/drawingml/2006/table">
            <a:tbl>
              <a:tblPr firstRow="1" firstCol="1" bandRow="1"/>
              <a:tblGrid>
                <a:gridCol w="2686365"/>
                <a:gridCol w="2797673"/>
                <a:gridCol w="2796883"/>
              </a:tblGrid>
              <a:tr h="1478933">
                <a:tc>
                  <a:txBody>
                    <a:bodyPr/>
                    <a:lstStyle/>
                    <a:p>
                      <a:pPr>
                        <a:lnSpc>
                          <a:spcPct val="115000"/>
                        </a:lnSpc>
                        <a:spcAft>
                          <a:spcPts val="0"/>
                        </a:spcAft>
                      </a:pPr>
                      <a:r>
                        <a:rPr lang="en-GB" sz="1400" dirty="0">
                          <a:effectLst/>
                          <a:latin typeface="Calibri"/>
                          <a:ea typeface="Calibri"/>
                          <a:cs typeface="Times New Roman"/>
                        </a:rPr>
                        <a:t>Greater earner of foreign exchange</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New opportunities from the great increase in number and variety of service occupations; tourism is labour intensive.</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Calibri"/>
                          <a:cs typeface="Times New Roman"/>
                        </a:rPr>
                        <a:t>Specific local issues, e.g. divers damaging coral reefs in the tropics, pressure on frequently visited landscapes (e.g, footpath erosion) disturbance of wildlife in natural environments.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445">
                <a:tc>
                  <a:txBody>
                    <a:bodyPr/>
                    <a:lstStyle/>
                    <a:p>
                      <a:pPr>
                        <a:lnSpc>
                          <a:spcPct val="115000"/>
                        </a:lnSpc>
                        <a:spcAft>
                          <a:spcPts val="0"/>
                        </a:spcAft>
                      </a:pPr>
                      <a:r>
                        <a:rPr lang="en-GB" sz="1400">
                          <a:effectLst/>
                          <a:latin typeface="Calibri"/>
                          <a:ea typeface="Calibri"/>
                          <a:cs typeface="Times New Roman"/>
                        </a:rPr>
                        <a:t>Greater awareness of the need for an interest in conservation of landscape features, vegetation and wildlife and the preservation of monuments.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Pollution problems from litter and untreated waste going into rivers and seas.</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Calibri"/>
                          <a:cs typeface="Times New Roman"/>
                        </a:rPr>
                        <a:t>Low income jobs can be converted to provide a better living (e.g. fishing boat used for coastal tours, tourist fishing or snorkelling and diving trips).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956">
                <a:tc>
                  <a:txBody>
                    <a:bodyPr/>
                    <a:lstStyle/>
                    <a:p>
                      <a:pPr>
                        <a:lnSpc>
                          <a:spcPct val="115000"/>
                        </a:lnSpc>
                        <a:spcAft>
                          <a:spcPts val="0"/>
                        </a:spcAft>
                      </a:pPr>
                      <a:r>
                        <a:rPr lang="en-GB" sz="1400">
                          <a:effectLst/>
                          <a:latin typeface="Calibri"/>
                          <a:ea typeface="Calibri"/>
                          <a:cs typeface="Times New Roman"/>
                        </a:rPr>
                        <a:t>Complete destruction of environments, and resulting habitat losses, in order to build hotels, roads and airports.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Visitor numbers go up and down and the area’s popularity may wane.</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Holiday companies are often run by multinational businesses therefore profits don’t stay in the country.</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467">
                <a:tc>
                  <a:txBody>
                    <a:bodyPr/>
                    <a:lstStyle/>
                    <a:p>
                      <a:pPr>
                        <a:lnSpc>
                          <a:spcPct val="115000"/>
                        </a:lnSpc>
                        <a:spcAft>
                          <a:spcPts val="0"/>
                        </a:spcAft>
                      </a:pPr>
                      <a:r>
                        <a:rPr lang="en-GB" sz="1400">
                          <a:effectLst/>
                          <a:latin typeface="Calibri"/>
                          <a:ea typeface="Calibri"/>
                          <a:cs typeface="Times New Roman"/>
                        </a:rPr>
                        <a:t>Some local people, notably farmers and fishermen, may lose their livelihoods.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Calibri"/>
                          <a:cs typeface="Times New Roman"/>
                        </a:rPr>
                        <a:t>The country/tourist region might gain only a small percentage of total tourist spend.</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Increased understanding of a countries culture and environment.</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467">
                <a:tc>
                  <a:txBody>
                    <a:bodyPr/>
                    <a:lstStyle/>
                    <a:p>
                      <a:pPr>
                        <a:lnSpc>
                          <a:spcPct val="115000"/>
                        </a:lnSpc>
                        <a:spcAft>
                          <a:spcPts val="0"/>
                        </a:spcAft>
                      </a:pPr>
                      <a:r>
                        <a:rPr lang="en-GB" sz="1400">
                          <a:effectLst/>
                          <a:latin typeface="Calibri"/>
                          <a:ea typeface="Calibri"/>
                          <a:cs typeface="Times New Roman"/>
                        </a:rPr>
                        <a:t>Loss of rural peace and quiet which is replaced by urban activity and noise.</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Calibri"/>
                          <a:cs typeface="Times New Roman"/>
                        </a:rPr>
                        <a:t>New infrastructure (airports, roads, water and electricity supplies) can benefit other industries.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Tourists don’t want local cuisine, expect western cuisine therefore produce is flown in.</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445">
                <a:tc>
                  <a:txBody>
                    <a:bodyPr/>
                    <a:lstStyle/>
                    <a:p>
                      <a:pPr>
                        <a:lnSpc>
                          <a:spcPct val="115000"/>
                        </a:lnSpc>
                        <a:spcAft>
                          <a:spcPts val="0"/>
                        </a:spcAft>
                      </a:pPr>
                      <a:r>
                        <a:rPr lang="en-GB" sz="1400">
                          <a:effectLst/>
                          <a:latin typeface="Calibri"/>
                          <a:ea typeface="Calibri"/>
                          <a:cs typeface="Times New Roman"/>
                        </a:rPr>
                        <a:t>Income from tourism/entrance fees may pay for management, conservation and repairs.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Calibri"/>
                          <a:ea typeface="Calibri"/>
                          <a:cs typeface="Times New Roman"/>
                        </a:rPr>
                        <a:t>Many jobs in tourism are seasonal, poorly paid, low status and unskilled; high earning jobs, such as those of guides with language skills, often go to outsiders.</a:t>
                      </a:r>
                      <a:endParaRPr lang="ru-RU" sz="140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Calibri"/>
                          <a:ea typeface="Calibri"/>
                          <a:cs typeface="Times New Roman"/>
                        </a:rPr>
                        <a:t>Rent/cost of housing goes up forcing some local people to move away.</a:t>
                      </a:r>
                      <a:endParaRPr lang="ru-RU" sz="1400" dirty="0">
                        <a:effectLst/>
                        <a:latin typeface="Calibri"/>
                        <a:ea typeface="Calibri"/>
                        <a:cs typeface="Times New Roman"/>
                      </a:endParaRP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730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of exam answers</a:t>
            </a:r>
            <a:endParaRPr lang="en-GB" dirty="0"/>
          </a:p>
        </p:txBody>
      </p:sp>
      <p:sp>
        <p:nvSpPr>
          <p:cNvPr id="3" name="Content Placeholder 2"/>
          <p:cNvSpPr>
            <a:spLocks noGrp="1"/>
          </p:cNvSpPr>
          <p:nvPr>
            <p:ph idx="1"/>
          </p:nvPr>
        </p:nvSpPr>
        <p:spPr/>
        <p:txBody>
          <a:bodyPr/>
          <a:lstStyle/>
          <a:p>
            <a:r>
              <a:rPr lang="en-GB" dirty="0"/>
              <a:t>S</a:t>
            </a:r>
            <a:r>
              <a:rPr lang="en-GB" dirty="0" smtClean="0"/>
              <a:t>elf </a:t>
            </a:r>
            <a:r>
              <a:rPr lang="en-GB" dirty="0"/>
              <a:t>assess </a:t>
            </a:r>
            <a:r>
              <a:rPr lang="en-GB" dirty="0" smtClean="0"/>
              <a:t>answers</a:t>
            </a:r>
            <a:r>
              <a:rPr lang="en-GB" dirty="0"/>
              <a:t> </a:t>
            </a:r>
            <a:r>
              <a:rPr lang="en-GB" dirty="0" smtClean="0"/>
              <a:t>awarding marks out of 6.</a:t>
            </a:r>
          </a:p>
          <a:p>
            <a:r>
              <a:rPr lang="en-GB" dirty="0" smtClean="0"/>
              <a:t>Compare answers. How can you improve?</a:t>
            </a:r>
          </a:p>
          <a:p>
            <a:r>
              <a:rPr lang="en-GB" dirty="0" smtClean="0"/>
              <a:t>What are the key points that the answer to the question requires?</a:t>
            </a:r>
            <a:endParaRPr lang="en-GB" dirty="0"/>
          </a:p>
        </p:txBody>
      </p:sp>
    </p:spTree>
    <p:extLst>
      <p:ext uri="{BB962C8B-B14F-4D97-AF65-F5344CB8AC3E}">
        <p14:creationId xmlns:p14="http://schemas.microsoft.com/office/powerpoint/2010/main" val="191736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rgbClr val="FF0000"/>
                </a:solidFill>
              </a:rPr>
              <a:t>With reference to a tourist area in the tropics, describe the positive and negative effects of tourism. (6 marks)</a:t>
            </a:r>
            <a:br>
              <a:rPr lang="en-GB" sz="2800" dirty="0" smtClean="0">
                <a:solidFill>
                  <a:srgbClr val="FF0000"/>
                </a:solidFill>
              </a:rPr>
            </a:br>
            <a:endParaRPr lang="en-GB" sz="2800" dirty="0"/>
          </a:p>
        </p:txBody>
      </p:sp>
      <p:sp>
        <p:nvSpPr>
          <p:cNvPr id="3" name="Content Placeholder 2"/>
          <p:cNvSpPr>
            <a:spLocks noGrp="1"/>
          </p:cNvSpPr>
          <p:nvPr>
            <p:ph idx="1"/>
          </p:nvPr>
        </p:nvSpPr>
        <p:spPr>
          <a:xfrm>
            <a:off x="457200" y="1357298"/>
            <a:ext cx="8229600" cy="4768865"/>
          </a:xfrm>
        </p:spPr>
        <p:txBody>
          <a:bodyPr>
            <a:normAutofit fontScale="55000" lnSpcReduction="20000"/>
          </a:bodyPr>
          <a:lstStyle/>
          <a:p>
            <a:r>
              <a:rPr lang="en-GB" dirty="0" smtClean="0"/>
              <a:t>Mass tourism in Kenya has had many advantages. The increase in tourists going on Safari in the </a:t>
            </a:r>
            <a:r>
              <a:rPr lang="en-GB" dirty="0" err="1" smtClean="0"/>
              <a:t>Masi</a:t>
            </a:r>
            <a:r>
              <a:rPr lang="en-GB" dirty="0" smtClean="0"/>
              <a:t> Mara </a:t>
            </a:r>
            <a:r>
              <a:rPr lang="en-GB" smtClean="0"/>
              <a:t>National reserve </a:t>
            </a:r>
            <a:r>
              <a:rPr lang="en-GB" dirty="0" smtClean="0"/>
              <a:t>has meant that there are many more jobs available for local people e.g. as bartenders, tour guides. From more people gaining employment a multiplier effect has occurred as these people have more money to spend within their local economy thereby offering opportunities for others. An increase in tourists has also meant that there is no a greater awareness of the fragile savannah grassland ecosystem with an appreciation that species like the White Rhino are under threat from extinction. As Kenya earns foreign exchange from visitors this enables the country to invest in improving infrastructure and community services such as schools and health. Some of the income can also be diverted to protect threatened species and landscape.</a:t>
            </a:r>
          </a:p>
          <a:p>
            <a:r>
              <a:rPr lang="en-GB" dirty="0" smtClean="0"/>
              <a:t>However the increase in tourists has also disrupted the breeding and migratory patterns of animals. It has put an increased pressure on the landscape with as many as 15 minibuses all following lion tracks, this has increased soil erosion. Although new jobs are often created many of them are seasonal which means that a families income is not throughout the year. Income </a:t>
            </a:r>
            <a:r>
              <a:rPr lang="en-GB" dirty="0" err="1" smtClean="0"/>
              <a:t>earnt</a:t>
            </a:r>
            <a:r>
              <a:rPr lang="en-GB" dirty="0" smtClean="0"/>
              <a:t> by the government is too often spent in providing services for the tourists instead of the local population. The concept of a trickle down effect of wealth is not occurring as tourism is generally operated by large multinationals and the funds leave the host nation. The increase in visitor numbers has meant an increase in pollution such as noise and has  put a strain on already depleted water supplies.</a:t>
            </a:r>
            <a:endParaRPr lang="en-GB" dirty="0"/>
          </a:p>
        </p:txBody>
      </p:sp>
    </p:spTree>
    <p:extLst>
      <p:ext uri="{BB962C8B-B14F-4D97-AF65-F5344CB8AC3E}">
        <p14:creationId xmlns:p14="http://schemas.microsoft.com/office/powerpoint/2010/main" val="24489523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On-screen Show (4:3)</PresentationFormat>
  <Paragraphs>85</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5_Тема Office</vt:lpstr>
      <vt:lpstr>PowerPoint Presentation</vt:lpstr>
      <vt:lpstr>Starter</vt:lpstr>
      <vt:lpstr>PowerPoint Presentation</vt:lpstr>
      <vt:lpstr>PowerPoint Presentation</vt:lpstr>
      <vt:lpstr>PowerPoint Presentation</vt:lpstr>
      <vt:lpstr>Impact of mass tourism</vt:lpstr>
      <vt:lpstr>PowerPoint Presentation</vt:lpstr>
      <vt:lpstr>Review of exam answers</vt:lpstr>
      <vt:lpstr>With reference to a tourist area in the tropics, describe the positive and negative effects of tourism. (6 marks) </vt:lpstr>
      <vt:lpstr>PowerPoint Presentation</vt:lpstr>
      <vt:lpstr>PowerPoint Presentation</vt:lpstr>
      <vt:lpstr>Question</vt:lpstr>
      <vt:lpstr>Disputed election  -  civil unrest.</vt:lpstr>
      <vt:lpstr>Massive job losses in tourism</vt:lpstr>
      <vt:lpstr>Hard Facts</vt:lpstr>
      <vt:lpstr>Safari lodges shut</vt:lpstr>
      <vt:lpstr>Entire tourism industry to collapse?</vt:lpstr>
      <vt:lpstr>In figures....</vt:lpstr>
      <vt:lpstr>Has there been any unrest in Kenya since 2008?  Is this likely to impact tourism? </vt:lpstr>
      <vt:lpstr>Task:</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Wood</dc:creator>
  <cp:lastModifiedBy>Jen Wood</cp:lastModifiedBy>
  <cp:revision>1</cp:revision>
  <dcterms:created xsi:type="dcterms:W3CDTF">2014-03-09T07:29:12Z</dcterms:created>
  <dcterms:modified xsi:type="dcterms:W3CDTF">2014-03-09T07:29:51Z</dcterms:modified>
</cp:coreProperties>
</file>