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431D9-9719-4392-AF7E-E3626C11909B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DFE8C-1B9E-4E56-87C6-39236655B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0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084DBE3-DDD0-424A-A494-F2136E10CF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54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6CD3C75-F129-40B7-B95E-04017BF438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C241E0A-9AF4-4A1E-9A97-62C84CAD07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4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6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11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4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0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5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29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0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16E57A-64A5-46CF-A50C-20369E5996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23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98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7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7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B5F0B5-311F-4060-9201-DFEE2D86C65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1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7C1CAF0-9A6D-46CD-A3F3-BF302707B7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3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8FCE1E-D633-4CBD-A564-0EE201BD04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9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2D11C69-6054-4B93-A935-ACCDF3C3A5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8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8777F67-D111-4805-92F6-D022FADEC1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46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B22353-5F69-49C0-BF2E-82F78354EB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39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3E2BD4A-7C6B-4F59-84D5-41D70901C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6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8A702C80-9DB2-4C2E-B8F7-E48003522DB6}" type="slidenum">
              <a:rPr lang="en-GB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1625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461AF-94B8-4CEF-B99C-B52947CDBE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494B-0AB4-47F5-BF0F-A54F2BC76E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0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image" Target="../media/image8.wmf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hycor.co.uk/hotels/greatwestern/index.ht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4288" y="-95250"/>
            <a:ext cx="533876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4400" u="sng" smtClean="0"/>
              <a:t>Jobs on the coast line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55850" y="4170363"/>
            <a:ext cx="6697663" cy="10795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/>
              <a:t>Brainstorm ALL the jobs you can think of that people do on the coastline.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0" y="1974850"/>
            <a:ext cx="245745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63513"/>
            <a:ext cx="1309688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292600"/>
            <a:ext cx="15589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355850" y="5462588"/>
            <a:ext cx="6697663" cy="1190625"/>
          </a:xfrm>
          <a:prstGeom prst="rect">
            <a:avLst/>
          </a:prstGeom>
          <a:solidFill>
            <a:srgbClr val="0DFF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400" smtClean="0"/>
              <a:t>If you finish…Try the challenge: Can you name any coastal towns? What do you think the main jobs are there?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147638"/>
            <a:ext cx="2097088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959100"/>
            <a:ext cx="178911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55675"/>
            <a:ext cx="1806575" cy="110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63788"/>
            <a:ext cx="1320800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46188"/>
            <a:ext cx="13271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8363"/>
            <a:ext cx="144462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1544638"/>
            <a:ext cx="21431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08050"/>
            <a:ext cx="1239837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326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31763"/>
            <a:ext cx="907256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defTabSz="449263" fontAlgn="base">
              <a:spcBef>
                <a:spcPts val="1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800" smtClean="0">
                <a:latin typeface="Comic Sans MS" pitchFamily="64" charset="0"/>
              </a:rPr>
              <a:t>Line of truth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395288" y="3500438"/>
            <a:ext cx="8208962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V="1">
            <a:off x="395288" y="2347913"/>
            <a:ext cx="1587" cy="11557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4500563" y="2347913"/>
            <a:ext cx="1587" cy="11557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8604250" y="2346325"/>
            <a:ext cx="1588" cy="11557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73025" y="1543050"/>
            <a:ext cx="16192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smtClean="0">
                <a:latin typeface="Comic Sans MS" pitchFamily="64" charset="0"/>
              </a:rPr>
              <a:t>Completely agree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451725" y="1616075"/>
            <a:ext cx="16573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smtClean="0">
                <a:latin typeface="Comic Sans MS" pitchFamily="64" charset="0"/>
              </a:rPr>
              <a:t>Completely disagree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92500" y="1720850"/>
            <a:ext cx="19431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smtClean="0">
                <a:latin typeface="Comic Sans MS" pitchFamily="64" charset="0"/>
              </a:rPr>
              <a:t>Good and bad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95288" y="4694238"/>
            <a:ext cx="82089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algn="ctr" defTabSz="449263" fontAlgn="base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400" smtClean="0">
                <a:latin typeface="Comic Sans MS" pitchFamily="64" charset="0"/>
              </a:rPr>
              <a:t>“Tourism has been </a:t>
            </a:r>
            <a:r>
              <a:rPr lang="en-GB" sz="2400" b="1" smtClean="0">
                <a:latin typeface="Comic Sans MS" pitchFamily="64" charset="0"/>
              </a:rPr>
              <a:t>mostly positive</a:t>
            </a:r>
            <a:r>
              <a:rPr lang="en-GB" sz="2400" smtClean="0">
                <a:latin typeface="Comic Sans MS" pitchFamily="64" charset="0"/>
              </a:rPr>
              <a:t> for Newquay</a:t>
            </a:r>
          </a:p>
        </p:txBody>
      </p:sp>
    </p:spTree>
    <p:extLst>
      <p:ext uri="{BB962C8B-B14F-4D97-AF65-F5344CB8AC3E}">
        <p14:creationId xmlns:p14="http://schemas.microsoft.com/office/powerpoint/2010/main" val="1050723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95288" y="188913"/>
            <a:ext cx="8229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/>
              <a:t>Jobs on the coastline today…..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850" y="692150"/>
            <a:ext cx="8424863" cy="48482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400" smtClean="0"/>
              <a:t>The jobs you have got listed……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400" smtClean="0"/>
              <a:t>1. If it is to do with </a:t>
            </a:r>
            <a:r>
              <a:rPr lang="en-GB" sz="2400" b="1" smtClean="0">
                <a:solidFill>
                  <a:srgbClr val="953735"/>
                </a:solidFill>
              </a:rPr>
              <a:t>LEISURE</a:t>
            </a:r>
            <a:r>
              <a:rPr lang="en-GB" sz="2400" smtClean="0"/>
              <a:t> you need to put a star              next to do it.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400" smtClean="0"/>
              <a:t>2. If it is to do with </a:t>
            </a:r>
            <a:r>
              <a:rPr lang="en-GB" sz="2400" b="1" smtClean="0">
                <a:solidFill>
                  <a:srgbClr val="604A7B"/>
                </a:solidFill>
              </a:rPr>
              <a:t>WORK</a:t>
            </a:r>
            <a:r>
              <a:rPr lang="en-GB" sz="2400" smtClean="0"/>
              <a:t> you need to put a circle             next to it.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4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400" smtClean="0"/>
              <a:t>3. How many jobs are to do with </a:t>
            </a:r>
            <a:r>
              <a:rPr lang="en-GB" sz="2400" smtClean="0">
                <a:solidFill>
                  <a:srgbClr val="953735"/>
                </a:solidFill>
              </a:rPr>
              <a:t>LEISURE</a:t>
            </a:r>
            <a:r>
              <a:rPr lang="en-GB" sz="2400" smtClean="0"/>
              <a:t> and how many jobs are to do with </a:t>
            </a:r>
            <a:r>
              <a:rPr lang="en-GB" sz="2400" smtClean="0">
                <a:solidFill>
                  <a:srgbClr val="7030A0"/>
                </a:solidFill>
              </a:rPr>
              <a:t>WORK</a:t>
            </a:r>
            <a:r>
              <a:rPr lang="en-GB" sz="2400" smtClean="0"/>
              <a:t>? Total the number of stars and the number of circles</a:t>
            </a:r>
            <a:r>
              <a:rPr lang="en-GB" smtClean="0"/>
              <a:t>.</a:t>
            </a: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784975" y="1557338"/>
            <a:ext cx="719138" cy="647700"/>
          </a:xfrm>
          <a:custGeom>
            <a:avLst/>
            <a:gdLst>
              <a:gd name="T0" fmla="*/ 360040 w 720080"/>
              <a:gd name="T1" fmla="*/ 0 h 648072"/>
              <a:gd name="T2" fmla="*/ 1 w 720080"/>
              <a:gd name="T3" fmla="*/ 247541 h 648072"/>
              <a:gd name="T4" fmla="*/ 137523 w 720080"/>
              <a:gd name="T5" fmla="*/ 648070 h 648072"/>
              <a:gd name="T6" fmla="*/ 582557 w 720080"/>
              <a:gd name="T7" fmla="*/ 648070 h 648072"/>
              <a:gd name="T8" fmla="*/ 720079 w 720080"/>
              <a:gd name="T9" fmla="*/ 247541 h 648072"/>
              <a:gd name="T10" fmla="*/ 222519 w 720080"/>
              <a:gd name="T11" fmla="*/ 247543 h 648072"/>
              <a:gd name="T12" fmla="*/ 497561 w 720080"/>
              <a:gd name="T13" fmla="*/ 495080 h 648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720080" h="648072">
                <a:moveTo>
                  <a:pt x="1" y="247541"/>
                </a:moveTo>
                <a:lnTo>
                  <a:pt x="275048" y="247543"/>
                </a:lnTo>
                <a:lnTo>
                  <a:pt x="360040" y="0"/>
                </a:lnTo>
                <a:lnTo>
                  <a:pt x="445032" y="247543"/>
                </a:lnTo>
                <a:lnTo>
                  <a:pt x="720079" y="247541"/>
                </a:lnTo>
                <a:lnTo>
                  <a:pt x="497561" y="400529"/>
                </a:lnTo>
                <a:lnTo>
                  <a:pt x="582557" y="648070"/>
                </a:lnTo>
                <a:lnTo>
                  <a:pt x="360040" y="495080"/>
                </a:lnTo>
                <a:lnTo>
                  <a:pt x="137523" y="648070"/>
                </a:lnTo>
                <a:lnTo>
                  <a:pt x="222519" y="400529"/>
                </a:lnTo>
                <a:close/>
              </a:path>
            </a:pathLst>
          </a:custGeom>
          <a:solidFill>
            <a:srgbClr val="953735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767513" y="3078163"/>
            <a:ext cx="649287" cy="698500"/>
          </a:xfrm>
          <a:custGeom>
            <a:avLst/>
            <a:gdLst>
              <a:gd name="T0" fmla="*/ 324036 w 648072"/>
              <a:gd name="T1" fmla="*/ 0 h 699068"/>
              <a:gd name="T2" fmla="*/ 94908 w 648072"/>
              <a:gd name="T3" fmla="*/ 102376 h 699068"/>
              <a:gd name="T4" fmla="*/ 0 w 648072"/>
              <a:gd name="T5" fmla="*/ 349534 h 699068"/>
              <a:gd name="T6" fmla="*/ 94908 w 648072"/>
              <a:gd name="T7" fmla="*/ 596692 h 699068"/>
              <a:gd name="T8" fmla="*/ 324036 w 648072"/>
              <a:gd name="T9" fmla="*/ 699068 h 699068"/>
              <a:gd name="T10" fmla="*/ 553164 w 648072"/>
              <a:gd name="T11" fmla="*/ 596692 h 699068"/>
              <a:gd name="T12" fmla="*/ 648072 w 648072"/>
              <a:gd name="T13" fmla="*/ 349534 h 699068"/>
              <a:gd name="T14" fmla="*/ 553164 w 648072"/>
              <a:gd name="T15" fmla="*/ 102376 h 699068"/>
              <a:gd name="T16" fmla="*/ 94908 w 648072"/>
              <a:gd name="T17" fmla="*/ 102376 h 699068"/>
              <a:gd name="T18" fmla="*/ 553164 w 648072"/>
              <a:gd name="T19" fmla="*/ 596692 h 699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648072" h="699068">
                <a:moveTo>
                  <a:pt x="0" y="349534"/>
                </a:moveTo>
                <a:lnTo>
                  <a:pt x="0" y="349534"/>
                </a:lnTo>
                <a:cubicBezTo>
                  <a:pt x="0" y="156491"/>
                  <a:pt x="145075" y="0"/>
                  <a:pt x="324036" y="0"/>
                </a:cubicBezTo>
                <a:cubicBezTo>
                  <a:pt x="324036" y="0"/>
                  <a:pt x="324036" y="0"/>
                  <a:pt x="324036" y="0"/>
                </a:cubicBezTo>
                <a:cubicBezTo>
                  <a:pt x="502997" y="0"/>
                  <a:pt x="648073" y="156491"/>
                  <a:pt x="648073" y="349534"/>
                </a:cubicBezTo>
                <a:cubicBezTo>
                  <a:pt x="648073" y="349534"/>
                  <a:pt x="648072" y="349534"/>
                  <a:pt x="648072" y="349534"/>
                </a:cubicBezTo>
                <a:lnTo>
                  <a:pt x="648073" y="349535"/>
                </a:lnTo>
                <a:cubicBezTo>
                  <a:pt x="648073" y="542577"/>
                  <a:pt x="502997" y="699068"/>
                  <a:pt x="324037" y="699069"/>
                </a:cubicBezTo>
                <a:cubicBezTo>
                  <a:pt x="145076" y="699069"/>
                  <a:pt x="1" y="542577"/>
                  <a:pt x="1" y="349535"/>
                </a:cubicBezTo>
                <a:close/>
                <a:moveTo>
                  <a:pt x="162018" y="349534"/>
                </a:moveTo>
                <a:lnTo>
                  <a:pt x="162018" y="349534"/>
                </a:lnTo>
                <a:cubicBezTo>
                  <a:pt x="162018" y="453096"/>
                  <a:pt x="234555" y="537049"/>
                  <a:pt x="324035" y="537050"/>
                </a:cubicBezTo>
                <a:lnTo>
                  <a:pt x="324036" y="537050"/>
                </a:lnTo>
                <a:cubicBezTo>
                  <a:pt x="413516" y="537049"/>
                  <a:pt x="486054" y="453096"/>
                  <a:pt x="486054" y="349534"/>
                </a:cubicBezTo>
                <a:cubicBezTo>
                  <a:pt x="486054" y="245971"/>
                  <a:pt x="413516" y="162018"/>
                  <a:pt x="324036" y="162018"/>
                </a:cubicBezTo>
                <a:lnTo>
                  <a:pt x="324035" y="162018"/>
                </a:lnTo>
                <a:cubicBezTo>
                  <a:pt x="234555" y="162018"/>
                  <a:pt x="162018" y="245971"/>
                  <a:pt x="162018" y="349533"/>
                </a:cubicBezTo>
                <a:close/>
              </a:path>
            </a:pathLst>
          </a:custGeom>
          <a:solidFill>
            <a:srgbClr val="00B050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00113" y="5676900"/>
            <a:ext cx="8394700" cy="947738"/>
          </a:xfrm>
          <a:prstGeom prst="rect">
            <a:avLst/>
          </a:prstGeom>
          <a:solidFill>
            <a:srgbClr val="0DFF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800" smtClean="0"/>
              <a:t>Challenge yourself: What jobs would you NOT be able to do 50 years ago? Make a list beneath your brainstorm.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5505450"/>
            <a:ext cx="1181101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8678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Geography 1\key stage 4\powerpoints\Unit 7 Leisure Activities and Tourism\tourism\scan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3382" cy="5472608"/>
          </a:xfrm>
          <a:prstGeom prst="rect">
            <a:avLst/>
          </a:prstGeom>
          <a:noFill/>
          <a:ln w="666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4400" smtClean="0"/>
              <a:t>What we will be learning today…..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/>
              <a:t>You will be able to describe the effects that </a:t>
            </a:r>
            <a:r>
              <a:rPr lang="en-GB" sz="3200" u="sng" smtClean="0"/>
              <a:t>jobs</a:t>
            </a:r>
            <a:r>
              <a:rPr lang="en-GB" sz="3200" smtClean="0"/>
              <a:t> in the tourist industry have on a coastal resort.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7050"/>
            <a:ext cx="28575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854325"/>
            <a:ext cx="316865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7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981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268413"/>
            <a:ext cx="20701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570913" cy="3933825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800" smtClean="0"/>
              <a:t>If you were a fisherman around a long time, living in a village on the coast, and had seen more and more jobs in the tourist industry, what thoughts would you have about this?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8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800" smtClean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800" smtClean="0"/>
              <a:t>What positives                      and negatives                    are there to there being more jobs in the leisure      industry than there were 50 years ago?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3538" y="4508500"/>
            <a:ext cx="8281987" cy="20431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>
                <a:solidFill>
                  <a:srgbClr val="FF0000"/>
                </a:solidFill>
              </a:rPr>
              <a:t>Task: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>
                <a:solidFill>
                  <a:srgbClr val="FF0000"/>
                </a:solidFill>
              </a:rPr>
              <a:t>1. Think of one positive and negative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>
                <a:solidFill>
                  <a:srgbClr val="FF0000"/>
                </a:solidFill>
              </a:rPr>
              <a:t>2. Pair – share your thoughts with your partner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200" smtClean="0">
                <a:solidFill>
                  <a:srgbClr val="FF0000"/>
                </a:solidFill>
              </a:rPr>
              <a:t>3. Share – be prepared to feedback!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133600"/>
            <a:ext cx="1368425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65400"/>
            <a:ext cx="13128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328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5" b="-12157"/>
          <a:stretch>
            <a:fillRect/>
          </a:stretch>
        </p:blipFill>
        <p:spPr bwMode="auto">
          <a:xfrm>
            <a:off x="-9525" y="0"/>
            <a:ext cx="6343650" cy="782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875" b="-12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 rot="2580000">
            <a:off x="2551113" y="411163"/>
            <a:ext cx="544512" cy="6680200"/>
          </a:xfrm>
          <a:prstGeom prst="downArrow">
            <a:avLst>
              <a:gd name="adj1" fmla="val 50000"/>
              <a:gd name="adj2" fmla="val 49925"/>
            </a:avLst>
          </a:prstGeom>
          <a:solidFill>
            <a:srgbClr val="4F81BD">
              <a:alpha val="48999"/>
            </a:srgbClr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219700" y="0"/>
            <a:ext cx="424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3600" smtClean="0"/>
              <a:t>We are looking at Newquay. Where is it?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27338" y="5038725"/>
            <a:ext cx="5562600" cy="13128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000" smtClean="0"/>
              <a:t>As Geography detectives, we need to look at the evidence jobs in the tourist industry have had on the people who live on the coastline and the environment itself.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797425"/>
            <a:ext cx="1490663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172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9750" y="549275"/>
            <a:ext cx="7488238" cy="9001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b="1" smtClean="0"/>
              <a:t>Task:</a:t>
            </a:r>
            <a:r>
              <a:rPr lang="en-GB" sz="2100" smtClean="0"/>
              <a:t> </a:t>
            </a: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smtClean="0"/>
              <a:t> Organise your card sort into positive effects and negative effects.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39700" y="5805488"/>
            <a:ext cx="8713788" cy="733425"/>
          </a:xfrm>
          <a:prstGeom prst="rect">
            <a:avLst/>
          </a:prstGeom>
          <a:solidFill>
            <a:srgbClr val="0DFF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b="1" smtClean="0"/>
              <a:t>CHALLENGE</a:t>
            </a:r>
            <a:r>
              <a:rPr lang="en-GB" sz="2100" smtClean="0"/>
              <a:t>: come up with 2 additional examples of how you think tourism has impacted on Newquay and explain these.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578475"/>
            <a:ext cx="1058863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449388"/>
            <a:ext cx="13684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1633538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714500"/>
            <a:ext cx="42862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895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0"/>
            <a:ext cx="3168650" cy="70215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S Gothic" charset="-128"/>
              </a:defRPr>
            </a:lvl9pPr>
          </a:lstStyle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b="1" u="sng" smtClean="0">
                <a:solidFill>
                  <a:srgbClr val="FFFFFF"/>
                </a:solidFill>
              </a:rPr>
              <a:t>POINT</a:t>
            </a:r>
            <a:r>
              <a:rPr lang="en-GB" sz="2100" smtClean="0">
                <a:solidFill>
                  <a:srgbClr val="FFFFFF"/>
                </a:solidFill>
              </a:rPr>
              <a:t>: what do you think?</a:t>
            </a: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smtClean="0">
                <a:solidFill>
                  <a:srgbClr val="FFFFFF"/>
                </a:solidFill>
              </a:rPr>
              <a:t>The development of jobs in the tourist industry on the coastline has been mostly…………..</a:t>
            </a: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00" smtClean="0">
              <a:solidFill>
                <a:srgbClr val="FFFFFF"/>
              </a:solidFill>
            </a:endParaRP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b="1" u="sng" smtClean="0">
                <a:solidFill>
                  <a:srgbClr val="FFFFFF"/>
                </a:solidFill>
              </a:rPr>
              <a:t>EVIDENCE</a:t>
            </a:r>
            <a:r>
              <a:rPr lang="en-GB" sz="2100" smtClean="0">
                <a:solidFill>
                  <a:srgbClr val="FFFFFF"/>
                </a:solidFill>
              </a:rPr>
              <a:t>: select some examples from your card sort</a:t>
            </a: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smtClean="0">
                <a:solidFill>
                  <a:srgbClr val="FFFFFF"/>
                </a:solidFill>
              </a:rPr>
              <a:t>The evidence for my decision is that having more jobs means…...</a:t>
            </a: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00" smtClean="0">
              <a:solidFill>
                <a:srgbClr val="FFFFFF"/>
              </a:solidFill>
            </a:endParaRP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2100" b="1" u="sng" smtClean="0">
                <a:solidFill>
                  <a:srgbClr val="FFFFFF"/>
                </a:solidFill>
              </a:rPr>
              <a:t>EXPLAIN</a:t>
            </a:r>
            <a:r>
              <a:rPr lang="en-GB" sz="2100" smtClean="0">
                <a:solidFill>
                  <a:srgbClr val="FFFFFF"/>
                </a:solidFill>
              </a:rPr>
              <a:t>: Say why this is bad/good for the people living on the coastline and the environment.</a:t>
            </a:r>
          </a:p>
          <a:p>
            <a:pPr defTabSz="449263" fontAlgn="base">
              <a:spcBef>
                <a:spcPts val="131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sz="2100" smtClean="0">
              <a:solidFill>
                <a:srgbClr val="FFFFFF"/>
              </a:solidFill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059113" y="0"/>
            <a:ext cx="3311525" cy="2420938"/>
          </a:xfrm>
          <a:prstGeom prst="cloudCallout">
            <a:avLst>
              <a:gd name="adj1" fmla="val 85954"/>
              <a:gd name="adj2" fmla="val 15181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00"/>
                </a:solidFill>
              </a:rPr>
              <a:t>Is the development of </a:t>
            </a:r>
            <a:r>
              <a:rPr lang="en-GB" sz="2400" u="sng">
                <a:solidFill>
                  <a:srgbClr val="000000"/>
                </a:solidFill>
              </a:rPr>
              <a:t>jobs</a:t>
            </a:r>
            <a:r>
              <a:rPr lang="en-GB" sz="2400">
                <a:solidFill>
                  <a:srgbClr val="000000"/>
                </a:solidFill>
              </a:rPr>
              <a:t> in the tourist industry good or bad for the coastline?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836613"/>
            <a:ext cx="1490662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220" name="Group 4"/>
          <p:cNvGraphicFramePr>
            <a:graphicFrameLocks noGrp="1"/>
          </p:cNvGraphicFramePr>
          <p:nvPr/>
        </p:nvGraphicFramePr>
        <p:xfrm>
          <a:off x="3348038" y="2924175"/>
          <a:ext cx="5546725" cy="3803526"/>
        </p:xfrm>
        <a:graphic>
          <a:graphicData uri="http://schemas.openxmlformats.org/drawingml/2006/table">
            <a:tbl>
              <a:tblPr/>
              <a:tblGrid>
                <a:gridCol w="1223962"/>
                <a:gridCol w="4322763"/>
              </a:tblGrid>
              <a:tr h="1004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Gothic" charset="-128"/>
                        </a:rPr>
                        <a:t>Level 4</a:t>
                      </a: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Gothic" charset="-128"/>
                        </a:rPr>
                        <a:t>You will describe the effects on the coastline.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Gothic" charset="-128"/>
                        </a:rPr>
                        <a:t>Level 5</a:t>
                      </a: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Gothic" charset="-128"/>
                        </a:rPr>
                        <a:t>You explain how jobs in the leisure industry have affected the coastline.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7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Gothic" charset="-128"/>
                        </a:rPr>
                        <a:t>Level 6</a:t>
                      </a:r>
                    </a:p>
                  </a:txBody>
                  <a:tcPr marL="90000" marR="90000" marT="4680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Gothic" charset="-128"/>
                        </a:rPr>
                        <a:t>You will offer a balanced argument (so both positive and negative points) and make a conclusion.</a:t>
                      </a:r>
                    </a:p>
                  </a:txBody>
                  <a:tcPr marL="90000" marR="90000" marT="4680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2535238" y="3160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1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55139"/>
              </p:ext>
            </p:extLst>
          </p:nvPr>
        </p:nvGraphicFramePr>
        <p:xfrm>
          <a:off x="414681" y="1104281"/>
          <a:ext cx="8568952" cy="5699760"/>
        </p:xfrm>
        <a:graphic>
          <a:graphicData uri="http://schemas.openxmlformats.org/drawingml/2006/table">
            <a:tbl>
              <a:tblPr/>
              <a:tblGrid>
                <a:gridCol w="2746460"/>
                <a:gridCol w="3159546"/>
                <a:gridCol w="2662946"/>
              </a:tblGrid>
              <a:tr h="1478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The money made from the tourist jobs mean the resort makes a lot of money, running into several million pounds, the money can be spent on improving public transport.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Some people worry too many non-local people are coming to live and work in </a:t>
                      </a:r>
                      <a:r>
                        <a:rPr lang="en-GB" sz="1400" dirty="0" err="1">
                          <a:effectLst/>
                          <a:latin typeface="Comic Sans MS"/>
                          <a:ea typeface="Times New Roman"/>
                        </a:rPr>
                        <a:t>Newquay</a:t>
                      </a: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. They are not experiencing the ‘real’ Cornwall and are only seeing part of it which caters for the young party goer.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If jobs weren’t provided in tourism, the local people would have to move away because there aren’t enough jobs in the more traditional fishing and farming industries.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Some parts of the coastline have been ruined by hotels and holiday apartments destroying numerous habitats.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There are more opportunities for young people, more jobs and chances to socialise because there are more pubs and clubs.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Locals have seen prices rise as local businesses try to make more money out of the tourists.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The renting out of jet skis is noisy, pollutes and harms the peaceful atmosphere of the place.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Comic Sans MS"/>
                          <a:ea typeface="Times New Roman"/>
                        </a:rPr>
                        <a:t>Newquay</a:t>
                      </a: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 has lost some of its character because of building ugly hotels built.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Tourists who come drop litter and don’t look after the beautiful beaches.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 The development of jobs in the nightclub industry which cater for tourists encourage e.g. binge drinking and noise pollution.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Comic Sans MS"/>
                          <a:ea typeface="Times New Roman"/>
                        </a:rPr>
                        <a:t>Newquay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/>
                        </a:rPr>
                        <a:t> depends so heavily on jobs in the tourist industry that if tourists stop coming because they can’t afford it, because of the recession, then </a:t>
                      </a:r>
                      <a:r>
                        <a:rPr lang="en-GB" sz="1200" dirty="0" err="1">
                          <a:effectLst/>
                          <a:latin typeface="Comic Sans MS"/>
                          <a:ea typeface="Times New Roman"/>
                        </a:rPr>
                        <a:t>Newquay</a:t>
                      </a:r>
                      <a:r>
                        <a:rPr lang="en-GB" sz="1200" dirty="0">
                          <a:effectLst/>
                          <a:latin typeface="Comic Sans MS"/>
                          <a:ea typeface="Times New Roman"/>
                        </a:rPr>
                        <a:t> has no lifeline. This is a worry given the current economic crisis.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/>
                        </a:rPr>
                        <a:t>The money generated from having so many more jobs means that there are more beach lifeguards on the beach for a longer proportion of the year.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550" marR="4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064896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6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80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2_Тема Office</vt:lpstr>
      <vt:lpstr>3_Тема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Wood</dc:creator>
  <cp:lastModifiedBy>Jen Wood</cp:lastModifiedBy>
  <cp:revision>1</cp:revision>
  <dcterms:created xsi:type="dcterms:W3CDTF">2014-03-09T07:35:47Z</dcterms:created>
  <dcterms:modified xsi:type="dcterms:W3CDTF">2014-03-09T07:36:13Z</dcterms:modified>
</cp:coreProperties>
</file>