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57" r:id="rId3"/>
    <p:sldId id="256" r:id="rId4"/>
    <p:sldId id="258" r:id="rId5"/>
    <p:sldId id="259" r:id="rId6"/>
    <p:sldId id="260" r:id="rId7"/>
    <p:sldId id="261" r:id="rId8"/>
    <p:sldId id="262"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94660"/>
  </p:normalViewPr>
  <p:slideViewPr>
    <p:cSldViewPr>
      <p:cViewPr>
        <p:scale>
          <a:sx n="76" d="100"/>
          <a:sy n="76" d="100"/>
        </p:scale>
        <p:origin x="-1212"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DE1331B-E0B9-4782-8958-D552F691D55E}" type="datetimeFigureOut">
              <a:rPr lang="en-GB" smtClean="0"/>
              <a:t>18/02/2014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CC63D0-12B5-44EA-AEB5-AFA9A502F6E0}" type="slidenum">
              <a:rPr lang="en-GB" smtClean="0"/>
              <a:t>‹#›</a:t>
            </a:fld>
            <a:endParaRPr lang="en-GB"/>
          </a:p>
        </p:txBody>
      </p:sp>
    </p:spTree>
    <p:extLst>
      <p:ext uri="{BB962C8B-B14F-4D97-AF65-F5344CB8AC3E}">
        <p14:creationId xmlns:p14="http://schemas.microsoft.com/office/powerpoint/2010/main" val="1814685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E1331B-E0B9-4782-8958-D552F691D55E}" type="datetimeFigureOut">
              <a:rPr lang="en-GB" smtClean="0"/>
              <a:t>18/02/2014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CC63D0-12B5-44EA-AEB5-AFA9A502F6E0}" type="slidenum">
              <a:rPr lang="en-GB" smtClean="0"/>
              <a:t>‹#›</a:t>
            </a:fld>
            <a:endParaRPr lang="en-GB"/>
          </a:p>
        </p:txBody>
      </p:sp>
    </p:spTree>
    <p:extLst>
      <p:ext uri="{BB962C8B-B14F-4D97-AF65-F5344CB8AC3E}">
        <p14:creationId xmlns:p14="http://schemas.microsoft.com/office/powerpoint/2010/main" val="4145405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E1331B-E0B9-4782-8958-D552F691D55E}" type="datetimeFigureOut">
              <a:rPr lang="en-GB" smtClean="0"/>
              <a:t>18/02/2014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CC63D0-12B5-44EA-AEB5-AFA9A502F6E0}" type="slidenum">
              <a:rPr lang="en-GB" smtClean="0"/>
              <a:t>‹#›</a:t>
            </a:fld>
            <a:endParaRPr lang="en-GB"/>
          </a:p>
        </p:txBody>
      </p:sp>
    </p:spTree>
    <p:extLst>
      <p:ext uri="{BB962C8B-B14F-4D97-AF65-F5344CB8AC3E}">
        <p14:creationId xmlns:p14="http://schemas.microsoft.com/office/powerpoint/2010/main" val="2221726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E1331B-E0B9-4782-8958-D552F691D55E}" type="datetimeFigureOut">
              <a:rPr lang="en-GB" smtClean="0"/>
              <a:t>18/02/2014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CC63D0-12B5-44EA-AEB5-AFA9A502F6E0}" type="slidenum">
              <a:rPr lang="en-GB" smtClean="0"/>
              <a:t>‹#›</a:t>
            </a:fld>
            <a:endParaRPr lang="en-GB"/>
          </a:p>
        </p:txBody>
      </p:sp>
    </p:spTree>
    <p:extLst>
      <p:ext uri="{BB962C8B-B14F-4D97-AF65-F5344CB8AC3E}">
        <p14:creationId xmlns:p14="http://schemas.microsoft.com/office/powerpoint/2010/main" val="2731731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E1331B-E0B9-4782-8958-D552F691D55E}" type="datetimeFigureOut">
              <a:rPr lang="en-GB" smtClean="0"/>
              <a:t>18/02/2014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CC63D0-12B5-44EA-AEB5-AFA9A502F6E0}" type="slidenum">
              <a:rPr lang="en-GB" smtClean="0"/>
              <a:t>‹#›</a:t>
            </a:fld>
            <a:endParaRPr lang="en-GB"/>
          </a:p>
        </p:txBody>
      </p:sp>
    </p:spTree>
    <p:extLst>
      <p:ext uri="{BB962C8B-B14F-4D97-AF65-F5344CB8AC3E}">
        <p14:creationId xmlns:p14="http://schemas.microsoft.com/office/powerpoint/2010/main" val="1513723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DE1331B-E0B9-4782-8958-D552F691D55E}" type="datetimeFigureOut">
              <a:rPr lang="en-GB" smtClean="0"/>
              <a:t>18/02/2014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CC63D0-12B5-44EA-AEB5-AFA9A502F6E0}" type="slidenum">
              <a:rPr lang="en-GB" smtClean="0"/>
              <a:t>‹#›</a:t>
            </a:fld>
            <a:endParaRPr lang="en-GB"/>
          </a:p>
        </p:txBody>
      </p:sp>
    </p:spTree>
    <p:extLst>
      <p:ext uri="{BB962C8B-B14F-4D97-AF65-F5344CB8AC3E}">
        <p14:creationId xmlns:p14="http://schemas.microsoft.com/office/powerpoint/2010/main" val="2436107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DE1331B-E0B9-4782-8958-D552F691D55E}" type="datetimeFigureOut">
              <a:rPr lang="en-GB" smtClean="0"/>
              <a:t>18/02/2014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2CC63D0-12B5-44EA-AEB5-AFA9A502F6E0}" type="slidenum">
              <a:rPr lang="en-GB" smtClean="0"/>
              <a:t>‹#›</a:t>
            </a:fld>
            <a:endParaRPr lang="en-GB"/>
          </a:p>
        </p:txBody>
      </p:sp>
    </p:spTree>
    <p:extLst>
      <p:ext uri="{BB962C8B-B14F-4D97-AF65-F5344CB8AC3E}">
        <p14:creationId xmlns:p14="http://schemas.microsoft.com/office/powerpoint/2010/main" val="1281057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DE1331B-E0B9-4782-8958-D552F691D55E}" type="datetimeFigureOut">
              <a:rPr lang="en-GB" smtClean="0"/>
              <a:t>18/02/2014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2CC63D0-12B5-44EA-AEB5-AFA9A502F6E0}" type="slidenum">
              <a:rPr lang="en-GB" smtClean="0"/>
              <a:t>‹#›</a:t>
            </a:fld>
            <a:endParaRPr lang="en-GB"/>
          </a:p>
        </p:txBody>
      </p:sp>
    </p:spTree>
    <p:extLst>
      <p:ext uri="{BB962C8B-B14F-4D97-AF65-F5344CB8AC3E}">
        <p14:creationId xmlns:p14="http://schemas.microsoft.com/office/powerpoint/2010/main" val="3038545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E1331B-E0B9-4782-8958-D552F691D55E}" type="datetimeFigureOut">
              <a:rPr lang="en-GB" smtClean="0"/>
              <a:t>18/02/2014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2CC63D0-12B5-44EA-AEB5-AFA9A502F6E0}" type="slidenum">
              <a:rPr lang="en-GB" smtClean="0"/>
              <a:t>‹#›</a:t>
            </a:fld>
            <a:endParaRPr lang="en-GB"/>
          </a:p>
        </p:txBody>
      </p:sp>
    </p:spTree>
    <p:extLst>
      <p:ext uri="{BB962C8B-B14F-4D97-AF65-F5344CB8AC3E}">
        <p14:creationId xmlns:p14="http://schemas.microsoft.com/office/powerpoint/2010/main" val="1255481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E1331B-E0B9-4782-8958-D552F691D55E}" type="datetimeFigureOut">
              <a:rPr lang="en-GB" smtClean="0"/>
              <a:t>18/02/2014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CC63D0-12B5-44EA-AEB5-AFA9A502F6E0}" type="slidenum">
              <a:rPr lang="en-GB" smtClean="0"/>
              <a:t>‹#›</a:t>
            </a:fld>
            <a:endParaRPr lang="en-GB"/>
          </a:p>
        </p:txBody>
      </p:sp>
    </p:spTree>
    <p:extLst>
      <p:ext uri="{BB962C8B-B14F-4D97-AF65-F5344CB8AC3E}">
        <p14:creationId xmlns:p14="http://schemas.microsoft.com/office/powerpoint/2010/main" val="1845594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E1331B-E0B9-4782-8958-D552F691D55E}" type="datetimeFigureOut">
              <a:rPr lang="en-GB" smtClean="0"/>
              <a:t>18/02/2014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CC63D0-12B5-44EA-AEB5-AFA9A502F6E0}" type="slidenum">
              <a:rPr lang="en-GB" smtClean="0"/>
              <a:t>‹#›</a:t>
            </a:fld>
            <a:endParaRPr lang="en-GB"/>
          </a:p>
        </p:txBody>
      </p:sp>
    </p:spTree>
    <p:extLst>
      <p:ext uri="{BB962C8B-B14F-4D97-AF65-F5344CB8AC3E}">
        <p14:creationId xmlns:p14="http://schemas.microsoft.com/office/powerpoint/2010/main" val="3436934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E1331B-E0B9-4782-8958-D552F691D55E}" type="datetimeFigureOut">
              <a:rPr lang="en-GB" smtClean="0"/>
              <a:t>18/02/2014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CC63D0-12B5-44EA-AEB5-AFA9A502F6E0}" type="slidenum">
              <a:rPr lang="en-GB" smtClean="0"/>
              <a:t>‹#›</a:t>
            </a:fld>
            <a:endParaRPr lang="en-GB"/>
          </a:p>
        </p:txBody>
      </p:sp>
    </p:spTree>
    <p:extLst>
      <p:ext uri="{BB962C8B-B14F-4D97-AF65-F5344CB8AC3E}">
        <p14:creationId xmlns:p14="http://schemas.microsoft.com/office/powerpoint/2010/main" val="8683897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coexploration.org/oceanliteracy/documents/OceanLitChart.pdf" TargetMode="External"/><Relationship Id="rId2" Type="http://schemas.openxmlformats.org/officeDocument/2006/relationships/hyperlink" Target="http://childrenseyesonearth.org/contest/fr/content/stand-our-oceans" TargetMode="External"/><Relationship Id="rId1" Type="http://schemas.openxmlformats.org/officeDocument/2006/relationships/slideLayout" Target="../slideLayouts/slideLayout2.xml"/><Relationship Id="rId4" Type="http://schemas.openxmlformats.org/officeDocument/2006/relationships/hyperlink" Target="http://video.nationalgeographic.com/video/environment/habitats-environment/habitats-oceans-env/why-ocean-matter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2050" name="Picture 2" descr="http://www.ic.ucsc.edu/~jzachos/eart1/Images/NASA-goes8.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58076"/>
            <a:ext cx="6841572" cy="699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8094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7170" name="Picture 2" descr="http://upload.wikimedia.org/wikipedia/commons/thumb/3/35/Maldivesfish2.jpg/300px-Maldivesfish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0647"/>
            <a:ext cx="4256629" cy="288032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oceana.org/sites/default/files/blog/greatwhite_ac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002" y="3212976"/>
            <a:ext cx="4341867" cy="302433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www.mnn.com/sites/default/files/antarctic-iceaberg-fea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275165"/>
            <a:ext cx="4175937" cy="2867794"/>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izzykb.files.wordpress.com/2010/08/20100518-school-of-fish.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5735" y="3239243"/>
            <a:ext cx="4136745" cy="2971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347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5937523"/>
          </a:xfrm>
        </p:spPr>
        <p:txBody>
          <a:bodyPr>
            <a:normAutofit/>
          </a:bodyPr>
          <a:lstStyle/>
          <a:p>
            <a:pPr marL="514350" indent="-514350">
              <a:buAutoNum type="arabicPeriod" startAt="6"/>
            </a:pPr>
            <a:r>
              <a:rPr lang="en-GB" u="sng" dirty="0" smtClean="0"/>
              <a:t>The ocean and humans are inextricably interconnected</a:t>
            </a:r>
            <a:r>
              <a:rPr lang="en-GB" dirty="0" smtClean="0"/>
              <a:t>.</a:t>
            </a:r>
          </a:p>
          <a:p>
            <a:r>
              <a:rPr lang="en-GB" sz="2400" dirty="0" smtClean="0"/>
              <a:t>The ocean affects every human life. It supplies freshwater (most rain comes from the ocean) and nearly all Earth’s oxygen. It moderates the Earth’s climate, influences our weather, and affects human health.</a:t>
            </a:r>
          </a:p>
          <a:p>
            <a:r>
              <a:rPr lang="en-GB" sz="2400" dirty="0" smtClean="0"/>
              <a:t>From the ocean we get foods, medicines, and mineral and energy resources. In addition, it provides jobs, supports our nation’s economy, serves as a highway for transportation of goods and people</a:t>
            </a:r>
            <a:r>
              <a:rPr lang="en-GB" dirty="0" smtClean="0"/>
              <a:t>.</a:t>
            </a:r>
          </a:p>
          <a:p>
            <a:endParaRPr lang="en-GB" dirty="0"/>
          </a:p>
        </p:txBody>
      </p:sp>
      <p:pic>
        <p:nvPicPr>
          <p:cNvPr id="8194" name="Picture 2" descr="http://cdn.c.photoshelter.com/img-get/I00000whrReiB3mQ/s/880/880/20090730-MG-07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4149080"/>
            <a:ext cx="3744416" cy="2497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289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16632"/>
            <a:ext cx="8229600" cy="4525963"/>
          </a:xfrm>
        </p:spPr>
        <p:txBody>
          <a:bodyPr>
            <a:normAutofit lnSpcReduction="10000"/>
          </a:bodyPr>
          <a:lstStyle/>
          <a:p>
            <a:r>
              <a:rPr lang="en-GB" dirty="0" smtClean="0"/>
              <a:t>Humans affect the ocean in a variety of ways.  We take out resources.  We pollute the ocean – pumping in our waste both directly and indirectly.  We make physical changes to beaches, shores and rivers. </a:t>
            </a:r>
          </a:p>
          <a:p>
            <a:r>
              <a:rPr lang="en-GB" dirty="0" smtClean="0"/>
              <a:t>In addition, humans have removed most of the large vertebrates from the ocean.  90% of the largest fish like tuna, swordfish and cod are now gone because of over fishing. </a:t>
            </a:r>
            <a:endParaRPr lang="en-GB" dirty="0"/>
          </a:p>
        </p:txBody>
      </p:sp>
      <p:pic>
        <p:nvPicPr>
          <p:cNvPr id="9218" name="Picture 2" descr="http://static.guim.co.uk/sys-images/Guardian/About/General/2011/7/31/1312141951147/European-Union-fishing-fl-0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437112"/>
            <a:ext cx="3096344" cy="185780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analystanalyzer.files.wordpress.com/2010/06/10739369-pelican-in-the-bp-oil-spi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204885"/>
            <a:ext cx="3384376" cy="2538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553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lstStyle/>
          <a:p>
            <a:pPr marL="514350" indent="-514350">
              <a:buAutoNum type="arabicPeriod" startAt="7"/>
            </a:pPr>
            <a:r>
              <a:rPr lang="en-GB" u="sng" dirty="0" smtClean="0"/>
              <a:t>The ocean is largely unexplored</a:t>
            </a:r>
            <a:r>
              <a:rPr lang="en-GB" dirty="0" smtClean="0"/>
              <a:t>.</a:t>
            </a:r>
          </a:p>
          <a:p>
            <a:r>
              <a:rPr lang="en-GB" dirty="0" smtClean="0"/>
              <a:t>The ocean is the last and largest unexplored place on Earth— less than 5% of it has been explored.</a:t>
            </a:r>
          </a:p>
          <a:p>
            <a:r>
              <a:rPr lang="en-GB" dirty="0" smtClean="0"/>
              <a:t>Understanding the ocean is more than a matter of curiosity. Exploration, inquiry and study are required to better understand our oceans so we can protect them.  </a:t>
            </a:r>
            <a:endParaRPr lang="en-GB" dirty="0"/>
          </a:p>
        </p:txBody>
      </p:sp>
      <p:pic>
        <p:nvPicPr>
          <p:cNvPr id="10244" name="Picture 4" descr="http://victoriastaffordapsychicinvestigation.files.wordpress.com/2012/08/tropical-storm-ileana-big-radius-pacific-ocean-satellite-1500-1930-gmt-29-aug-2012.gif?w=600&amp;h=3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6054" y="4581128"/>
            <a:ext cx="3229223" cy="2088231"/>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www.charterworld.com/news/wp-content/uploads/2012/04/Triton-Submarin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4826423"/>
            <a:ext cx="2150095" cy="1597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6443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rmAutofit/>
          </a:bodyPr>
          <a:lstStyle/>
          <a:p>
            <a:pPr marL="0" indent="0">
              <a:buNone/>
            </a:pPr>
            <a:r>
              <a:rPr lang="en-GB" dirty="0" smtClean="0"/>
              <a:t>Links: </a:t>
            </a:r>
            <a:r>
              <a:rPr lang="en-GB" dirty="0" smtClean="0">
                <a:hlinkClick r:id="rId2"/>
              </a:rPr>
              <a:t>http://childrenseyesonearth.org/contest/fr/content/stand-our-oceans</a:t>
            </a:r>
            <a:endParaRPr lang="en-GB" dirty="0" smtClean="0"/>
          </a:p>
          <a:p>
            <a:pPr marL="0" indent="0">
              <a:buNone/>
            </a:pPr>
            <a:endParaRPr lang="en-GB" dirty="0"/>
          </a:p>
          <a:p>
            <a:pPr marL="0" indent="0">
              <a:buNone/>
            </a:pPr>
            <a:r>
              <a:rPr lang="en-GB" dirty="0" smtClean="0">
                <a:hlinkClick r:id="rId3"/>
              </a:rPr>
              <a:t>http://www.coexploration.org/oceanliteracy/documents/OceanLitChart.pdf</a:t>
            </a:r>
            <a:endParaRPr lang="en-GB" dirty="0" smtClean="0"/>
          </a:p>
          <a:p>
            <a:pPr marL="0" indent="0">
              <a:buNone/>
            </a:pPr>
            <a:endParaRPr lang="en-GB" dirty="0" smtClean="0"/>
          </a:p>
          <a:p>
            <a:pPr marL="0" indent="0">
              <a:buNone/>
            </a:pPr>
            <a:r>
              <a:rPr lang="en-GB" dirty="0">
                <a:hlinkClick r:id="rId4"/>
              </a:rPr>
              <a:t>http://video.nationalgeographic.com/video/environment/habitats-environment/habitats-oceans-env/why-ocean-matters</a:t>
            </a:r>
            <a:r>
              <a:rPr lang="en-GB" dirty="0" smtClean="0">
                <a:hlinkClick r:id="rId4"/>
              </a:rPr>
              <a:t>/</a:t>
            </a:r>
            <a:endParaRPr lang="en-GB" dirty="0" smtClean="0"/>
          </a:p>
          <a:p>
            <a:pPr marL="0" indent="0">
              <a:buNone/>
            </a:pPr>
            <a:endParaRPr lang="en-GB" dirty="0"/>
          </a:p>
        </p:txBody>
      </p:sp>
    </p:spTree>
    <p:extLst>
      <p:ext uri="{BB962C8B-B14F-4D97-AF65-F5344CB8AC3E}">
        <p14:creationId xmlns:p14="http://schemas.microsoft.com/office/powerpoint/2010/main" val="745326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476672"/>
            <a:ext cx="8229600" cy="4525963"/>
          </a:xfrm>
        </p:spPr>
        <p:txBody>
          <a:bodyPr>
            <a:normAutofit fontScale="92500"/>
          </a:bodyPr>
          <a:lstStyle/>
          <a:p>
            <a:pPr marL="0" indent="0">
              <a:buNone/>
            </a:pPr>
            <a:r>
              <a:rPr lang="en-GB" u="sng" dirty="0" smtClean="0"/>
              <a:t>1.  The Earth </a:t>
            </a:r>
            <a:r>
              <a:rPr lang="en-GB" u="sng" dirty="0"/>
              <a:t>has one big ocean </a:t>
            </a:r>
            <a:r>
              <a:rPr lang="en-GB" u="sng" dirty="0" smtClean="0"/>
              <a:t>with </a:t>
            </a:r>
            <a:r>
              <a:rPr lang="en-GB" u="sng" dirty="0"/>
              <a:t>many </a:t>
            </a:r>
            <a:r>
              <a:rPr lang="en-GB" u="sng" dirty="0" smtClean="0"/>
              <a:t>features</a:t>
            </a:r>
            <a:r>
              <a:rPr lang="en-GB" dirty="0" smtClean="0"/>
              <a:t>.</a:t>
            </a:r>
          </a:p>
          <a:p>
            <a:r>
              <a:rPr lang="en-GB" dirty="0" smtClean="0"/>
              <a:t>It is the main feature of Earth – covering about 70% of its surface.</a:t>
            </a:r>
          </a:p>
          <a:p>
            <a:r>
              <a:rPr lang="en-GB" dirty="0" smtClean="0"/>
              <a:t>It is one large ocean with many basins – including the North Atlantic, South Atlantic, North Pacific, South Pacific, Indian and Artic. </a:t>
            </a:r>
          </a:p>
          <a:p>
            <a:r>
              <a:rPr lang="en-GB" dirty="0" smtClean="0"/>
              <a:t>The basins are connected through a large circulation system powered by wind, tides, the force of the Earth’s rotation and the sun. </a:t>
            </a:r>
          </a:p>
          <a:p>
            <a:endParaRPr lang="en-GB" dirty="0"/>
          </a:p>
        </p:txBody>
      </p:sp>
    </p:spTree>
    <p:extLst>
      <p:ext uri="{BB962C8B-B14F-4D97-AF65-F5344CB8AC3E}">
        <p14:creationId xmlns:p14="http://schemas.microsoft.com/office/powerpoint/2010/main" val="1098304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pic>
        <p:nvPicPr>
          <p:cNvPr id="1026" name="Picture 2" descr="map of the contin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1" y="764704"/>
            <a:ext cx="8064893"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0437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332656"/>
            <a:ext cx="8352928" cy="1384995"/>
          </a:xfrm>
          <a:prstGeom prst="rect">
            <a:avLst/>
          </a:prstGeom>
        </p:spPr>
        <p:txBody>
          <a:bodyPr wrap="square">
            <a:spAutoFit/>
          </a:bodyPr>
          <a:lstStyle/>
          <a:p>
            <a:r>
              <a:rPr lang="en-GB" sz="2800" dirty="0" smtClean="0"/>
              <a:t>The ocean is an integral part of the water cycle and is connected to all of the earth’s water reservoirs via  evaporation and precipitation processes.</a:t>
            </a:r>
            <a:endParaRPr lang="en-GB" sz="2800" dirty="0"/>
          </a:p>
        </p:txBody>
      </p:sp>
      <p:pic>
        <p:nvPicPr>
          <p:cNvPr id="3074" name="Picture 2" descr="http://www.cotf.edu/ete/images/modules/msese/earthsysflr/EFCycleP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988840"/>
            <a:ext cx="5688632" cy="4270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4785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476672"/>
            <a:ext cx="8229600" cy="4525963"/>
          </a:xfrm>
        </p:spPr>
        <p:txBody>
          <a:bodyPr/>
          <a:lstStyle/>
          <a:p>
            <a:pPr marL="514350" indent="-514350">
              <a:buAutoNum type="arabicPeriod" startAt="2"/>
            </a:pPr>
            <a:r>
              <a:rPr lang="en-GB" u="sng" dirty="0" smtClean="0"/>
              <a:t>The ocean and life in the ocean shape the features of the Earth</a:t>
            </a:r>
            <a:r>
              <a:rPr lang="en-GB" dirty="0" smtClean="0"/>
              <a:t>. </a:t>
            </a:r>
          </a:p>
          <a:p>
            <a:r>
              <a:rPr lang="en-GB" dirty="0" smtClean="0"/>
              <a:t>Many of the earth’s materials (</a:t>
            </a:r>
            <a:r>
              <a:rPr lang="en-GB" dirty="0" err="1" smtClean="0"/>
              <a:t>eg</a:t>
            </a:r>
            <a:r>
              <a:rPr lang="en-GB" dirty="0" smtClean="0"/>
              <a:t> rocks) were formed in the ocean.</a:t>
            </a:r>
          </a:p>
          <a:p>
            <a:r>
              <a:rPr lang="en-GB" dirty="0" smtClean="0"/>
              <a:t>Sea level changes and erosion has changed the physical shape of land.</a:t>
            </a:r>
          </a:p>
          <a:p>
            <a:pPr marL="0" indent="0">
              <a:buNone/>
            </a:pPr>
            <a:endParaRPr lang="en-GB" dirty="0"/>
          </a:p>
        </p:txBody>
      </p:sp>
      <p:pic>
        <p:nvPicPr>
          <p:cNvPr id="4098" name="Picture 2" descr="http://geography-site.co.uk/pages/physical/coastal/images/wave_breaking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3789040"/>
            <a:ext cx="4391025" cy="292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1364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fontScale="92500" lnSpcReduction="20000"/>
          </a:bodyPr>
          <a:lstStyle/>
          <a:p>
            <a:pPr marL="0" indent="0">
              <a:buNone/>
            </a:pPr>
            <a:r>
              <a:rPr lang="en-GB" u="sng" dirty="0" smtClean="0"/>
              <a:t>3. The ocean is a major influence on weather and climate</a:t>
            </a:r>
            <a:r>
              <a:rPr lang="en-GB" dirty="0" smtClean="0"/>
              <a:t>.</a:t>
            </a:r>
          </a:p>
          <a:p>
            <a:pPr marL="0" indent="0">
              <a:buNone/>
            </a:pPr>
            <a:r>
              <a:rPr lang="en-GB" dirty="0" smtClean="0">
                <a:solidFill>
                  <a:schemeClr val="tx2">
                    <a:lumMod val="60000"/>
                    <a:lumOff val="40000"/>
                  </a:schemeClr>
                </a:solidFill>
              </a:rPr>
              <a:t>The ocean controls the weather because it dominates the Earth’s water, energy and carbon systems.</a:t>
            </a:r>
          </a:p>
          <a:p>
            <a:r>
              <a:rPr lang="en-GB" dirty="0" smtClean="0"/>
              <a:t>Most rain that falls on land originally evaporated from the tropical ocean.</a:t>
            </a:r>
          </a:p>
          <a:p>
            <a:r>
              <a:rPr lang="en-GB" dirty="0" smtClean="0"/>
              <a:t>The ocean dominates the Earth’s carbon cycle. It  absorbs roughly half of all carbon dioxide added to the atmosphere.  </a:t>
            </a:r>
          </a:p>
          <a:p>
            <a:r>
              <a:rPr lang="en-GB" dirty="0"/>
              <a:t>T</a:t>
            </a:r>
            <a:r>
              <a:rPr lang="en-GB" dirty="0" smtClean="0"/>
              <a:t>he ocean has had, and will continue to have, a signiﬁcant influence on climate change by absorbing, storing, and moving heat, carbon and water.</a:t>
            </a:r>
            <a:endParaRPr lang="en-GB" dirty="0"/>
          </a:p>
        </p:txBody>
      </p:sp>
    </p:spTree>
    <p:extLst>
      <p:ext uri="{BB962C8B-B14F-4D97-AF65-F5344CB8AC3E}">
        <p14:creationId xmlns:p14="http://schemas.microsoft.com/office/powerpoint/2010/main" val="4168780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windows2universe.org/teacher_resources/images/ol_ep3_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76672"/>
            <a:ext cx="5222064" cy="48245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868144" y="1196752"/>
            <a:ext cx="2592288" cy="3539430"/>
          </a:xfrm>
          <a:prstGeom prst="rect">
            <a:avLst/>
          </a:prstGeom>
          <a:noFill/>
        </p:spPr>
        <p:txBody>
          <a:bodyPr wrap="square" rtlCol="0">
            <a:spAutoFit/>
          </a:bodyPr>
          <a:lstStyle/>
          <a:p>
            <a:r>
              <a:rPr lang="en-GB" sz="2800" dirty="0" smtClean="0"/>
              <a:t>A rotating column of air</a:t>
            </a:r>
          </a:p>
          <a:p>
            <a:r>
              <a:rPr lang="en-GB" sz="2800" dirty="0" smtClean="0"/>
              <a:t>(similar to a tornado) creates this water spout in the Gulf of Mexico near an offshore oil rig.</a:t>
            </a:r>
            <a:endParaRPr lang="en-GB" sz="2800" dirty="0"/>
          </a:p>
        </p:txBody>
      </p:sp>
    </p:spTree>
    <p:extLst>
      <p:ext uri="{BB962C8B-B14F-4D97-AF65-F5344CB8AC3E}">
        <p14:creationId xmlns:p14="http://schemas.microsoft.com/office/powerpoint/2010/main" val="977487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332656"/>
            <a:ext cx="8229600" cy="4525963"/>
          </a:xfrm>
        </p:spPr>
        <p:txBody>
          <a:bodyPr>
            <a:normAutofit/>
          </a:bodyPr>
          <a:lstStyle/>
          <a:p>
            <a:pPr marL="0" indent="0">
              <a:buNone/>
            </a:pPr>
            <a:r>
              <a:rPr lang="en-GB" u="sng" dirty="0" smtClean="0"/>
              <a:t>4. The ocean makes Earth habitable</a:t>
            </a:r>
          </a:p>
          <a:p>
            <a:r>
              <a:rPr lang="en-GB" dirty="0" smtClean="0"/>
              <a:t>Most of the oxygen in the atmosphere originally came from organisms in the ocean. </a:t>
            </a:r>
          </a:p>
          <a:p>
            <a:r>
              <a:rPr lang="en-GB" dirty="0" smtClean="0"/>
              <a:t>The ﬁrst life is thought to have started in the ocean - the earliest evidence of life is found in the ocean!</a:t>
            </a:r>
            <a:endParaRPr lang="en-GB" dirty="0"/>
          </a:p>
        </p:txBody>
      </p:sp>
      <p:pic>
        <p:nvPicPr>
          <p:cNvPr id="6146" name="Picture 2" descr="http://museumvictoria.com.au/pages/444/mn01569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8616" y="2974880"/>
            <a:ext cx="3631735" cy="3568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3545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5937523"/>
          </a:xfrm>
        </p:spPr>
        <p:txBody>
          <a:bodyPr/>
          <a:lstStyle/>
          <a:p>
            <a:pPr marL="514350" indent="-514350">
              <a:buAutoNum type="arabicPeriod" startAt="5"/>
            </a:pPr>
            <a:r>
              <a:rPr lang="en-GB" u="sng" dirty="0" smtClean="0"/>
              <a:t>The ocean supports a great diversity of life and ecosystems</a:t>
            </a:r>
            <a:r>
              <a:rPr lang="en-GB" dirty="0" smtClean="0"/>
              <a:t>.</a:t>
            </a:r>
          </a:p>
          <a:p>
            <a:r>
              <a:rPr lang="en-GB" dirty="0" smtClean="0"/>
              <a:t>Ocean life ranges in size from the smallest virus to the largest animal that has lived on Earth, the blue whale.</a:t>
            </a:r>
          </a:p>
          <a:p>
            <a:r>
              <a:rPr lang="en-GB" dirty="0" smtClean="0"/>
              <a:t>Most of the living space on Earth is in the oceans.  The diversity of habitats and organisms is much greater than that on land. </a:t>
            </a:r>
          </a:p>
          <a:p>
            <a:r>
              <a:rPr lang="en-GB" dirty="0" smtClean="0"/>
              <a:t>Some ecosystems are so deep that they don’t rely on any sunlight!  </a:t>
            </a:r>
            <a:endParaRPr lang="en-GB" dirty="0"/>
          </a:p>
        </p:txBody>
      </p:sp>
    </p:spTree>
    <p:extLst>
      <p:ext uri="{BB962C8B-B14F-4D97-AF65-F5344CB8AC3E}">
        <p14:creationId xmlns:p14="http://schemas.microsoft.com/office/powerpoint/2010/main" val="17317693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TotalTime>
  <Words>615</Words>
  <Application>Microsoft Office PowerPoint</Application>
  <PresentationFormat>On-screen Show (4:3)</PresentationFormat>
  <Paragraphs>35</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WILLIS</dc:creator>
  <cp:lastModifiedBy>Jen Wood</cp:lastModifiedBy>
  <cp:revision>7</cp:revision>
  <dcterms:created xsi:type="dcterms:W3CDTF">2013-01-06T14:19:03Z</dcterms:created>
  <dcterms:modified xsi:type="dcterms:W3CDTF">2014-02-18T16:04:58Z</dcterms:modified>
</cp:coreProperties>
</file>