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5" r:id="rId18"/>
    <p:sldId id="269" r:id="rId19"/>
    <p:sldId id="270"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70"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CC51E7-9356-4A6D-9B44-0DA6F02B13B6}"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AEB70-4D5A-4795-B68C-96AF9F75BA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C51E7-9356-4A6D-9B44-0DA6F02B13B6}"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AEB70-4D5A-4795-B68C-96AF9F75BA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C51E7-9356-4A6D-9B44-0DA6F02B13B6}"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AEB70-4D5A-4795-B68C-96AF9F75BA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C51E7-9356-4A6D-9B44-0DA6F02B13B6}"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AEB70-4D5A-4795-B68C-96AF9F75BA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CC51E7-9356-4A6D-9B44-0DA6F02B13B6}"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AEB70-4D5A-4795-B68C-96AF9F75BA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CC51E7-9356-4A6D-9B44-0DA6F02B13B6}" type="datetimeFigureOut">
              <a:rPr lang="en-US" smtClean="0"/>
              <a:pPr/>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AEB70-4D5A-4795-B68C-96AF9F75BA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CC51E7-9356-4A6D-9B44-0DA6F02B13B6}" type="datetimeFigureOut">
              <a:rPr lang="en-US" smtClean="0"/>
              <a:pPr/>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AEB70-4D5A-4795-B68C-96AF9F75BA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CC51E7-9356-4A6D-9B44-0DA6F02B13B6}" type="datetimeFigureOut">
              <a:rPr lang="en-US" smtClean="0"/>
              <a:pPr/>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AEB70-4D5A-4795-B68C-96AF9F75BA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C51E7-9356-4A6D-9B44-0DA6F02B13B6}" type="datetimeFigureOut">
              <a:rPr lang="en-US" smtClean="0"/>
              <a:pPr/>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DAEB70-4D5A-4795-B68C-96AF9F75BA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C51E7-9356-4A6D-9B44-0DA6F02B13B6}" type="datetimeFigureOut">
              <a:rPr lang="en-US" smtClean="0"/>
              <a:pPr/>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AEB70-4D5A-4795-B68C-96AF9F75BA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C51E7-9356-4A6D-9B44-0DA6F02B13B6}" type="datetimeFigureOut">
              <a:rPr lang="en-US" smtClean="0"/>
              <a:pPr/>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AEB70-4D5A-4795-B68C-96AF9F75BA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C51E7-9356-4A6D-9B44-0DA6F02B13B6}" type="datetimeFigureOut">
              <a:rPr lang="en-US" smtClean="0"/>
              <a:pPr/>
              <a:t>4/23/2014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AEB70-4D5A-4795-B68C-96AF9F75BA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other hard disk\Photos\Misc Photos\hoeing tomatoes.TIF"/>
          <p:cNvPicPr>
            <a:picLocks noChangeAspect="1" noChangeArrowheads="1"/>
          </p:cNvPicPr>
          <p:nvPr/>
        </p:nvPicPr>
        <p:blipFill>
          <a:blip r:embed="rId2" cstate="print"/>
          <a:srcRect/>
          <a:stretch>
            <a:fillRect/>
          </a:stretch>
        </p:blipFill>
        <p:spPr bwMode="auto">
          <a:xfrm>
            <a:off x="0" y="0"/>
            <a:ext cx="9144000" cy="9856073"/>
          </a:xfrm>
          <a:prstGeom prst="rect">
            <a:avLst/>
          </a:prstGeom>
          <a:noFill/>
        </p:spPr>
      </p:pic>
      <p:sp>
        <p:nvSpPr>
          <p:cNvPr id="5" name="TextBox 4"/>
          <p:cNvSpPr txBox="1"/>
          <p:nvPr/>
        </p:nvSpPr>
        <p:spPr>
          <a:xfrm>
            <a:off x="304800" y="762000"/>
            <a:ext cx="4038600" cy="923330"/>
          </a:xfrm>
          <a:prstGeom prst="rect">
            <a:avLst/>
          </a:prstGeom>
          <a:noFill/>
        </p:spPr>
        <p:txBody>
          <a:bodyPr wrap="square" rtlCol="0">
            <a:spAutoFit/>
          </a:bodyPr>
          <a:lstStyle/>
          <a:p>
            <a:pPr algn="ctr"/>
            <a:r>
              <a:rPr lang="en-US" sz="5400" dirty="0" smtClean="0">
                <a:solidFill>
                  <a:srgbClr val="00B0F0"/>
                </a:solidFill>
              </a:rPr>
              <a:t>IB Geography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t>Part 2: Optional themes (SL/HL)</a:t>
            </a:r>
            <a:r>
              <a:rPr lang="en-US" dirty="0" smtClean="0"/>
              <a:t/>
            </a:r>
            <a:br>
              <a:rPr lang="en-US" dirty="0" smtClean="0"/>
            </a:br>
            <a:endParaRPr lang="en-US" dirty="0"/>
          </a:p>
        </p:txBody>
      </p:sp>
      <p:sp>
        <p:nvSpPr>
          <p:cNvPr id="3" name="Content Placeholder 2"/>
          <p:cNvSpPr>
            <a:spLocks noGrp="1"/>
          </p:cNvSpPr>
          <p:nvPr>
            <p:ph idx="1"/>
          </p:nvPr>
        </p:nvSpPr>
        <p:spPr>
          <a:xfrm>
            <a:off x="304800" y="1219200"/>
            <a:ext cx="8458200" cy="5410200"/>
          </a:xfrm>
        </p:spPr>
        <p:txBody>
          <a:bodyPr>
            <a:normAutofit fontScale="77500" lnSpcReduction="20000"/>
          </a:bodyPr>
          <a:lstStyle/>
          <a:p>
            <a:r>
              <a:rPr lang="en-US" dirty="0" smtClean="0"/>
              <a:t>There are </a:t>
            </a:r>
            <a:r>
              <a:rPr lang="en-US" b="1" dirty="0" smtClean="0"/>
              <a:t>seven </a:t>
            </a:r>
            <a:r>
              <a:rPr lang="en-US" dirty="0" smtClean="0"/>
              <a:t>optional themes; each requires 30 teaching hours.</a:t>
            </a:r>
            <a:br>
              <a:rPr lang="en-US" dirty="0" smtClean="0"/>
            </a:br>
            <a:endParaRPr lang="en-US" dirty="0" smtClean="0"/>
          </a:p>
          <a:p>
            <a:r>
              <a:rPr lang="en-US" b="1" dirty="0" smtClean="0"/>
              <a:t>Two </a:t>
            </a:r>
            <a:r>
              <a:rPr lang="en-US" dirty="0" smtClean="0"/>
              <a:t>optional themes are required at </a:t>
            </a:r>
            <a:r>
              <a:rPr lang="en-US" b="1" dirty="0" smtClean="0"/>
              <a:t>SL</a:t>
            </a:r>
            <a:r>
              <a:rPr lang="en-US" dirty="0" smtClean="0"/>
              <a:t>.</a:t>
            </a:r>
          </a:p>
          <a:p>
            <a:r>
              <a:rPr lang="en-US" b="1" dirty="0" smtClean="0"/>
              <a:t>Three </a:t>
            </a:r>
            <a:r>
              <a:rPr lang="en-US" dirty="0" smtClean="0"/>
              <a:t>optional themes are required at </a:t>
            </a:r>
            <a:r>
              <a:rPr lang="en-US" b="1" dirty="0" smtClean="0"/>
              <a:t>HL</a:t>
            </a:r>
            <a:r>
              <a:rPr lang="en-US" dirty="0" smtClean="0"/>
              <a:t>.</a:t>
            </a:r>
            <a:br>
              <a:rPr lang="en-US" dirty="0" smtClean="0"/>
            </a:br>
            <a:endParaRPr lang="en-US" dirty="0" smtClean="0"/>
          </a:p>
          <a:p>
            <a:r>
              <a:rPr lang="en-US" dirty="0" smtClean="0"/>
              <a:t>A. Freshwater—issues and conflicts</a:t>
            </a:r>
          </a:p>
          <a:p>
            <a:r>
              <a:rPr lang="en-US" b="1" dirty="0" smtClean="0"/>
              <a:t>B. Oceans and their coastal margins</a:t>
            </a:r>
            <a:endParaRPr lang="en-US" dirty="0" smtClean="0"/>
          </a:p>
          <a:p>
            <a:r>
              <a:rPr lang="en-US" dirty="0" smtClean="0"/>
              <a:t>C. Extreme environments</a:t>
            </a:r>
          </a:p>
          <a:p>
            <a:r>
              <a:rPr lang="en-US" b="1" dirty="0" smtClean="0"/>
              <a:t>D. Hazards and disasters—risk assessment and response</a:t>
            </a:r>
            <a:endParaRPr lang="en-US" dirty="0" smtClean="0"/>
          </a:p>
          <a:p>
            <a:r>
              <a:rPr lang="en-US" b="1" dirty="0" smtClean="0">
                <a:solidFill>
                  <a:srgbClr val="FF0000"/>
                </a:solidFill>
              </a:rPr>
              <a:t>E. Leisure, sport and tourism (higher)</a:t>
            </a:r>
          </a:p>
          <a:p>
            <a:r>
              <a:rPr lang="en-US" dirty="0" smtClean="0"/>
              <a:t>F. The geography of food and health</a:t>
            </a:r>
          </a:p>
          <a:p>
            <a:r>
              <a:rPr lang="en-US" dirty="0" smtClean="0"/>
              <a:t>G. Urban environments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11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62000" y="0"/>
            <a:ext cx="8382000" cy="1447800"/>
          </a:xfrm>
        </p:spPr>
        <p:txBody>
          <a:bodyPr>
            <a:normAutofit/>
          </a:bodyPr>
          <a:lstStyle/>
          <a:p>
            <a:r>
              <a:rPr lang="en-US" b="1" dirty="0" smtClean="0">
                <a:solidFill>
                  <a:srgbClr val="FFFF00"/>
                </a:solidFill>
              </a:rPr>
              <a:t>Part 3: global interactions (HL only)</a:t>
            </a:r>
            <a:r>
              <a:rPr lang="en-US" dirty="0" smtClean="0"/>
              <a:t/>
            </a:r>
            <a:br>
              <a:rPr lang="en-US" dirty="0" smtClean="0"/>
            </a:br>
            <a:endParaRPr lang="en-US" dirty="0"/>
          </a:p>
        </p:txBody>
      </p:sp>
      <p:sp>
        <p:nvSpPr>
          <p:cNvPr id="3" name="Content Placeholder 2"/>
          <p:cNvSpPr>
            <a:spLocks noGrp="1"/>
          </p:cNvSpPr>
          <p:nvPr>
            <p:ph idx="1"/>
          </p:nvPr>
        </p:nvSpPr>
        <p:spPr>
          <a:xfrm>
            <a:off x="457200" y="1524000"/>
            <a:ext cx="8229600" cy="4602163"/>
          </a:xfrm>
        </p:spPr>
        <p:txBody>
          <a:bodyPr>
            <a:normAutofit/>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3429000" cy="5943600"/>
          </a:xfrm>
        </p:spPr>
        <p:txBody>
          <a:bodyPr>
            <a:normAutofit/>
          </a:bodyPr>
          <a:lstStyle/>
          <a:p>
            <a:r>
              <a:rPr lang="en-US" dirty="0" smtClean="0"/>
              <a:t>There are </a:t>
            </a:r>
            <a:r>
              <a:rPr lang="en-US" b="1" dirty="0" smtClean="0"/>
              <a:t>seven </a:t>
            </a:r>
            <a:r>
              <a:rPr lang="en-US" dirty="0" smtClean="0"/>
              <a:t>compulsory topics in the HL extension.</a:t>
            </a:r>
          </a:p>
          <a:p>
            <a:endParaRPr lang="en-US" dirty="0" smtClean="0"/>
          </a:p>
          <a:p>
            <a:r>
              <a:rPr lang="en-US" dirty="0" smtClean="0"/>
              <a:t>1. Measuring global interactions</a:t>
            </a:r>
          </a:p>
          <a:p>
            <a:endParaRPr lang="en-US" dirty="0" smtClean="0"/>
          </a:p>
          <a:p>
            <a:endParaRPr lang="en-US" dirty="0"/>
          </a:p>
        </p:txBody>
      </p:sp>
      <p:pic>
        <p:nvPicPr>
          <p:cNvPr id="20482" name="Picture 2" descr="http://www.christiansarkar.com/globalization.gif"/>
          <p:cNvPicPr>
            <a:picLocks noChangeAspect="1" noChangeArrowheads="1"/>
          </p:cNvPicPr>
          <p:nvPr/>
        </p:nvPicPr>
        <p:blipFill>
          <a:blip r:embed="rId2" cstate="print"/>
          <a:srcRect/>
          <a:stretch>
            <a:fillRect/>
          </a:stretch>
        </p:blipFill>
        <p:spPr bwMode="auto">
          <a:xfrm>
            <a:off x="3657600" y="1304924"/>
            <a:ext cx="4876800" cy="55530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276600" cy="6096000"/>
          </a:xfrm>
        </p:spPr>
        <p:txBody>
          <a:bodyPr>
            <a:normAutofit/>
          </a:bodyPr>
          <a:lstStyle/>
          <a:p>
            <a:r>
              <a:rPr lang="en-US" dirty="0" smtClean="0"/>
              <a:t>Changing space—the shrinking world</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30722" name="Picture 2" descr="http://www.stonybrook.edu/libmap/coordinates/seriesa/no3/harvey2.gif"/>
          <p:cNvPicPr>
            <a:picLocks noChangeAspect="1" noChangeArrowheads="1"/>
          </p:cNvPicPr>
          <p:nvPr/>
        </p:nvPicPr>
        <p:blipFill>
          <a:blip r:embed="rId2" cstate="print"/>
          <a:srcRect/>
          <a:stretch>
            <a:fillRect/>
          </a:stretch>
        </p:blipFill>
        <p:spPr bwMode="auto">
          <a:xfrm>
            <a:off x="4162426" y="0"/>
            <a:ext cx="4788696"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Economic interactions and flows</a:t>
            </a:r>
            <a:br>
              <a:rPr lang="en-US" dirty="0" smtClean="0"/>
            </a:br>
            <a:endParaRPr lang="en-US" dirty="0"/>
          </a:p>
        </p:txBody>
      </p:sp>
      <p:pic>
        <p:nvPicPr>
          <p:cNvPr id="5" name="Picture 3"/>
          <p:cNvPicPr>
            <a:picLocks noChangeAspect="1" noChangeArrowheads="1"/>
          </p:cNvPicPr>
          <p:nvPr/>
        </p:nvPicPr>
        <p:blipFill>
          <a:blip r:embed="rId2" cstate="print"/>
          <a:srcRect/>
          <a:stretch>
            <a:fillRect/>
          </a:stretch>
        </p:blipFill>
        <p:spPr>
          <a:xfrm>
            <a:off x="0" y="990600"/>
            <a:ext cx="9083675" cy="55165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lstStyle/>
          <a:p>
            <a:endParaRPr lang="en-US" dirty="0"/>
          </a:p>
        </p:txBody>
      </p:sp>
      <p:sp>
        <p:nvSpPr>
          <p:cNvPr id="4" name="Rectangle 3"/>
          <p:cNvSpPr/>
          <p:nvPr/>
        </p:nvSpPr>
        <p:spPr>
          <a:xfrm>
            <a:off x="457200" y="304800"/>
            <a:ext cx="8229600" cy="1446550"/>
          </a:xfrm>
          <a:prstGeom prst="rect">
            <a:avLst/>
          </a:prstGeom>
        </p:spPr>
        <p:txBody>
          <a:bodyPr wrap="square">
            <a:spAutoFit/>
          </a:bodyPr>
          <a:lstStyle/>
          <a:p>
            <a:r>
              <a:rPr lang="en-US" sz="4400" dirty="0" smtClean="0"/>
              <a:t>4. Environmental change</a:t>
            </a:r>
            <a:br>
              <a:rPr lang="en-US" sz="4400" dirty="0" smtClean="0"/>
            </a:br>
            <a:endParaRPr lang="en-US" sz="4400" dirty="0"/>
          </a:p>
        </p:txBody>
      </p:sp>
      <p:pic>
        <p:nvPicPr>
          <p:cNvPr id="28675" name="Picture 3" descr="http://cf.komonews.com/100604_gulf_oil_spill_lg16.jpg"/>
          <p:cNvPicPr>
            <a:picLocks noChangeAspect="1" noChangeArrowheads="1"/>
          </p:cNvPicPr>
          <p:nvPr/>
        </p:nvPicPr>
        <p:blipFill>
          <a:blip r:embed="rId2" cstate="print"/>
          <a:srcRect/>
          <a:stretch>
            <a:fillRect/>
          </a:stretch>
        </p:blipFill>
        <p:spPr bwMode="auto">
          <a:xfrm>
            <a:off x="0" y="1066799"/>
            <a:ext cx="8953500" cy="57912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5. </a:t>
            </a:r>
            <a:r>
              <a:rPr lang="en-US" dirty="0" err="1" smtClean="0"/>
              <a:t>Sociocultural</a:t>
            </a:r>
            <a:r>
              <a:rPr lang="en-US" dirty="0" smtClean="0"/>
              <a:t> exchanges</a:t>
            </a:r>
            <a:endParaRPr lang="en-US" dirty="0"/>
          </a:p>
        </p:txBody>
      </p:sp>
      <p:sp>
        <p:nvSpPr>
          <p:cNvPr id="3" name="Content Placeholder 2"/>
          <p:cNvSpPr>
            <a:spLocks noGrp="1"/>
          </p:cNvSpPr>
          <p:nvPr>
            <p:ph idx="1"/>
          </p:nvPr>
        </p:nvSpPr>
        <p:spPr>
          <a:xfrm>
            <a:off x="457200" y="1600200"/>
            <a:ext cx="2895600" cy="4525963"/>
          </a:xfrm>
        </p:spPr>
        <p:txBody>
          <a:bodyPr/>
          <a:lstStyle/>
          <a:p>
            <a:endParaRPr lang="en-US" dirty="0"/>
          </a:p>
        </p:txBody>
      </p:sp>
      <p:pic>
        <p:nvPicPr>
          <p:cNvPr id="27649" name="Picture 1" descr="H:\other hard disk\School academic\Geography for all\School Academic\Key Stage 5\for new syllabus\unit 1\globalisation\2-1 what is globalisation\globalisation5.jpg"/>
          <p:cNvPicPr>
            <a:picLocks noChangeAspect="1" noChangeArrowheads="1"/>
          </p:cNvPicPr>
          <p:nvPr/>
        </p:nvPicPr>
        <p:blipFill>
          <a:blip r:embed="rId2" cstate="print"/>
          <a:srcRect/>
          <a:stretch>
            <a:fillRect/>
          </a:stretch>
        </p:blipFill>
        <p:spPr bwMode="auto">
          <a:xfrm>
            <a:off x="0" y="3976878"/>
            <a:ext cx="4343400" cy="2881122"/>
          </a:xfrm>
          <a:prstGeom prst="rect">
            <a:avLst/>
          </a:prstGeom>
          <a:noFill/>
        </p:spPr>
      </p:pic>
      <p:pic>
        <p:nvPicPr>
          <p:cNvPr id="27651" name="Picture 3" descr="http://www.independent.co.uk/multimedia/archive/00144/ClosingDigitalDivid_144841d.jpg"/>
          <p:cNvPicPr>
            <a:picLocks noChangeAspect="1" noChangeArrowheads="1"/>
          </p:cNvPicPr>
          <p:nvPr/>
        </p:nvPicPr>
        <p:blipFill>
          <a:blip r:embed="rId3" cstate="print"/>
          <a:srcRect/>
          <a:stretch>
            <a:fillRect/>
          </a:stretch>
        </p:blipFill>
        <p:spPr bwMode="auto">
          <a:xfrm>
            <a:off x="0" y="1295400"/>
            <a:ext cx="4283902" cy="2743200"/>
          </a:xfrm>
          <a:prstGeom prst="rect">
            <a:avLst/>
          </a:prstGeom>
          <a:noFill/>
        </p:spPr>
      </p:pic>
      <p:pic>
        <p:nvPicPr>
          <p:cNvPr id="27653" name="Picture 5" descr="McDonalds Africa&#10;Keywords: McDonalds Africa mundo store restaurant"/>
          <p:cNvPicPr>
            <a:picLocks noChangeAspect="1" noChangeArrowheads="1"/>
          </p:cNvPicPr>
          <p:nvPr/>
        </p:nvPicPr>
        <p:blipFill>
          <a:blip r:embed="rId4" cstate="print"/>
          <a:srcRect/>
          <a:stretch>
            <a:fillRect/>
          </a:stretch>
        </p:blipFill>
        <p:spPr bwMode="auto">
          <a:xfrm>
            <a:off x="3810000" y="1295400"/>
            <a:ext cx="5334000" cy="3638551"/>
          </a:xfrm>
          <a:prstGeom prst="rect">
            <a:avLst/>
          </a:prstGeom>
          <a:noFill/>
        </p:spPr>
      </p:pic>
      <p:pic>
        <p:nvPicPr>
          <p:cNvPr id="27654" name="Picture 6" descr="H:\other hard disk\School academic\Geography for all\School Academic\Key Stage 5\for new syllabus\unit 1\globalisation\2-1 what is globalisation\coke af.jpg"/>
          <p:cNvPicPr>
            <a:picLocks noChangeAspect="1" noChangeArrowheads="1"/>
          </p:cNvPicPr>
          <p:nvPr/>
        </p:nvPicPr>
        <p:blipFill>
          <a:blip r:embed="rId5" cstate="print"/>
          <a:srcRect/>
          <a:stretch>
            <a:fillRect/>
          </a:stretch>
        </p:blipFill>
        <p:spPr bwMode="auto">
          <a:xfrm>
            <a:off x="6294437" y="4718636"/>
            <a:ext cx="2849563" cy="2139364"/>
          </a:xfrm>
          <a:prstGeom prst="rect">
            <a:avLst/>
          </a:prstGeom>
          <a:noFill/>
        </p:spPr>
      </p:pic>
      <p:sp>
        <p:nvSpPr>
          <p:cNvPr id="8" name="TextBox 7"/>
          <p:cNvSpPr txBox="1"/>
          <p:nvPr/>
        </p:nvSpPr>
        <p:spPr>
          <a:xfrm>
            <a:off x="4495800" y="5105400"/>
            <a:ext cx="1676400" cy="923330"/>
          </a:xfrm>
          <a:prstGeom prst="rect">
            <a:avLst/>
          </a:prstGeom>
          <a:noFill/>
        </p:spPr>
        <p:txBody>
          <a:bodyPr wrap="square" rtlCol="0">
            <a:spAutoFit/>
          </a:bodyPr>
          <a:lstStyle/>
          <a:p>
            <a:r>
              <a:rPr lang="en-US" dirty="0" smtClean="0"/>
              <a:t>What positives are there out there?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1747" name="Picture 3" descr="H:\other hard disk\Photos\08\march best\Malawi Shooting in the desert 303.JPG"/>
          <p:cNvPicPr>
            <a:picLocks noChangeAspect="1" noChangeArrowheads="1"/>
          </p:cNvPicPr>
          <p:nvPr/>
        </p:nvPicPr>
        <p:blipFill>
          <a:blip r:embed="rId2" cstate="print"/>
          <a:srcRect/>
          <a:stretch>
            <a:fillRect/>
          </a:stretch>
        </p:blipFill>
        <p:spPr bwMode="auto">
          <a:xfrm>
            <a:off x="2209800" y="1657350"/>
            <a:ext cx="6934200" cy="5200650"/>
          </a:xfrm>
          <a:prstGeom prst="rect">
            <a:avLst/>
          </a:prstGeom>
          <a:noFill/>
        </p:spPr>
      </p:pic>
      <p:pic>
        <p:nvPicPr>
          <p:cNvPr id="31746" name="Picture 2" descr="H:\other hard disk\Photos\08\march best\Thailande Avril 2008 335.JPG"/>
          <p:cNvPicPr>
            <a:picLocks noChangeAspect="1" noChangeArrowheads="1"/>
          </p:cNvPicPr>
          <p:nvPr/>
        </p:nvPicPr>
        <p:blipFill>
          <a:blip r:embed="rId3" cstate="print"/>
          <a:srcRect/>
          <a:stretch>
            <a:fillRect/>
          </a:stretch>
        </p:blipFill>
        <p:spPr bwMode="auto">
          <a:xfrm>
            <a:off x="0" y="0"/>
            <a:ext cx="55880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3000" fill="hold"/>
                                        <p:tgtEl>
                                          <p:spTgt spid="31746"/>
                                        </p:tgtEl>
                                        <p:attrNameLst>
                                          <p:attrName>ppt_x</p:attrName>
                                        </p:attrNameLst>
                                      </p:cBhvr>
                                      <p:tavLst>
                                        <p:tav tm="0">
                                          <p:val>
                                            <p:strVal val="#ppt_x"/>
                                          </p:val>
                                        </p:tav>
                                        <p:tav tm="100000">
                                          <p:val>
                                            <p:strVal val="#ppt_x"/>
                                          </p:val>
                                        </p:tav>
                                      </p:tavLst>
                                    </p:anim>
                                    <p:anim calcmode="lin" valueType="num">
                                      <p:cBhvr additive="base">
                                        <p:cTn id="8" dur="3000" fill="hold"/>
                                        <p:tgtEl>
                                          <p:spTgt spid="31746"/>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2" fill="hold" nodeType="afterEffect">
                                  <p:stCondLst>
                                    <p:cond delay="0"/>
                                  </p:stCondLst>
                                  <p:childTnLst>
                                    <p:set>
                                      <p:cBhvr>
                                        <p:cTn id="11" dur="1" fill="hold">
                                          <p:stCondLst>
                                            <p:cond delay="0"/>
                                          </p:stCondLst>
                                        </p:cTn>
                                        <p:tgtEl>
                                          <p:spTgt spid="31747"/>
                                        </p:tgtEl>
                                        <p:attrNameLst>
                                          <p:attrName>style.visibility</p:attrName>
                                        </p:attrNameLst>
                                      </p:cBhvr>
                                      <p:to>
                                        <p:strVal val="visible"/>
                                      </p:to>
                                    </p:set>
                                    <p:anim calcmode="lin" valueType="num">
                                      <p:cBhvr additive="base">
                                        <p:cTn id="12" dur="5000" fill="hold"/>
                                        <p:tgtEl>
                                          <p:spTgt spid="31747"/>
                                        </p:tgtEl>
                                        <p:attrNameLst>
                                          <p:attrName>ppt_x</p:attrName>
                                        </p:attrNameLst>
                                      </p:cBhvr>
                                      <p:tavLst>
                                        <p:tav tm="0">
                                          <p:val>
                                            <p:strVal val="1+#ppt_w/2"/>
                                          </p:val>
                                        </p:tav>
                                        <p:tav tm="100000">
                                          <p:val>
                                            <p:strVal val="#ppt_x"/>
                                          </p:val>
                                        </p:tav>
                                      </p:tavLst>
                                    </p:anim>
                                    <p:anim calcmode="lin" valueType="num">
                                      <p:cBhvr additive="base">
                                        <p:cTn id="13" dur="5000" fill="hold"/>
                                        <p:tgtEl>
                                          <p:spTgt spid="317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Political outcomes</a:t>
            </a:r>
            <a:br>
              <a:rPr lang="en-US" dirty="0" smtClean="0"/>
            </a:br>
            <a:endParaRPr lang="en-US" dirty="0"/>
          </a:p>
        </p:txBody>
      </p:sp>
      <p:pic>
        <p:nvPicPr>
          <p:cNvPr id="4" name="Picture 4" descr="Globalization"/>
          <p:cNvPicPr>
            <a:picLocks noChangeAspect="1" noChangeArrowheads="1"/>
          </p:cNvPicPr>
          <p:nvPr/>
        </p:nvPicPr>
        <p:blipFill>
          <a:blip r:embed="rId2" cstate="print"/>
          <a:srcRect/>
          <a:stretch>
            <a:fillRect/>
          </a:stretch>
        </p:blipFill>
        <p:spPr bwMode="auto">
          <a:xfrm>
            <a:off x="0" y="902043"/>
            <a:ext cx="4572000" cy="5955957"/>
          </a:xfrm>
          <a:prstGeom prst="rect">
            <a:avLst/>
          </a:prstGeom>
          <a:noFill/>
        </p:spPr>
      </p:pic>
      <p:pic>
        <p:nvPicPr>
          <p:cNvPr id="26626" name="Picture 2" descr="http://schema-root.org/people/political/activists/anti-globalization/anti-wto.jpg"/>
          <p:cNvPicPr>
            <a:picLocks noChangeAspect="1" noChangeArrowheads="1"/>
          </p:cNvPicPr>
          <p:nvPr/>
        </p:nvPicPr>
        <p:blipFill>
          <a:blip r:embed="rId3" cstate="print"/>
          <a:srcRect/>
          <a:stretch>
            <a:fillRect/>
          </a:stretch>
        </p:blipFill>
        <p:spPr bwMode="auto">
          <a:xfrm>
            <a:off x="4714875" y="990600"/>
            <a:ext cx="4429125" cy="33242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Global interactions at the local level</a:t>
            </a:r>
            <a:endParaRPr lang="en-US" dirty="0"/>
          </a:p>
        </p:txBody>
      </p:sp>
      <p:pic>
        <p:nvPicPr>
          <p:cNvPr id="25604" name="Picture 4" descr="http://www.cbjps.com/Mcarabia.jpg"/>
          <p:cNvPicPr>
            <a:picLocks noChangeAspect="1" noChangeArrowheads="1"/>
          </p:cNvPicPr>
          <p:nvPr/>
        </p:nvPicPr>
        <p:blipFill>
          <a:blip r:embed="rId2" cstate="print"/>
          <a:srcRect/>
          <a:stretch>
            <a:fillRect/>
          </a:stretch>
        </p:blipFill>
        <p:spPr bwMode="auto">
          <a:xfrm>
            <a:off x="0" y="2362200"/>
            <a:ext cx="3543300" cy="3009901"/>
          </a:xfrm>
          <a:prstGeom prst="rect">
            <a:avLst/>
          </a:prstGeom>
          <a:noFill/>
        </p:spPr>
      </p:pic>
      <p:pic>
        <p:nvPicPr>
          <p:cNvPr id="25606" name="Picture 6" descr="http://deshoda.com/wp-content/uploads/2010/07/mcdonaldsindianmenu.jpg"/>
          <p:cNvPicPr>
            <a:picLocks noChangeAspect="1" noChangeArrowheads="1"/>
          </p:cNvPicPr>
          <p:nvPr/>
        </p:nvPicPr>
        <p:blipFill>
          <a:blip r:embed="rId3" cstate="print"/>
          <a:srcRect/>
          <a:stretch>
            <a:fillRect/>
          </a:stretch>
        </p:blipFill>
        <p:spPr bwMode="auto">
          <a:xfrm>
            <a:off x="3919737" y="1905000"/>
            <a:ext cx="5224263" cy="3886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Geographer?</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In small groups try and come up with a description of what a Geographer is…</a:t>
            </a:r>
          </a:p>
          <a:p>
            <a:endParaRPr lang="en-US" dirty="0" smtClean="0"/>
          </a:p>
          <a:p>
            <a:r>
              <a:rPr lang="en-US" dirty="0" smtClean="0"/>
              <a:t>Have a look at a newspaper and see if you can highlight any articles that you think might be of interest to a Geographer – why?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odrington Schoolwork\DP Geography\Internal Assessment\photos\PIC_0011.JPG"/>
          <p:cNvPicPr>
            <a:picLocks noChangeAspect="1" noChangeArrowheads="1"/>
          </p:cNvPicPr>
          <p:nvPr/>
        </p:nvPicPr>
        <p:blipFill>
          <a:blip r:embed="rId2" cstate="print"/>
          <a:srcRect/>
          <a:stretch>
            <a:fillRect/>
          </a:stretch>
        </p:blipFill>
        <p:spPr bwMode="auto">
          <a:xfrm>
            <a:off x="-1524000" y="-228600"/>
            <a:ext cx="12598400" cy="7086600"/>
          </a:xfrm>
          <a:prstGeom prst="rect">
            <a:avLst/>
          </a:prstGeom>
          <a:noFill/>
        </p:spPr>
      </p:pic>
      <p:sp>
        <p:nvSpPr>
          <p:cNvPr id="2" name="Title 1"/>
          <p:cNvSpPr>
            <a:spLocks noGrp="1"/>
          </p:cNvSpPr>
          <p:nvPr>
            <p:ph type="title"/>
          </p:nvPr>
        </p:nvSpPr>
        <p:spPr>
          <a:xfrm>
            <a:off x="4191000" y="0"/>
            <a:ext cx="4495800" cy="1143000"/>
          </a:xfrm>
        </p:spPr>
        <p:txBody>
          <a:bodyPr/>
          <a:lstStyle/>
          <a:p>
            <a:r>
              <a:rPr lang="en-US" dirty="0" smtClean="0">
                <a:solidFill>
                  <a:srgbClr val="FFFF00"/>
                </a:solidFill>
              </a:rPr>
              <a:t>Fieldwork</a:t>
            </a:r>
            <a:endParaRPr lang="en-US" dirty="0">
              <a:solidFill>
                <a:srgbClr val="FFFF00"/>
              </a:solidFill>
            </a:endParaRPr>
          </a:p>
        </p:txBody>
      </p:sp>
      <p:sp>
        <p:nvSpPr>
          <p:cNvPr id="3" name="Content Placeholder 2"/>
          <p:cNvSpPr>
            <a:spLocks noGrp="1"/>
          </p:cNvSpPr>
          <p:nvPr>
            <p:ph idx="1"/>
          </p:nvPr>
        </p:nvSpPr>
        <p:spPr>
          <a:xfrm>
            <a:off x="2209800" y="1143000"/>
            <a:ext cx="8610600" cy="2895599"/>
          </a:xfrm>
        </p:spPr>
        <p:txBody>
          <a:bodyPr>
            <a:normAutofit/>
          </a:bodyPr>
          <a:lstStyle/>
          <a:p>
            <a:r>
              <a:rPr lang="en-US" dirty="0" smtClean="0">
                <a:solidFill>
                  <a:schemeClr val="bg1"/>
                </a:solidFill>
              </a:rPr>
              <a:t>Leading to write up of 2500 words</a:t>
            </a:r>
          </a:p>
          <a:p>
            <a:endParaRPr lang="en-US" dirty="0" smtClean="0"/>
          </a:p>
          <a:p>
            <a:r>
              <a:rPr lang="en-US" dirty="0" smtClean="0">
                <a:solidFill>
                  <a:srgbClr val="FFFF00"/>
                </a:solidFill>
              </a:rPr>
              <a:t>Worth 20% (HL) or 25% of final marks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Exams</a:t>
            </a:r>
            <a:endParaRPr lang="en-US" dirty="0"/>
          </a:p>
        </p:txBody>
      </p:sp>
      <p:sp>
        <p:nvSpPr>
          <p:cNvPr id="3" name="Content Placeholder 2"/>
          <p:cNvSpPr>
            <a:spLocks noGrp="1"/>
          </p:cNvSpPr>
          <p:nvPr>
            <p:ph idx="1"/>
          </p:nvPr>
        </p:nvSpPr>
        <p:spPr>
          <a:xfrm>
            <a:off x="533400" y="1143000"/>
            <a:ext cx="7924800" cy="5257800"/>
          </a:xfrm>
        </p:spPr>
        <p:txBody>
          <a:bodyPr>
            <a:normAutofit fontScale="62500" lnSpcReduction="20000"/>
          </a:bodyPr>
          <a:lstStyle/>
          <a:p>
            <a:r>
              <a:rPr lang="en-US" b="1" dirty="0" smtClean="0"/>
              <a:t>Assessment:</a:t>
            </a:r>
            <a:endParaRPr lang="en-US" dirty="0" smtClean="0"/>
          </a:p>
          <a:p>
            <a:r>
              <a:rPr lang="en-US" b="1" dirty="0" smtClean="0"/>
              <a:t>External assessment </a:t>
            </a:r>
            <a:endParaRPr lang="en-US" dirty="0" smtClean="0"/>
          </a:p>
          <a:p>
            <a:r>
              <a:rPr lang="en-US" b="1" dirty="0" smtClean="0"/>
              <a:t> </a:t>
            </a:r>
            <a:endParaRPr lang="en-US" dirty="0" smtClean="0"/>
          </a:p>
          <a:p>
            <a:r>
              <a:rPr lang="en-US" b="1" dirty="0" smtClean="0"/>
              <a:t>Paper 1 (1 hour 30 minutes) SL and HL (40%)l</a:t>
            </a:r>
            <a:endParaRPr lang="en-US" dirty="0" smtClean="0"/>
          </a:p>
          <a:p>
            <a:r>
              <a:rPr lang="en-US" dirty="0" smtClean="0"/>
              <a:t>Section A: Students answer </a:t>
            </a:r>
            <a:r>
              <a:rPr lang="en-US" b="1" dirty="0" smtClean="0"/>
              <a:t>all </a:t>
            </a:r>
            <a:r>
              <a:rPr lang="en-US" dirty="0" err="1" smtClean="0"/>
              <a:t>short‑answer</a:t>
            </a:r>
            <a:r>
              <a:rPr lang="en-US" dirty="0" smtClean="0"/>
              <a:t> questions. </a:t>
            </a:r>
          </a:p>
          <a:p>
            <a:r>
              <a:rPr lang="en-US" dirty="0" smtClean="0"/>
              <a:t>Section B: Students answer </a:t>
            </a:r>
            <a:r>
              <a:rPr lang="en-US" b="1" dirty="0" smtClean="0"/>
              <a:t>one </a:t>
            </a:r>
            <a:r>
              <a:rPr lang="en-US" dirty="0" smtClean="0"/>
              <a:t>extended response </a:t>
            </a:r>
          </a:p>
          <a:p>
            <a:r>
              <a:rPr lang="en-US" b="1" dirty="0" smtClean="0"/>
              <a:t> </a:t>
            </a:r>
            <a:endParaRPr lang="en-US" dirty="0" smtClean="0"/>
          </a:p>
          <a:p>
            <a:r>
              <a:rPr lang="en-US" b="1" dirty="0" smtClean="0"/>
              <a:t>Paper 2 (1 hour 20 minutes (SL) or  2 hours HL) </a:t>
            </a:r>
            <a:endParaRPr lang="en-US" dirty="0" smtClean="0"/>
          </a:p>
          <a:p>
            <a:r>
              <a:rPr lang="en-US" b="1" dirty="0" smtClean="0"/>
              <a:t> </a:t>
            </a:r>
            <a:endParaRPr lang="en-US" dirty="0" smtClean="0"/>
          </a:p>
          <a:p>
            <a:r>
              <a:rPr lang="en-US" dirty="0" smtClean="0"/>
              <a:t>Students answer </a:t>
            </a:r>
            <a:r>
              <a:rPr lang="en-US" b="1" dirty="0" smtClean="0"/>
              <a:t>two (SL) or three (HL) </a:t>
            </a:r>
            <a:r>
              <a:rPr lang="en-US" dirty="0" smtClean="0"/>
              <a:t>structured questions based on stimulus material, each selected from a different optional theme. For each theme there is a choice of two questions.</a:t>
            </a:r>
          </a:p>
          <a:p>
            <a:r>
              <a:rPr lang="en-US" dirty="0" smtClean="0"/>
              <a:t>Some stimulus material is included in the resources booklet.  </a:t>
            </a:r>
          </a:p>
          <a:p>
            <a:r>
              <a:rPr lang="en-US" b="1" dirty="0" smtClean="0"/>
              <a:t> </a:t>
            </a:r>
            <a:endParaRPr lang="en-US" dirty="0" smtClean="0"/>
          </a:p>
          <a:p>
            <a:r>
              <a:rPr lang="en-US" b="1" dirty="0" smtClean="0"/>
              <a:t>Paper 3 (HL only) 1 hour</a:t>
            </a:r>
            <a:r>
              <a:rPr lang="en-US" dirty="0" smtClean="0"/>
              <a:t/>
            </a:r>
            <a:br>
              <a:rPr lang="en-US" dirty="0" smtClean="0"/>
            </a:br>
            <a:r>
              <a:rPr lang="en-US" dirty="0" smtClean="0"/>
              <a:t>Students answer one of three essay questions.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019800"/>
          </a:xfrm>
        </p:spPr>
        <p:txBody>
          <a:bodyPr>
            <a:normAutofit fontScale="55000" lnSpcReduction="20000"/>
          </a:bodyPr>
          <a:lstStyle/>
          <a:p>
            <a:r>
              <a:rPr lang="en-US" dirty="0" smtClean="0"/>
              <a:t>“The purpose of geography is to provide 'a view of the whole' earth by mapping the location of places." - Ptolemy, 150 CE</a:t>
            </a:r>
          </a:p>
          <a:p>
            <a:r>
              <a:rPr lang="en-US" dirty="0" smtClean="0"/>
              <a:t>"Synthesizing discipline to connect the general with the special through measurement, mapping, and a regional emphasis." - Alexander von Humboldt, 1845</a:t>
            </a:r>
          </a:p>
          <a:p>
            <a:r>
              <a:rPr lang="en-US" dirty="0" smtClean="0"/>
              <a:t>"Man in society and local variations in environment." - </a:t>
            </a:r>
            <a:r>
              <a:rPr lang="en-US" dirty="0" err="1" smtClean="0"/>
              <a:t>Halford</a:t>
            </a:r>
            <a:r>
              <a:rPr lang="en-US" dirty="0" smtClean="0"/>
              <a:t> Mackinder, 1887</a:t>
            </a:r>
          </a:p>
          <a:p>
            <a:r>
              <a:rPr lang="en-US" dirty="0" smtClean="0"/>
              <a:t>"How environment apparently controls human behavior." - Ellen </a:t>
            </a:r>
            <a:r>
              <a:rPr lang="en-US" dirty="0" err="1" smtClean="0"/>
              <a:t>Semple</a:t>
            </a:r>
            <a:r>
              <a:rPr lang="en-US" dirty="0" smtClean="0"/>
              <a:t>, c. 1911</a:t>
            </a:r>
          </a:p>
          <a:p>
            <a:r>
              <a:rPr lang="en-US" dirty="0" smtClean="0"/>
              <a:t>"Study of human ecology; adjustment of man to natural surroundings." - Harland Barrows, 1923</a:t>
            </a:r>
          </a:p>
          <a:p>
            <a:r>
              <a:rPr lang="en-US" dirty="0" smtClean="0"/>
              <a:t>"The science concerned with the formulation of the laws governing the spatial distribution of certain features on the surface of the earth." - Fred Schaefer, 1953</a:t>
            </a:r>
          </a:p>
          <a:p>
            <a:r>
              <a:rPr lang="en-US" dirty="0" smtClean="0"/>
              <a:t>"To provide accurate, orderly, and rational description and interpretation of the variable character of the earth surface." - Richard Hartshorne, 1959</a:t>
            </a:r>
          </a:p>
          <a:p>
            <a:r>
              <a:rPr lang="en-US" dirty="0" smtClean="0"/>
              <a:t>"Geography is both science and art" - H.C. Darby, 1962</a:t>
            </a:r>
          </a:p>
          <a:p>
            <a:r>
              <a:rPr lang="en-US" dirty="0" smtClean="0"/>
              <a:t>"To understand the earth as the world of man" - J.O.M. </a:t>
            </a:r>
            <a:r>
              <a:rPr lang="en-US" dirty="0" err="1" smtClean="0"/>
              <a:t>Broek</a:t>
            </a:r>
            <a:r>
              <a:rPr lang="en-US" dirty="0" smtClean="0"/>
              <a:t>, 1965</a:t>
            </a:r>
          </a:p>
          <a:p>
            <a:r>
              <a:rPr lang="en-US" dirty="0" smtClean="0"/>
              <a:t>"Geography is fundamentally the regional or chorological science of the surface of the earth." - Robert E. Dickinson, 1969</a:t>
            </a:r>
          </a:p>
          <a:p>
            <a:r>
              <a:rPr lang="en-US" dirty="0" smtClean="0"/>
              <a:t>"Study of variations in phenomena from place to place." - Holt-Jensen, 1980</a:t>
            </a:r>
          </a:p>
          <a:p>
            <a:r>
              <a:rPr lang="en-US" dirty="0" smtClean="0"/>
              <a:t>"...concerned with the </a:t>
            </a:r>
            <a:r>
              <a:rPr lang="en-US" dirty="0" err="1" smtClean="0"/>
              <a:t>locational</a:t>
            </a:r>
            <a:r>
              <a:rPr lang="en-US" dirty="0" smtClean="0"/>
              <a:t> or spatial variation in both physical and human phenomena at the earth's surface" - Martin </a:t>
            </a:r>
            <a:r>
              <a:rPr lang="en-US" dirty="0" err="1" smtClean="0"/>
              <a:t>Kenzer</a:t>
            </a:r>
            <a:r>
              <a:rPr lang="en-US" dirty="0" smtClean="0"/>
              <a:t>, 1989</a:t>
            </a:r>
          </a:p>
          <a:p>
            <a:r>
              <a:rPr lang="en-US" dirty="0" smtClean="0"/>
              <a:t>"Geography is the study of earth as the home of people" - Yi-Fu Tuan, 1991</a:t>
            </a:r>
          </a:p>
          <a:p>
            <a:r>
              <a:rPr lang="en-US" dirty="0" smtClean="0"/>
              <a:t>"Geography is the study of the patterns and processes of human (built) and environmental (natural) landscapes, where landscapes comprise real (objective) and perceived (subjective) space." - Gregg </a:t>
            </a:r>
            <a:r>
              <a:rPr lang="en-US" dirty="0" err="1" smtClean="0"/>
              <a:t>Wassmansdorf</a:t>
            </a:r>
            <a:r>
              <a:rPr lang="en-US" dirty="0" smtClean="0"/>
              <a:t>, 1995</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Views of the world famous </a:t>
            </a:r>
            <a:r>
              <a:rPr lang="en-US" dirty="0" smtClean="0"/>
              <a:t>Miss Wood</a:t>
            </a:r>
            <a:endParaRPr lang="en-US" dirty="0"/>
          </a:p>
        </p:txBody>
      </p:sp>
      <p:sp>
        <p:nvSpPr>
          <p:cNvPr id="5" name="Rounded Rectangular Callout 4"/>
          <p:cNvSpPr/>
          <p:nvPr/>
        </p:nvSpPr>
        <p:spPr>
          <a:xfrm>
            <a:off x="685800" y="1219200"/>
            <a:ext cx="6477000" cy="3124200"/>
          </a:xfrm>
          <a:prstGeom prst="wedgeRoundRectCallout">
            <a:avLst>
              <a:gd name="adj1" fmla="val 55916"/>
              <a:gd name="adj2" fmla="val -18387"/>
              <a:gd name="adj3" fmla="val 1666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1295400"/>
            <a:ext cx="6934200" cy="5029200"/>
          </a:xfrm>
        </p:spPr>
        <p:txBody>
          <a:bodyPr>
            <a:normAutofit/>
          </a:bodyPr>
          <a:lstStyle/>
          <a:p>
            <a:r>
              <a:rPr lang="en-US" sz="2800" dirty="0" smtClean="0"/>
              <a:t>I believe that a Geographer studies patterns and relationships between humans and how they are interrelated to the physical aspects of the environment. The study encompasses many disciplines as there are social, economic and political factors which affect these relationships.</a:t>
            </a:r>
          </a:p>
          <a:p>
            <a:pPr marL="0" indent="0">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Part 1: Core theme—</a:t>
            </a:r>
            <a:r>
              <a:rPr lang="en-US" sz="6000" b="1" dirty="0"/>
              <a:t>patterns</a:t>
            </a:r>
            <a:r>
              <a:rPr lang="en-US" b="1" dirty="0"/>
              <a:t> and change (SL/HL)</a:t>
            </a:r>
            <a:endParaRPr lang="en-US" dirty="0"/>
          </a:p>
        </p:txBody>
      </p:sp>
      <p:sp>
        <p:nvSpPr>
          <p:cNvPr id="3" name="Content Placeholder 2"/>
          <p:cNvSpPr>
            <a:spLocks noGrp="1"/>
          </p:cNvSpPr>
          <p:nvPr>
            <p:ph idx="1"/>
          </p:nvPr>
        </p:nvSpPr>
        <p:spPr>
          <a:xfrm>
            <a:off x="2590800" y="2286000"/>
            <a:ext cx="4191000" cy="3505200"/>
          </a:xfrm>
        </p:spPr>
        <p:txBody>
          <a:bodyPr/>
          <a:lstStyle/>
          <a:p>
            <a:r>
              <a:rPr lang="en-US" dirty="0" smtClean="0"/>
              <a:t>There are 4 compulsory topics in this core theme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1. Populations in transition</a:t>
            </a:r>
            <a:br>
              <a:rPr lang="en-US" dirty="0" smtClean="0"/>
            </a:br>
            <a:endParaRPr lang="en-US" dirty="0"/>
          </a:p>
        </p:txBody>
      </p:sp>
      <p:pic>
        <p:nvPicPr>
          <p:cNvPr id="4098" name="Picture 2" descr="http://farm4.static.flickr.com/3231/2414002070_b1d9036cd6.jpg"/>
          <p:cNvPicPr>
            <a:picLocks noChangeAspect="1" noChangeArrowheads="1"/>
          </p:cNvPicPr>
          <p:nvPr/>
        </p:nvPicPr>
        <p:blipFill>
          <a:blip r:embed="rId2" cstate="print"/>
          <a:srcRect/>
          <a:stretch>
            <a:fillRect/>
          </a:stretch>
        </p:blipFill>
        <p:spPr bwMode="auto">
          <a:xfrm>
            <a:off x="4381500" y="3781425"/>
            <a:ext cx="4762500" cy="3076575"/>
          </a:xfrm>
          <a:prstGeom prst="rect">
            <a:avLst/>
          </a:prstGeom>
          <a:noFill/>
        </p:spPr>
      </p:pic>
      <p:pic>
        <p:nvPicPr>
          <p:cNvPr id="4099" name="Picture 3" descr="H:\other hard disk\Photos\Dubai\My Pictures\pierspics\malawi\ducks.jpg"/>
          <p:cNvPicPr>
            <a:picLocks noChangeAspect="1" noChangeArrowheads="1"/>
          </p:cNvPicPr>
          <p:nvPr/>
        </p:nvPicPr>
        <p:blipFill>
          <a:blip r:embed="rId3" cstate="print"/>
          <a:srcRect/>
          <a:stretch>
            <a:fillRect/>
          </a:stretch>
        </p:blipFill>
        <p:spPr bwMode="auto">
          <a:xfrm>
            <a:off x="0" y="762000"/>
            <a:ext cx="4368800" cy="3276600"/>
          </a:xfrm>
          <a:prstGeom prst="rect">
            <a:avLst/>
          </a:prstGeom>
          <a:noFill/>
        </p:spPr>
      </p:pic>
      <p:sp>
        <p:nvSpPr>
          <p:cNvPr id="6" name="TextBox 5"/>
          <p:cNvSpPr txBox="1"/>
          <p:nvPr/>
        </p:nvSpPr>
        <p:spPr>
          <a:xfrm>
            <a:off x="457200" y="4648200"/>
            <a:ext cx="3429000" cy="1754326"/>
          </a:xfrm>
          <a:prstGeom prst="rect">
            <a:avLst/>
          </a:prstGeom>
          <a:noFill/>
        </p:spPr>
        <p:txBody>
          <a:bodyPr wrap="square" rtlCol="0">
            <a:spAutoFit/>
          </a:bodyPr>
          <a:lstStyle/>
          <a:p>
            <a:r>
              <a:rPr lang="en-US" dirty="0" smtClean="0"/>
              <a:t>What changes might there be in population patterns.</a:t>
            </a:r>
          </a:p>
          <a:p>
            <a:r>
              <a:rPr lang="en-US" dirty="0" smtClean="0"/>
              <a:t>Globally</a:t>
            </a:r>
          </a:p>
          <a:p>
            <a:r>
              <a:rPr lang="en-US" dirty="0" smtClean="0"/>
              <a:t>Regionally</a:t>
            </a:r>
          </a:p>
          <a:p>
            <a:r>
              <a:rPr lang="en-US" dirty="0" smtClean="0"/>
              <a:t>Nationally</a:t>
            </a:r>
          </a:p>
          <a:p>
            <a:r>
              <a:rPr lang="en-US" dirty="0" smtClean="0"/>
              <a:t>Locally</a:t>
            </a:r>
            <a:endParaRPr lang="en-US" dirty="0"/>
          </a:p>
        </p:txBody>
      </p:sp>
      <p:sp>
        <p:nvSpPr>
          <p:cNvPr id="7" name="Rectangle 6"/>
          <p:cNvSpPr/>
          <p:nvPr/>
        </p:nvSpPr>
        <p:spPr>
          <a:xfrm>
            <a:off x="5562600" y="1143000"/>
            <a:ext cx="2286000" cy="1200329"/>
          </a:xfrm>
          <a:prstGeom prst="rect">
            <a:avLst/>
          </a:prstGeom>
        </p:spPr>
        <p:txBody>
          <a:bodyPr>
            <a:spAutoFit/>
          </a:bodyPr>
          <a:lstStyle/>
          <a:p>
            <a:r>
              <a:rPr lang="en-US" dirty="0" smtClean="0">
                <a:solidFill>
                  <a:prstClr val="black"/>
                </a:solidFill>
              </a:rPr>
              <a:t>What types of transition might populations be going through?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411162"/>
          </a:xfrm>
        </p:spPr>
        <p:txBody>
          <a:bodyPr>
            <a:normAutofit fontScale="90000"/>
          </a:bodyPr>
          <a:lstStyle/>
          <a:p>
            <a:r>
              <a:rPr lang="en-US" dirty="0" smtClean="0"/>
              <a:t>Disparities in wealth and development</a:t>
            </a:r>
            <a:br>
              <a:rPr lang="en-US" dirty="0" smtClean="0"/>
            </a:br>
            <a:r>
              <a:rPr lang="en-US" dirty="0" smtClean="0"/>
              <a:t/>
            </a:r>
            <a:br>
              <a:rPr lang="en-US" dirty="0" smtClean="0"/>
            </a:br>
            <a:endParaRPr lang="en-US" dirty="0"/>
          </a:p>
        </p:txBody>
      </p:sp>
      <p:pic>
        <p:nvPicPr>
          <p:cNvPr id="3073" name="Picture 1" descr="H:\other hard disk\Photos\Dubai\My Pictures\pierspics\malawi\canoe.jpg"/>
          <p:cNvPicPr>
            <a:picLocks noChangeAspect="1" noChangeArrowheads="1"/>
          </p:cNvPicPr>
          <p:nvPr/>
        </p:nvPicPr>
        <p:blipFill>
          <a:blip r:embed="rId2" cstate="print"/>
          <a:srcRect/>
          <a:stretch>
            <a:fillRect/>
          </a:stretch>
        </p:blipFill>
        <p:spPr bwMode="auto">
          <a:xfrm>
            <a:off x="1219200" y="914400"/>
            <a:ext cx="3708400" cy="2781300"/>
          </a:xfrm>
          <a:prstGeom prst="rect">
            <a:avLst/>
          </a:prstGeom>
          <a:noFill/>
        </p:spPr>
      </p:pic>
      <p:pic>
        <p:nvPicPr>
          <p:cNvPr id="3076" name="Picture 4" descr="http://photos.posh24.com/p/590998/lst/david_beckham/posh_becks_secret_getaway.jpg"/>
          <p:cNvPicPr>
            <a:picLocks noChangeAspect="1" noChangeArrowheads="1"/>
          </p:cNvPicPr>
          <p:nvPr/>
        </p:nvPicPr>
        <p:blipFill>
          <a:blip r:embed="rId3" cstate="print"/>
          <a:srcRect/>
          <a:stretch>
            <a:fillRect/>
          </a:stretch>
        </p:blipFill>
        <p:spPr bwMode="auto">
          <a:xfrm>
            <a:off x="5334000" y="838200"/>
            <a:ext cx="2181225" cy="3053715"/>
          </a:xfrm>
          <a:prstGeom prst="rect">
            <a:avLst/>
          </a:prstGeom>
          <a:noFill/>
        </p:spPr>
      </p:pic>
      <p:pic>
        <p:nvPicPr>
          <p:cNvPr id="3078" name="Picture 6" descr="http://t2.gstatic.com/images?q=tbn:ANd9GcS0BFUw83hK7Jubza25DGV9i9U8Zui2MS7rsmS9knVDM7YkKio&amp;t=1&amp;usg=__89cG7V4g7go-aPi9C-riP_Xgeow="/>
          <p:cNvPicPr>
            <a:picLocks noChangeAspect="1" noChangeArrowheads="1"/>
          </p:cNvPicPr>
          <p:nvPr/>
        </p:nvPicPr>
        <p:blipFill>
          <a:blip r:embed="rId4" cstate="print"/>
          <a:srcRect/>
          <a:stretch>
            <a:fillRect/>
          </a:stretch>
        </p:blipFill>
        <p:spPr bwMode="auto">
          <a:xfrm>
            <a:off x="381000" y="4419600"/>
            <a:ext cx="2209800" cy="2066925"/>
          </a:xfrm>
          <a:prstGeom prst="rect">
            <a:avLst/>
          </a:prstGeom>
          <a:noFill/>
        </p:spPr>
      </p:pic>
      <p:pic>
        <p:nvPicPr>
          <p:cNvPr id="3080" name="Picture 8" descr="http://t2.gstatic.com/images?q=tbn:ANd9GcSSR1HWq6pN2varG9qnY3MTd5F3znbRQgo-kZhwHdz3KI7U2Fs&amp;t=1&amp;usg=__cRe8ZJeZpUaBrn5YdqDAbgYrJWc="/>
          <p:cNvPicPr>
            <a:picLocks noChangeAspect="1" noChangeArrowheads="1"/>
          </p:cNvPicPr>
          <p:nvPr/>
        </p:nvPicPr>
        <p:blipFill>
          <a:blip r:embed="rId5" cstate="print"/>
          <a:srcRect/>
          <a:stretch>
            <a:fillRect/>
          </a:stretch>
        </p:blipFill>
        <p:spPr bwMode="auto">
          <a:xfrm>
            <a:off x="2819400" y="3962400"/>
            <a:ext cx="1800225" cy="2543175"/>
          </a:xfrm>
          <a:prstGeom prst="rect">
            <a:avLst/>
          </a:prstGeom>
          <a:noFill/>
        </p:spPr>
      </p:pic>
      <p:sp>
        <p:nvSpPr>
          <p:cNvPr id="9" name="TextBox 8"/>
          <p:cNvSpPr txBox="1"/>
          <p:nvPr/>
        </p:nvSpPr>
        <p:spPr>
          <a:xfrm>
            <a:off x="5257800" y="5105400"/>
            <a:ext cx="3276600" cy="646331"/>
          </a:xfrm>
          <a:prstGeom prst="rect">
            <a:avLst/>
          </a:prstGeom>
          <a:noFill/>
        </p:spPr>
        <p:txBody>
          <a:bodyPr wrap="square" rtlCol="0">
            <a:spAutoFit/>
          </a:bodyPr>
          <a:lstStyle/>
          <a:p>
            <a:r>
              <a:rPr lang="en-US" dirty="0" smtClean="0"/>
              <a:t>How can we measure differences in Wealth and Development?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3200" dirty="0" smtClean="0"/>
              <a:t>Patterns in environmental quality and sustainability</a:t>
            </a:r>
            <a:endParaRPr lang="en-US" sz="3200" dirty="0"/>
          </a:p>
        </p:txBody>
      </p:sp>
      <p:sp>
        <p:nvSpPr>
          <p:cNvPr id="3" name="Content Placeholder 2"/>
          <p:cNvSpPr>
            <a:spLocks noGrp="1"/>
          </p:cNvSpPr>
          <p:nvPr>
            <p:ph idx="1"/>
          </p:nvPr>
        </p:nvSpPr>
        <p:spPr>
          <a:xfrm>
            <a:off x="7010400" y="1295400"/>
            <a:ext cx="1676400" cy="4830763"/>
          </a:xfrm>
        </p:spPr>
        <p:txBody>
          <a:bodyPr/>
          <a:lstStyle/>
          <a:p>
            <a:endParaRPr lang="en-US" dirty="0"/>
          </a:p>
        </p:txBody>
      </p:sp>
      <p:pic>
        <p:nvPicPr>
          <p:cNvPr id="2052" name="Picture 4" descr="http://earthobservatory.nasa.gov/Features/ChemistrySunlight/Images/epa_air_quality_20020812.gif"/>
          <p:cNvPicPr>
            <a:picLocks noChangeAspect="1" noChangeArrowheads="1"/>
          </p:cNvPicPr>
          <p:nvPr/>
        </p:nvPicPr>
        <p:blipFill>
          <a:blip r:embed="rId2" cstate="print"/>
          <a:srcRect/>
          <a:stretch>
            <a:fillRect/>
          </a:stretch>
        </p:blipFill>
        <p:spPr bwMode="auto">
          <a:xfrm>
            <a:off x="304800" y="1343297"/>
            <a:ext cx="6477000" cy="551470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Patterns in resource consumption</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pthbb.org/natural/footprint/img/cartogram.gif"/>
          <p:cNvPicPr>
            <a:picLocks noChangeAspect="1" noChangeArrowheads="1"/>
          </p:cNvPicPr>
          <p:nvPr/>
        </p:nvPicPr>
        <p:blipFill>
          <a:blip r:embed="rId2" cstate="print"/>
          <a:srcRect/>
          <a:stretch>
            <a:fillRect/>
          </a:stretch>
        </p:blipFill>
        <p:spPr bwMode="auto">
          <a:xfrm>
            <a:off x="-609600" y="1112520"/>
            <a:ext cx="9753600" cy="56570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585</Words>
  <Application>Microsoft Office PowerPoint</Application>
  <PresentationFormat>On-screen Show (4:3)</PresentationFormat>
  <Paragraphs>74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What is a Geographer?</vt:lpstr>
      <vt:lpstr>PowerPoint Presentation</vt:lpstr>
      <vt:lpstr>Views of the world famous Miss Wood</vt:lpstr>
      <vt:lpstr>Part 1: Core theme—patterns and change (SL/HL)</vt:lpstr>
      <vt:lpstr>1. Populations in transition </vt:lpstr>
      <vt:lpstr>Disparities in wealth and development  </vt:lpstr>
      <vt:lpstr>Patterns in environmental quality and sustainability</vt:lpstr>
      <vt:lpstr>Patterns in resource consumption</vt:lpstr>
      <vt:lpstr>Part 2: Optional themes (SL/HL) </vt:lpstr>
      <vt:lpstr>Part 3: global interactions (HL only) </vt:lpstr>
      <vt:lpstr>PowerPoint Presentation</vt:lpstr>
      <vt:lpstr>Changing space—the shrinking world  </vt:lpstr>
      <vt:lpstr>3. Economic interactions and flows </vt:lpstr>
      <vt:lpstr>PowerPoint Presentation</vt:lpstr>
      <vt:lpstr>5. Sociocultural exchanges</vt:lpstr>
      <vt:lpstr>PowerPoint Presentation</vt:lpstr>
      <vt:lpstr>Political outcomes </vt:lpstr>
      <vt:lpstr>7. Global interactions at the local level</vt:lpstr>
      <vt:lpstr>Fieldwork</vt:lpstr>
      <vt:lpstr>Exams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piers.tainsh</dc:creator>
  <cp:lastModifiedBy>Jen Wood</cp:lastModifiedBy>
  <cp:revision>36</cp:revision>
  <dcterms:created xsi:type="dcterms:W3CDTF">2010-08-26T17:37:04Z</dcterms:created>
  <dcterms:modified xsi:type="dcterms:W3CDTF">2014-04-23T13:29:00Z</dcterms:modified>
</cp:coreProperties>
</file>