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40705-A816-4C89-A569-91DCE8240DF2}" type="datetimeFigureOut">
              <a:rPr lang="en-GB" smtClean="0"/>
              <a:t>17/02/2014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B2850-2A63-4EE7-BF0F-DDBF000A0083}" type="slidenum">
              <a:rPr lang="en-GB" smtClean="0"/>
              <a:t>‹#›</a:t>
            </a:fld>
            <a:endParaRPr lang="en-GB"/>
          </a:p>
        </p:txBody>
      </p:sp>
    </p:spTree>
    <p:extLst>
      <p:ext uri="{BB962C8B-B14F-4D97-AF65-F5344CB8AC3E}">
        <p14:creationId xmlns:p14="http://schemas.microsoft.com/office/powerpoint/2010/main" val="254274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585B486-4EE5-4A24-9E05-11CF4DAE58FD}" type="slidenum">
              <a:rPr lang="en-US" smtClean="0">
                <a:solidFill>
                  <a:srgbClr val="000000"/>
                </a:solidFill>
              </a:rPr>
              <a:pPr eaLnBrk="1" hangingPunct="1">
                <a:defRPr/>
              </a:pPr>
              <a:t>1</a:t>
            </a:fld>
            <a:endParaRPr lang="en-US" smtClean="0">
              <a:solidFill>
                <a:srgbClr val="000000"/>
              </a:solidFill>
            </a:endParaRPr>
          </a:p>
        </p:txBody>
      </p:sp>
      <p:sp>
        <p:nvSpPr>
          <p:cNvPr id="35328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3284"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CAA6EBB-0F34-4544-8988-38584DE7304B}" type="slidenum">
              <a:rPr lang="en-US" smtClean="0">
                <a:solidFill>
                  <a:srgbClr val="000000"/>
                </a:solidFill>
              </a:rPr>
              <a:pPr eaLnBrk="1" hangingPunct="1">
                <a:defRPr/>
              </a:pPr>
              <a:t>7</a:t>
            </a:fld>
            <a:endParaRPr lang="en-US" smtClean="0">
              <a:solidFill>
                <a:srgbClr val="000000"/>
              </a:solidFill>
            </a:endParaRPr>
          </a:p>
        </p:txBody>
      </p:sp>
      <p:sp>
        <p:nvSpPr>
          <p:cNvPr id="35430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4308"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75839EE-132D-4103-A018-9AE317A3521B}" type="slidenum">
              <a:rPr lang="en-US" smtClean="0">
                <a:solidFill>
                  <a:srgbClr val="000000"/>
                </a:solidFill>
              </a:rPr>
              <a:pPr eaLnBrk="1" hangingPunct="1">
                <a:defRPr/>
              </a:pPr>
              <a:t>8</a:t>
            </a:fld>
            <a:endParaRPr lang="en-US" smtClean="0">
              <a:solidFill>
                <a:srgbClr val="000000"/>
              </a:solidFill>
            </a:endParaRPr>
          </a:p>
        </p:txBody>
      </p:sp>
      <p:sp>
        <p:nvSpPr>
          <p:cNvPr id="35533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5332"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0C18E0-D6A0-4696-8FBF-E3B9D24F8D40}" type="slidenum">
              <a:rPr lang="en-US" smtClean="0">
                <a:solidFill>
                  <a:srgbClr val="000000"/>
                </a:solidFill>
              </a:rPr>
              <a:pPr eaLnBrk="1" hangingPunct="1">
                <a:defRPr/>
              </a:pPr>
              <a:t>9</a:t>
            </a:fld>
            <a:endParaRPr lang="en-US" smtClean="0">
              <a:solidFill>
                <a:srgbClr val="000000"/>
              </a:solidFill>
            </a:endParaRPr>
          </a:p>
        </p:txBody>
      </p:sp>
      <p:sp>
        <p:nvSpPr>
          <p:cNvPr id="35635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6356"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643898F-366D-4F8F-8AF9-AD6CD882294C}" type="slidenum">
              <a:rPr lang="en-US" smtClean="0">
                <a:solidFill>
                  <a:srgbClr val="000000"/>
                </a:solidFill>
              </a:rPr>
              <a:pPr eaLnBrk="1" hangingPunct="1">
                <a:defRPr/>
              </a:pPr>
              <a:t>10</a:t>
            </a:fld>
            <a:endParaRPr lang="en-US" smtClean="0">
              <a:solidFill>
                <a:srgbClr val="000000"/>
              </a:solidFill>
            </a:endParaRPr>
          </a:p>
        </p:txBody>
      </p:sp>
      <p:sp>
        <p:nvSpPr>
          <p:cNvPr id="35737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7380" name="Rectangle 2"/>
          <p:cNvSpPr>
            <a:spLocks noGrp="1" noChangeArrowheads="1"/>
          </p:cNvSpPr>
          <p:nvPr>
            <p:ph type="body" idx="1"/>
          </p:nvPr>
        </p:nvSpPr>
        <p:spPr bwMode="auto">
          <a:xfrm>
            <a:off x="685480" y="4344136"/>
            <a:ext cx="5487041" cy="4207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p:spPr>
        <p:txBody>
          <a:bodyPr/>
          <a:lstStyle>
            <a:lvl1pPr>
              <a:defRPr/>
            </a:lvl1pPr>
          </a:lstStyle>
          <a:p>
            <a:pPr lvl="0"/>
            <a:r>
              <a:rPr lang="en-GB" noProof="0" smtClean="0"/>
              <a:t>Click to edit Master title style</a:t>
            </a:r>
          </a:p>
        </p:txBody>
      </p:sp>
      <p:sp>
        <p:nvSpPr>
          <p:cNvPr id="153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E7D5A7-7954-4DE5-9AE0-C9FA5A539449}" type="slidenum">
              <a:rPr lang="en-GB"/>
              <a:pPr>
                <a:defRPr/>
              </a:pPr>
              <a:t>‹#›</a:t>
            </a:fld>
            <a:endParaRPr lang="en-GB"/>
          </a:p>
        </p:txBody>
      </p:sp>
    </p:spTree>
    <p:extLst>
      <p:ext uri="{BB962C8B-B14F-4D97-AF65-F5344CB8AC3E}">
        <p14:creationId xmlns:p14="http://schemas.microsoft.com/office/powerpoint/2010/main" val="23908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899FED-2645-4BC4-9CDC-395C1308D62A}" type="slidenum">
              <a:rPr lang="en-GB"/>
              <a:pPr>
                <a:defRPr/>
              </a:pPr>
              <a:t>‹#›</a:t>
            </a:fld>
            <a:endParaRPr lang="en-GB"/>
          </a:p>
        </p:txBody>
      </p:sp>
    </p:spTree>
    <p:extLst>
      <p:ext uri="{BB962C8B-B14F-4D97-AF65-F5344CB8AC3E}">
        <p14:creationId xmlns:p14="http://schemas.microsoft.com/office/powerpoint/2010/main" val="105216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A175E8-E1C6-410A-9943-13D4240D197C}" type="slidenum">
              <a:rPr lang="en-GB"/>
              <a:pPr>
                <a:defRPr/>
              </a:pPr>
              <a:t>‹#›</a:t>
            </a:fld>
            <a:endParaRPr lang="en-GB"/>
          </a:p>
        </p:txBody>
      </p:sp>
    </p:spTree>
    <p:extLst>
      <p:ext uri="{BB962C8B-B14F-4D97-AF65-F5344CB8AC3E}">
        <p14:creationId xmlns:p14="http://schemas.microsoft.com/office/powerpoint/2010/main" val="1620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719666-704C-4805-A95D-E60C85C20135}" type="slidenum">
              <a:rPr lang="en-GB"/>
              <a:pPr>
                <a:defRPr/>
              </a:pPr>
              <a:t>‹#›</a:t>
            </a:fld>
            <a:endParaRPr lang="en-GB"/>
          </a:p>
        </p:txBody>
      </p:sp>
    </p:spTree>
    <p:extLst>
      <p:ext uri="{BB962C8B-B14F-4D97-AF65-F5344CB8AC3E}">
        <p14:creationId xmlns:p14="http://schemas.microsoft.com/office/powerpoint/2010/main" val="241414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0DE471-E11B-45DC-BE59-20FB9C8D853D}" type="slidenum">
              <a:rPr lang="en-GB"/>
              <a:pPr>
                <a:defRPr/>
              </a:pPr>
              <a:t>‹#›</a:t>
            </a:fld>
            <a:endParaRPr lang="en-GB"/>
          </a:p>
        </p:txBody>
      </p:sp>
    </p:spTree>
    <p:extLst>
      <p:ext uri="{BB962C8B-B14F-4D97-AF65-F5344CB8AC3E}">
        <p14:creationId xmlns:p14="http://schemas.microsoft.com/office/powerpoint/2010/main" val="151060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FCD12B-A053-4562-BF7C-591AAA88DCA8}" type="slidenum">
              <a:rPr lang="en-GB"/>
              <a:pPr>
                <a:defRPr/>
              </a:pPr>
              <a:t>‹#›</a:t>
            </a:fld>
            <a:endParaRPr lang="en-GB"/>
          </a:p>
        </p:txBody>
      </p:sp>
    </p:spTree>
    <p:extLst>
      <p:ext uri="{BB962C8B-B14F-4D97-AF65-F5344CB8AC3E}">
        <p14:creationId xmlns:p14="http://schemas.microsoft.com/office/powerpoint/2010/main" val="282768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ADE877A-A851-49A4-9FE5-7EA8D5DB6D8B}" type="slidenum">
              <a:rPr lang="en-GB"/>
              <a:pPr>
                <a:defRPr/>
              </a:pPr>
              <a:t>‹#›</a:t>
            </a:fld>
            <a:endParaRPr lang="en-GB"/>
          </a:p>
        </p:txBody>
      </p:sp>
    </p:spTree>
    <p:extLst>
      <p:ext uri="{BB962C8B-B14F-4D97-AF65-F5344CB8AC3E}">
        <p14:creationId xmlns:p14="http://schemas.microsoft.com/office/powerpoint/2010/main" val="319871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9CCDF5-8257-430D-A738-A42279BB35CC}" type="slidenum">
              <a:rPr lang="en-GB"/>
              <a:pPr>
                <a:defRPr/>
              </a:pPr>
              <a:t>‹#›</a:t>
            </a:fld>
            <a:endParaRPr lang="en-GB"/>
          </a:p>
        </p:txBody>
      </p:sp>
    </p:spTree>
    <p:extLst>
      <p:ext uri="{BB962C8B-B14F-4D97-AF65-F5344CB8AC3E}">
        <p14:creationId xmlns:p14="http://schemas.microsoft.com/office/powerpoint/2010/main" val="214759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C5942F3-B01F-45E8-B68E-6E8CA7B5A462}" type="slidenum">
              <a:rPr lang="en-GB"/>
              <a:pPr>
                <a:defRPr/>
              </a:pPr>
              <a:t>‹#›</a:t>
            </a:fld>
            <a:endParaRPr lang="en-GB"/>
          </a:p>
        </p:txBody>
      </p:sp>
    </p:spTree>
    <p:extLst>
      <p:ext uri="{BB962C8B-B14F-4D97-AF65-F5344CB8AC3E}">
        <p14:creationId xmlns:p14="http://schemas.microsoft.com/office/powerpoint/2010/main" val="148504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A72C4F-B086-43EC-AFA0-B0C0F85FC0AA}" type="slidenum">
              <a:rPr lang="en-GB"/>
              <a:pPr>
                <a:defRPr/>
              </a:pPr>
              <a:t>‹#›</a:t>
            </a:fld>
            <a:endParaRPr lang="en-GB"/>
          </a:p>
        </p:txBody>
      </p:sp>
    </p:spTree>
    <p:extLst>
      <p:ext uri="{BB962C8B-B14F-4D97-AF65-F5344CB8AC3E}">
        <p14:creationId xmlns:p14="http://schemas.microsoft.com/office/powerpoint/2010/main" val="376185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E294DE-3679-4739-8A47-A53C1D7C052E}" type="slidenum">
              <a:rPr lang="en-GB"/>
              <a:pPr>
                <a:defRPr/>
              </a:pPr>
              <a:t>‹#›</a:t>
            </a:fld>
            <a:endParaRPr lang="en-GB"/>
          </a:p>
        </p:txBody>
      </p:sp>
    </p:spTree>
    <p:extLst>
      <p:ext uri="{BB962C8B-B14F-4D97-AF65-F5344CB8AC3E}">
        <p14:creationId xmlns:p14="http://schemas.microsoft.com/office/powerpoint/2010/main" val="400736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GB"/>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GB"/>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56992572-7E02-405C-8452-541F7AA13861}"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368854101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tacafe.com/watch/1789460/pictures_from_hurricane_ike/" TargetMode="External"/><Relationship Id="rId2" Type="http://schemas.openxmlformats.org/officeDocument/2006/relationships/hyperlink" Target="http://www.weather.com.newcenter.hurricanecentral/2008/ike.html?nav=1" TargetMode="External"/><Relationship Id="rId1" Type="http://schemas.openxmlformats.org/officeDocument/2006/relationships/slideLayout" Target="../slideLayouts/slideLayout2.xml"/><Relationship Id="rId5" Type="http://schemas.openxmlformats.org/officeDocument/2006/relationships/hyperlink" Target="http://www.youtube.com/watch?v=QbF6VcjMF5U&amp;feature=player_detailpage" TargetMode="External"/><Relationship Id="rId4" Type="http://schemas.openxmlformats.org/officeDocument/2006/relationships/hyperlink" Target="http://www.youtube.com/watch?feature=player_detailpage&amp;v=43VoMesUd2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urriculumbits.com/prodimages/details/geography/natural-disasters-tornadoe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768600" cy="178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9139" name="Text Box 2"/>
          <p:cNvSpPr txBox="1">
            <a:spLocks noChangeArrowheads="1"/>
          </p:cNvSpPr>
          <p:nvPr/>
        </p:nvSpPr>
        <p:spPr bwMode="auto">
          <a:xfrm>
            <a:off x="468313" y="2565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13800">
                <a:solidFill>
                  <a:srgbClr val="000000"/>
                </a:solidFill>
                <a:latin typeface="Calibri" pitchFamily="34" charset="0"/>
                <a:ea typeface="MS Gothic" pitchFamily="49" charset="-128"/>
              </a:rPr>
              <a:t>Tropical storms</a:t>
            </a:r>
          </a:p>
        </p:txBody>
      </p:sp>
    </p:spTree>
    <p:extLst>
      <p:ext uri="{BB962C8B-B14F-4D97-AF65-F5344CB8AC3E}">
        <p14:creationId xmlns:p14="http://schemas.microsoft.com/office/powerpoint/2010/main" val="2242712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297113"/>
            <a:ext cx="4346575" cy="309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8355" name="Text Box 2"/>
          <p:cNvSpPr txBox="1">
            <a:spLocks noChangeArrowheads="1"/>
          </p:cNvSpPr>
          <p:nvPr/>
        </p:nvSpPr>
        <p:spPr bwMode="auto">
          <a:xfrm>
            <a:off x="1431925" y="1225550"/>
            <a:ext cx="48958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1pPr>
            <a:lvl2pPr marL="742950" indent="-285750"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2pPr>
            <a:lvl3pPr marL="1143000" indent="-228600"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3pPr>
            <a:lvl4pPr marL="1600200" indent="-228600"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4pPr>
            <a:lvl5pPr marL="2057400" indent="-228600"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tx1"/>
                </a:solidFill>
                <a:latin typeface="Arial" pitchFamily="34" charset="0"/>
                <a:cs typeface="Arial" pitchFamily="34" charset="0"/>
              </a:defRPr>
            </a:lvl9pPr>
          </a:lstStyle>
          <a:p>
            <a:pPr eaLnBrk="1" fontAlgn="base" hangingPunct="1">
              <a:spcBef>
                <a:spcPts val="500"/>
              </a:spcBef>
              <a:spcAft>
                <a:spcPct val="0"/>
              </a:spcAft>
            </a:pPr>
            <a:r>
              <a:rPr lang="en-GB" altLang="en-US" sz="2000">
                <a:solidFill>
                  <a:srgbClr val="000000"/>
                </a:solidFill>
                <a:latin typeface="Calibri" pitchFamily="34" charset="0"/>
                <a:ea typeface="MS Gothic" pitchFamily="49" charset="-128"/>
              </a:rPr>
              <a:t>The </a:t>
            </a:r>
            <a:r>
              <a:rPr lang="en-GB" altLang="en-US" sz="2000" b="1">
                <a:solidFill>
                  <a:srgbClr val="000000"/>
                </a:solidFill>
                <a:latin typeface="Calibri" pitchFamily="34" charset="0"/>
                <a:ea typeface="MS Gothic" pitchFamily="49" charset="-128"/>
              </a:rPr>
              <a:t>strength</a:t>
            </a:r>
            <a:r>
              <a:rPr lang="en-GB" altLang="en-US" sz="2000">
                <a:solidFill>
                  <a:srgbClr val="000000"/>
                </a:solidFill>
                <a:latin typeface="Calibri" pitchFamily="34" charset="0"/>
                <a:ea typeface="MS Gothic" pitchFamily="49" charset="-128"/>
              </a:rPr>
              <a:t> of a tropical storm is measured using the:</a:t>
            </a:r>
          </a:p>
        </p:txBody>
      </p:sp>
      <p:sp>
        <p:nvSpPr>
          <p:cNvPr id="228356" name="Rectangle 3"/>
          <p:cNvSpPr>
            <a:spLocks noChangeArrowheads="1"/>
          </p:cNvSpPr>
          <p:nvPr/>
        </p:nvSpPr>
        <p:spPr bwMode="auto">
          <a:xfrm>
            <a:off x="96838" y="-90488"/>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FFFFFF"/>
              </a:solidFill>
              <a:latin typeface="Verdana" pitchFamily="34" charset="0"/>
            </a:endParaRPr>
          </a:p>
        </p:txBody>
      </p:sp>
      <p:sp>
        <p:nvSpPr>
          <p:cNvPr id="228357" name="Rectangle 4"/>
          <p:cNvSpPr>
            <a:spLocks noChangeArrowheads="1"/>
          </p:cNvSpPr>
          <p:nvPr/>
        </p:nvSpPr>
        <p:spPr bwMode="auto">
          <a:xfrm>
            <a:off x="96838" y="-90488"/>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FFFFFF"/>
              </a:solidFill>
              <a:latin typeface="Verdana" pitchFamily="34" charset="0"/>
            </a:endParaRPr>
          </a:p>
        </p:txBody>
      </p:sp>
      <p:sp>
        <p:nvSpPr>
          <p:cNvPr id="228358" name="Text Box 5"/>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srgbClr val="000000"/>
                </a:solidFill>
                <a:latin typeface="Calibri" pitchFamily="34" charset="0"/>
                <a:ea typeface="MS Gothic" pitchFamily="49" charset="-128"/>
              </a:rPr>
              <a:t>Measuring tropical storms</a:t>
            </a:r>
          </a:p>
        </p:txBody>
      </p:sp>
      <p:sp>
        <p:nvSpPr>
          <p:cNvPr id="228359" name="Text Box 6"/>
          <p:cNvSpPr txBox="1">
            <a:spLocks noChangeArrowheads="1"/>
          </p:cNvSpPr>
          <p:nvPr/>
        </p:nvSpPr>
        <p:spPr bwMode="auto">
          <a:xfrm>
            <a:off x="755650" y="5229225"/>
            <a:ext cx="48958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en-US">
              <a:solidFill>
                <a:srgbClr val="FFFFFF"/>
              </a:solidFill>
              <a:latin typeface="Verdana" pitchFamily="34" charset="0"/>
            </a:endParaRPr>
          </a:p>
        </p:txBody>
      </p:sp>
      <p:sp>
        <p:nvSpPr>
          <p:cNvPr id="228360" name="Rectangle 7"/>
          <p:cNvSpPr>
            <a:spLocks noChangeArrowheads="1"/>
          </p:cNvSpPr>
          <p:nvPr/>
        </p:nvSpPr>
        <p:spPr bwMode="auto">
          <a:xfrm>
            <a:off x="971550" y="5548313"/>
            <a:ext cx="66960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Tropical storms usually weaken when they make landfall (i.e. hit the land) because they are no longer being fed by the energy from the warm ocean waters. In the northern hemisphere they track (i.e. move) westwards due to the Coriolis effect</a:t>
            </a:r>
          </a:p>
        </p:txBody>
      </p:sp>
    </p:spTree>
    <p:extLst>
      <p:ext uri="{BB962C8B-B14F-4D97-AF65-F5344CB8AC3E}">
        <p14:creationId xmlns:p14="http://schemas.microsoft.com/office/powerpoint/2010/main" val="843677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333375"/>
            <a:ext cx="8229600" cy="1371600"/>
          </a:xfrm>
          <a:solidFill>
            <a:srgbClr val="3366FF"/>
          </a:solidFill>
        </p:spPr>
        <p:txBody>
          <a:bodyPr/>
          <a:lstStyle/>
          <a:p>
            <a:pPr eaLnBrk="1" hangingPunct="1">
              <a:defRPr/>
            </a:pPr>
            <a:r>
              <a:rPr lang="en-GB" sz="4000" dirty="0">
                <a:latin typeface="Comic Sans MS" pitchFamily="66" charset="0"/>
              </a:rPr>
              <a:t>You will see 8 statements – </a:t>
            </a:r>
            <a:br>
              <a:rPr lang="en-GB" sz="4000" dirty="0">
                <a:latin typeface="Comic Sans MS" pitchFamily="66" charset="0"/>
              </a:rPr>
            </a:br>
            <a:r>
              <a:rPr lang="en-GB" sz="4000" dirty="0">
                <a:latin typeface="Comic Sans MS" pitchFamily="66" charset="0"/>
              </a:rPr>
              <a:t>5 are </a:t>
            </a:r>
            <a:r>
              <a:rPr lang="en-GB" sz="4000" dirty="0" smtClean="0">
                <a:latin typeface="Comic Sans MS" pitchFamily="66" charset="0"/>
              </a:rPr>
              <a:t>true reasons as to how a hurricane is formed.</a:t>
            </a:r>
            <a:endParaRPr lang="en-GB" sz="4000" dirty="0">
              <a:latin typeface="Comic Sans MS" pitchFamily="66" charset="0"/>
            </a:endParaRPr>
          </a:p>
        </p:txBody>
      </p:sp>
      <p:sp>
        <p:nvSpPr>
          <p:cNvPr id="6147" name="Rectangle 3"/>
          <p:cNvSpPr>
            <a:spLocks noGrp="1" noChangeArrowheads="1"/>
          </p:cNvSpPr>
          <p:nvPr>
            <p:ph type="body" idx="1"/>
          </p:nvPr>
        </p:nvSpPr>
        <p:spPr>
          <a:xfrm>
            <a:off x="539750" y="2433638"/>
            <a:ext cx="8229600" cy="4525962"/>
          </a:xfrm>
        </p:spPr>
        <p:txBody>
          <a:bodyPr/>
          <a:lstStyle/>
          <a:p>
            <a:pPr algn="ctr" eaLnBrk="1" hangingPunct="1">
              <a:buFont typeface="Wingdings" pitchFamily="2" charset="2"/>
              <a:buNone/>
              <a:defRPr/>
            </a:pPr>
            <a:r>
              <a:rPr lang="en-GB" dirty="0">
                <a:latin typeface="Comic Sans MS" pitchFamily="66" charset="0"/>
              </a:rPr>
              <a:t>TASK: In pairs you must decide the 5 which are true. </a:t>
            </a:r>
          </a:p>
          <a:p>
            <a:pPr algn="ctr" eaLnBrk="1" hangingPunct="1">
              <a:buFont typeface="Wingdings" pitchFamily="2" charset="2"/>
              <a:buNone/>
              <a:defRPr/>
            </a:pPr>
            <a:endParaRPr lang="en-GB" dirty="0">
              <a:latin typeface="Comic Sans MS" pitchFamily="66" charset="0"/>
            </a:endParaRPr>
          </a:p>
          <a:p>
            <a:pPr algn="ctr" eaLnBrk="1" hangingPunct="1">
              <a:buFont typeface="Wingdings" pitchFamily="2" charset="2"/>
              <a:buNone/>
              <a:defRPr/>
            </a:pPr>
            <a:r>
              <a:rPr lang="en-GB" dirty="0">
                <a:latin typeface="Comic Sans MS" pitchFamily="66" charset="0"/>
              </a:rPr>
              <a:t>4 </a:t>
            </a:r>
            <a:r>
              <a:rPr lang="en-GB" dirty="0" err="1">
                <a:latin typeface="Comic Sans MS" pitchFamily="66" charset="0"/>
              </a:rPr>
              <a:t>mins</a:t>
            </a:r>
            <a:r>
              <a:rPr lang="en-GB" dirty="0">
                <a:latin typeface="Comic Sans MS" pitchFamily="66" charset="0"/>
              </a:rPr>
              <a:t>…</a:t>
            </a:r>
          </a:p>
        </p:txBody>
      </p:sp>
    </p:spTree>
    <p:extLst>
      <p:ext uri="{BB962C8B-B14F-4D97-AF65-F5344CB8AC3E}">
        <p14:creationId xmlns:p14="http://schemas.microsoft.com/office/powerpoint/2010/main" val="411862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4213" y="836613"/>
            <a:ext cx="3529012" cy="1087437"/>
          </a:xfrm>
          <a:ln>
            <a:solidFill>
              <a:srgbClr val="000000"/>
            </a:solidFill>
            <a:miter lim="800000"/>
            <a:headEnd/>
            <a:tailEnd/>
          </a:ln>
        </p:spPr>
        <p:txBody>
          <a:bodyPr/>
          <a:lstStyle/>
          <a:p>
            <a:pPr eaLnBrk="1" hangingPunct="1">
              <a:lnSpc>
                <a:spcPct val="90000"/>
              </a:lnSpc>
              <a:buFont typeface="Wingdings" pitchFamily="2" charset="2"/>
              <a:buNone/>
              <a:defRPr/>
            </a:pPr>
            <a:r>
              <a:rPr lang="en-GB" sz="2500">
                <a:latin typeface="Comic Sans MS" pitchFamily="66" charset="0"/>
              </a:rPr>
              <a:t>1. Warm ocean air. (more than 80 F)</a:t>
            </a:r>
          </a:p>
        </p:txBody>
      </p:sp>
      <p:sp>
        <p:nvSpPr>
          <p:cNvPr id="8196" name="Rectangle 4"/>
          <p:cNvSpPr>
            <a:spLocks noChangeArrowheads="1"/>
          </p:cNvSpPr>
          <p:nvPr/>
        </p:nvSpPr>
        <p:spPr bwMode="auto">
          <a:xfrm>
            <a:off x="395288" y="4868863"/>
            <a:ext cx="3744912" cy="1223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4. Winds have to come together to force air upward.</a:t>
            </a:r>
            <a:r>
              <a:rPr lang="en-GB" sz="2500">
                <a:solidFill>
                  <a:srgbClr val="FFFFFF"/>
                </a:solidFill>
                <a:effectLst>
                  <a:outerShdw blurRad="38100" dist="38100" dir="2700000" algn="tl">
                    <a:srgbClr val="000000"/>
                  </a:outerShdw>
                </a:effectLst>
              </a:rPr>
              <a:t> </a:t>
            </a:r>
          </a:p>
        </p:txBody>
      </p:sp>
      <p:sp>
        <p:nvSpPr>
          <p:cNvPr id="8197" name="Rectangle 5"/>
          <p:cNvSpPr>
            <a:spLocks noChangeArrowheads="1"/>
          </p:cNvSpPr>
          <p:nvPr/>
        </p:nvSpPr>
        <p:spPr bwMode="auto">
          <a:xfrm>
            <a:off x="5076825" y="692150"/>
            <a:ext cx="3673475" cy="1223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5. They start to form from really bad thunderstorms.</a:t>
            </a:r>
          </a:p>
        </p:txBody>
      </p:sp>
      <p:sp>
        <p:nvSpPr>
          <p:cNvPr id="8198" name="Rectangle 6"/>
          <p:cNvSpPr>
            <a:spLocks noChangeArrowheads="1"/>
          </p:cNvSpPr>
          <p:nvPr/>
        </p:nvSpPr>
        <p:spPr bwMode="auto">
          <a:xfrm>
            <a:off x="755650" y="2205038"/>
            <a:ext cx="3311525" cy="10366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2. Warm and cold air come together</a:t>
            </a:r>
            <a:r>
              <a:rPr lang="en-GB" sz="2000">
                <a:solidFill>
                  <a:srgbClr val="FFFFFF"/>
                </a:solidFill>
                <a:effectLst>
                  <a:outerShdw blurRad="38100" dist="38100" dir="2700000" algn="tl">
                    <a:srgbClr val="000000"/>
                  </a:outerShdw>
                </a:effectLst>
                <a:latin typeface="Comic Sans MS" pitchFamily="66" charset="0"/>
              </a:rPr>
              <a:t>.</a:t>
            </a:r>
            <a:r>
              <a:rPr lang="en-GB" sz="2400">
                <a:solidFill>
                  <a:srgbClr val="FFFFFF"/>
                </a:solidFill>
                <a:effectLst>
                  <a:outerShdw blurRad="38100" dist="38100" dir="2700000" algn="tl">
                    <a:srgbClr val="000000"/>
                  </a:outerShdw>
                </a:effectLst>
              </a:rPr>
              <a:t> </a:t>
            </a:r>
          </a:p>
        </p:txBody>
      </p:sp>
      <p:sp>
        <p:nvSpPr>
          <p:cNvPr id="8199" name="Rectangle 7"/>
          <p:cNvSpPr>
            <a:spLocks noChangeArrowheads="1"/>
          </p:cNvSpPr>
          <p:nvPr/>
        </p:nvSpPr>
        <p:spPr bwMode="auto">
          <a:xfrm>
            <a:off x="5148263" y="5157788"/>
            <a:ext cx="3598862" cy="11509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8. Light winds outside the hurricane steer it and let it go.</a:t>
            </a:r>
          </a:p>
        </p:txBody>
      </p:sp>
      <p:sp>
        <p:nvSpPr>
          <p:cNvPr id="8200" name="Rectangle 8"/>
          <p:cNvSpPr>
            <a:spLocks noChangeArrowheads="1"/>
          </p:cNvSpPr>
          <p:nvPr/>
        </p:nvSpPr>
        <p:spPr bwMode="auto">
          <a:xfrm>
            <a:off x="395288" y="3429000"/>
            <a:ext cx="3744912" cy="1152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3. Damp air has to rise to make the clouds of the storm.</a:t>
            </a:r>
          </a:p>
        </p:txBody>
      </p:sp>
      <p:sp>
        <p:nvSpPr>
          <p:cNvPr id="8201" name="Rectangle 9"/>
          <p:cNvSpPr>
            <a:spLocks noChangeArrowheads="1"/>
          </p:cNvSpPr>
          <p:nvPr/>
        </p:nvSpPr>
        <p:spPr bwMode="auto">
          <a:xfrm>
            <a:off x="4932363" y="3933825"/>
            <a:ext cx="3681412" cy="1008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7. Winds have to be spinning clockwise.</a:t>
            </a:r>
          </a:p>
        </p:txBody>
      </p:sp>
      <p:sp>
        <p:nvSpPr>
          <p:cNvPr id="8202" name="Rectangle 10"/>
          <p:cNvSpPr>
            <a:spLocks noChangeArrowheads="1"/>
          </p:cNvSpPr>
          <p:nvPr/>
        </p:nvSpPr>
        <p:spPr bwMode="auto">
          <a:xfrm>
            <a:off x="4787900" y="2205038"/>
            <a:ext cx="4032250" cy="1511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buClr>
                <a:srgbClr val="00CCFF"/>
              </a:buClr>
              <a:buSzPct val="65000"/>
              <a:buFont typeface="Wingdings" pitchFamily="2" charset="2"/>
              <a:buNone/>
              <a:defRPr/>
            </a:pPr>
            <a:r>
              <a:rPr lang="en-GB" sz="2500">
                <a:solidFill>
                  <a:srgbClr val="FFFFFF"/>
                </a:solidFill>
                <a:effectLst>
                  <a:outerShdw blurRad="38100" dist="38100" dir="2700000" algn="tl">
                    <a:srgbClr val="000000"/>
                  </a:outerShdw>
                </a:effectLst>
                <a:latin typeface="Comic Sans MS" pitchFamily="66" charset="0"/>
              </a:rPr>
              <a:t>6. Winds flow outward above the storm allowing the air below to rise.</a:t>
            </a:r>
          </a:p>
        </p:txBody>
      </p:sp>
    </p:spTree>
    <p:extLst>
      <p:ext uri="{BB962C8B-B14F-4D97-AF65-F5344CB8AC3E}">
        <p14:creationId xmlns:p14="http://schemas.microsoft.com/office/powerpoint/2010/main" val="3653407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GB" dirty="0" smtClean="0">
                <a:hlinkClick r:id="rId2"/>
              </a:rPr>
              <a:t>hurricanes</a:t>
            </a:r>
            <a:r>
              <a:rPr lang="en-GB" dirty="0"/>
              <a:t>.</a:t>
            </a:r>
          </a:p>
        </p:txBody>
      </p:sp>
      <p:sp>
        <p:nvSpPr>
          <p:cNvPr id="10243" name="Rectangle 3"/>
          <p:cNvSpPr>
            <a:spLocks noGrp="1" noChangeArrowheads="1"/>
          </p:cNvSpPr>
          <p:nvPr>
            <p:ph type="body" idx="1"/>
          </p:nvPr>
        </p:nvSpPr>
        <p:spPr/>
        <p:txBody>
          <a:bodyPr/>
          <a:lstStyle/>
          <a:p>
            <a:pPr eaLnBrk="1" hangingPunct="1">
              <a:buFont typeface="Wingdings" pitchFamily="2" charset="2"/>
              <a:buNone/>
              <a:defRPr/>
            </a:pPr>
            <a:r>
              <a:rPr lang="en-GB" dirty="0"/>
              <a:t>So </a:t>
            </a:r>
            <a:r>
              <a:rPr lang="en-GB" dirty="0" smtClean="0"/>
              <a:t>what </a:t>
            </a:r>
            <a:r>
              <a:rPr lang="en-GB" dirty="0"/>
              <a:t>about the reality for people who get hit by them??</a:t>
            </a:r>
          </a:p>
          <a:p>
            <a:pPr algn="ctr" eaLnBrk="1" hangingPunct="1">
              <a:buFont typeface="Wingdings" pitchFamily="2" charset="2"/>
              <a:buNone/>
              <a:defRPr/>
            </a:pPr>
            <a:r>
              <a:rPr lang="en-GB" dirty="0">
                <a:hlinkClick r:id="rId3"/>
              </a:rPr>
              <a:t>Watch this and imagine….</a:t>
            </a:r>
            <a:endParaRPr lang="en-GB" dirty="0"/>
          </a:p>
        </p:txBody>
      </p:sp>
      <p:sp>
        <p:nvSpPr>
          <p:cNvPr id="231428" name="TextBox 4"/>
          <p:cNvSpPr txBox="1">
            <a:spLocks noChangeArrowheads="1"/>
          </p:cNvSpPr>
          <p:nvPr/>
        </p:nvSpPr>
        <p:spPr bwMode="auto">
          <a:xfrm>
            <a:off x="457200" y="4189413"/>
            <a:ext cx="340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FFFFFF"/>
                </a:solidFill>
                <a:hlinkClick r:id="rId4"/>
              </a:rPr>
              <a:t>Tornado destruction</a:t>
            </a:r>
            <a:endParaRPr lang="en-GB" altLang="en-US">
              <a:solidFill>
                <a:srgbClr val="FFFFFF"/>
              </a:solidFill>
            </a:endParaRPr>
          </a:p>
        </p:txBody>
      </p:sp>
      <p:sp>
        <p:nvSpPr>
          <p:cNvPr id="231429" name="TextBox 6"/>
          <p:cNvSpPr txBox="1">
            <a:spLocks noChangeArrowheads="1"/>
          </p:cNvSpPr>
          <p:nvPr/>
        </p:nvSpPr>
        <p:spPr bwMode="auto">
          <a:xfrm>
            <a:off x="5138738" y="4189413"/>
            <a:ext cx="340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FFFFFF"/>
                </a:solidFill>
                <a:hlinkClick r:id="rId5"/>
              </a:rPr>
              <a:t>insurance advert</a:t>
            </a:r>
            <a:endParaRPr lang="en-GB" altLang="en-US">
              <a:solidFill>
                <a:srgbClr val="FFFFFF"/>
              </a:solidFill>
            </a:endParaRPr>
          </a:p>
        </p:txBody>
      </p:sp>
    </p:spTree>
    <p:extLst>
      <p:ext uri="{BB962C8B-B14F-4D97-AF65-F5344CB8AC3E}">
        <p14:creationId xmlns:p14="http://schemas.microsoft.com/office/powerpoint/2010/main" val="171246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68313" y="-242888"/>
            <a:ext cx="8229600" cy="1371601"/>
          </a:xfrm>
        </p:spPr>
        <p:txBody>
          <a:bodyPr/>
          <a:lstStyle/>
          <a:p>
            <a:pPr eaLnBrk="1" hangingPunct="1"/>
            <a:r>
              <a:rPr lang="en-GB" altLang="en-US" sz="4000" b="1" u="sng" smtClean="0">
                <a:effectLst/>
                <a:latin typeface="Comic Sans MS" pitchFamily="66" charset="0"/>
              </a:rPr>
              <a:t>Lesson Aims</a:t>
            </a:r>
          </a:p>
        </p:txBody>
      </p:sp>
      <p:sp>
        <p:nvSpPr>
          <p:cNvPr id="16388" name="Rectangle 4"/>
          <p:cNvSpPr>
            <a:spLocks noGrp="1" noChangeArrowheads="1"/>
          </p:cNvSpPr>
          <p:nvPr>
            <p:ph type="body" idx="1"/>
          </p:nvPr>
        </p:nvSpPr>
        <p:spPr/>
        <p:txBody>
          <a:bodyPr/>
          <a:lstStyle/>
          <a:p>
            <a:pPr eaLnBrk="1" hangingPunct="1">
              <a:defRPr/>
            </a:pPr>
            <a:endParaRPr lang="en-US"/>
          </a:p>
        </p:txBody>
      </p:sp>
      <p:pic>
        <p:nvPicPr>
          <p:cNvPr id="2201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324975"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65" name="Rectangle 6"/>
          <p:cNvSpPr>
            <a:spLocks noChangeArrowheads="1"/>
          </p:cNvSpPr>
          <p:nvPr/>
        </p:nvSpPr>
        <p:spPr bwMode="auto">
          <a:xfrm>
            <a:off x="539750" y="4652963"/>
            <a:ext cx="8208963" cy="1735137"/>
          </a:xfrm>
          <a:prstGeom prst="rect">
            <a:avLst/>
          </a:prstGeom>
          <a:solidFill>
            <a:schemeClr val="tx2">
              <a:alpha val="3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20000"/>
              </a:spcBef>
              <a:spcAft>
                <a:spcPct val="0"/>
              </a:spcAft>
              <a:buClr>
                <a:srgbClr val="00CCFF"/>
              </a:buClr>
              <a:buSzPct val="65000"/>
              <a:buFont typeface="Wingdings" pitchFamily="2" charset="2"/>
              <a:buChar char="n"/>
            </a:pPr>
            <a:r>
              <a:rPr lang="en-GB" altLang="en-US" sz="3200">
                <a:solidFill>
                  <a:srgbClr val="000000"/>
                </a:solidFill>
                <a:latin typeface="Comic Sans MS" pitchFamily="66" charset="0"/>
              </a:rPr>
              <a:t>You will be able to explain how and why hurricanes are formed</a:t>
            </a:r>
          </a:p>
        </p:txBody>
      </p:sp>
    </p:spTree>
    <p:extLst>
      <p:ext uri="{BB962C8B-B14F-4D97-AF65-F5344CB8AC3E}">
        <p14:creationId xmlns:p14="http://schemas.microsoft.com/office/powerpoint/2010/main" val="3189153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endParaRPr lang="en-GB" sz="3000" dirty="0">
              <a:latin typeface="Comic Sans MS" pitchFamily="66" charset="0"/>
            </a:endParaRPr>
          </a:p>
        </p:txBody>
      </p:sp>
      <p:sp>
        <p:nvSpPr>
          <p:cNvPr id="2051" name="Rectangle 3"/>
          <p:cNvSpPr>
            <a:spLocks noGrp="1" noChangeArrowheads="1"/>
          </p:cNvSpPr>
          <p:nvPr>
            <p:ph type="subTitle" idx="1"/>
          </p:nvPr>
        </p:nvSpPr>
        <p:spPr>
          <a:xfrm>
            <a:off x="468313" y="5300663"/>
            <a:ext cx="8280400" cy="1752600"/>
          </a:xfrm>
        </p:spPr>
        <p:txBody>
          <a:bodyPr/>
          <a:lstStyle/>
          <a:p>
            <a:pPr eaLnBrk="1" hangingPunct="1">
              <a:defRPr/>
            </a:pPr>
            <a:endParaRPr lang="en-GB" dirty="0"/>
          </a:p>
        </p:txBody>
      </p:sp>
      <p:pic>
        <p:nvPicPr>
          <p:cNvPr id="221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68413"/>
            <a:ext cx="763270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63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US"/>
          </a:p>
        </p:txBody>
      </p:sp>
      <p:sp>
        <p:nvSpPr>
          <p:cNvPr id="11267" name="Rectangle 3"/>
          <p:cNvSpPr>
            <a:spLocks noGrp="1" noChangeArrowheads="1"/>
          </p:cNvSpPr>
          <p:nvPr>
            <p:ph type="body" idx="1"/>
          </p:nvPr>
        </p:nvSpPr>
        <p:spPr/>
        <p:txBody>
          <a:bodyPr/>
          <a:lstStyle/>
          <a:p>
            <a:pPr eaLnBrk="1" hangingPunct="1">
              <a:defRPr/>
            </a:pPr>
            <a:endParaRPr lang="en-US"/>
          </a:p>
        </p:txBody>
      </p:sp>
      <p:pic>
        <p:nvPicPr>
          <p:cNvPr id="222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3363"/>
            <a:ext cx="8280400" cy="662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00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a:p>
        </p:txBody>
      </p:sp>
      <p:sp>
        <p:nvSpPr>
          <p:cNvPr id="3075" name="Rectangle 3"/>
          <p:cNvSpPr>
            <a:spLocks noGrp="1" noChangeArrowheads="1"/>
          </p:cNvSpPr>
          <p:nvPr>
            <p:ph type="body" idx="1"/>
          </p:nvPr>
        </p:nvSpPr>
        <p:spPr/>
        <p:txBody>
          <a:bodyPr/>
          <a:lstStyle/>
          <a:p>
            <a:pPr eaLnBrk="1" hangingPunct="1">
              <a:defRPr/>
            </a:pPr>
            <a:endParaRPr lang="en-US"/>
          </a:p>
        </p:txBody>
      </p:sp>
      <p:pic>
        <p:nvPicPr>
          <p:cNvPr id="223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765175"/>
            <a:ext cx="7164387"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08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endParaRPr lang="en-US"/>
          </a:p>
        </p:txBody>
      </p:sp>
      <p:sp>
        <p:nvSpPr>
          <p:cNvPr id="4099" name="Rectangle 3"/>
          <p:cNvSpPr>
            <a:spLocks noGrp="1" noChangeArrowheads="1"/>
          </p:cNvSpPr>
          <p:nvPr>
            <p:ph type="body" idx="1"/>
          </p:nvPr>
        </p:nvSpPr>
        <p:spPr/>
        <p:txBody>
          <a:bodyPr/>
          <a:lstStyle/>
          <a:p>
            <a:pPr eaLnBrk="1" hangingPunct="1">
              <a:defRPr/>
            </a:pPr>
            <a:endParaRPr lang="en-US"/>
          </a:p>
        </p:txBody>
      </p:sp>
      <p:pic>
        <p:nvPicPr>
          <p:cNvPr id="224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6465887" cy="637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42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900113" y="260350"/>
            <a:ext cx="46799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srgbClr val="000000"/>
                </a:solidFill>
                <a:latin typeface="Calibri" pitchFamily="34" charset="0"/>
              </a:rPr>
              <a:t>Tropical storms </a:t>
            </a:r>
            <a:r>
              <a:rPr lang="en-GB" altLang="en-US">
                <a:solidFill>
                  <a:srgbClr val="000000"/>
                </a:solidFill>
                <a:latin typeface="Calibri" pitchFamily="34" charset="0"/>
              </a:rPr>
              <a:t>are large areas of</a:t>
            </a:r>
            <a:r>
              <a:rPr lang="en-GB" altLang="en-US" b="1">
                <a:solidFill>
                  <a:srgbClr val="000000"/>
                </a:solidFill>
                <a:latin typeface="Calibri" pitchFamily="34" charset="0"/>
              </a:rPr>
              <a:t> intense low pressure </a:t>
            </a:r>
            <a:r>
              <a:rPr lang="en-GB" altLang="en-US">
                <a:solidFill>
                  <a:srgbClr val="000000"/>
                </a:solidFill>
                <a:latin typeface="Calibri" pitchFamily="34" charset="0"/>
              </a:rPr>
              <a:t>and</a:t>
            </a:r>
            <a:r>
              <a:rPr lang="en-GB" altLang="en-US" b="1">
                <a:solidFill>
                  <a:srgbClr val="000000"/>
                </a:solidFill>
                <a:latin typeface="Calibri" pitchFamily="34" charset="0"/>
              </a:rPr>
              <a:t> extreme depressions</a:t>
            </a:r>
            <a:r>
              <a:rPr lang="en-GB" altLang="en-US">
                <a:solidFill>
                  <a:srgbClr val="000000"/>
                </a:solidFill>
                <a:latin typeface="Calibri" pitchFamily="34" charset="0"/>
              </a:rPr>
              <a:t>. </a:t>
            </a:r>
          </a:p>
        </p:txBody>
      </p:sp>
      <p:pic>
        <p:nvPicPr>
          <p:cNvPr id="2252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852738"/>
            <a:ext cx="7175500"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284" name="Rectangle 3"/>
          <p:cNvSpPr>
            <a:spLocks noChangeArrowheads="1"/>
          </p:cNvSpPr>
          <p:nvPr/>
        </p:nvSpPr>
        <p:spPr bwMode="auto">
          <a:xfrm>
            <a:off x="971550" y="1196975"/>
            <a:ext cx="45720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On a satellite image, a tropical storm will show as a huge, swirling mass of cloud. </a:t>
            </a:r>
          </a:p>
          <a:p>
            <a:pPr eaLnBrk="1" fontAlgn="base" hangingPunct="1">
              <a:spcBef>
                <a:spcPct val="0"/>
              </a:spcBef>
              <a:spcAft>
                <a:spcPct val="0"/>
              </a:spcAft>
            </a:pPr>
            <a:endParaRPr lang="en-GB" altLang="en-US">
              <a:solidFill>
                <a:srgbClr val="000000"/>
              </a:solidFill>
              <a:latin typeface="Calibri" pitchFamily="34" charset="0"/>
            </a:endParaRPr>
          </a:p>
          <a:p>
            <a:pPr eaLnBrk="1" fontAlgn="base" hangingPunct="1">
              <a:spcBef>
                <a:spcPct val="0"/>
              </a:spcBef>
              <a:spcAft>
                <a:spcPct val="0"/>
              </a:spcAft>
            </a:pPr>
            <a:r>
              <a:rPr lang="en-GB" altLang="en-US">
                <a:solidFill>
                  <a:srgbClr val="000000"/>
                </a:solidFill>
                <a:latin typeface="Calibri" pitchFamily="34" charset="0"/>
              </a:rPr>
              <a:t>The </a:t>
            </a:r>
            <a:r>
              <a:rPr lang="en-GB" altLang="en-US" b="1">
                <a:solidFill>
                  <a:srgbClr val="000000"/>
                </a:solidFill>
                <a:latin typeface="Calibri" pitchFamily="34" charset="0"/>
              </a:rPr>
              <a:t>eye</a:t>
            </a:r>
            <a:r>
              <a:rPr lang="en-GB" altLang="en-US">
                <a:solidFill>
                  <a:srgbClr val="000000"/>
                </a:solidFill>
                <a:latin typeface="Calibri" pitchFamily="34" charset="0"/>
              </a:rPr>
              <a:t> (calm area, no wind) is at the centre</a:t>
            </a:r>
          </a:p>
          <a:p>
            <a:pPr eaLnBrk="1" fontAlgn="base" hangingPunct="1">
              <a:spcBef>
                <a:spcPct val="0"/>
              </a:spcBef>
              <a:spcAft>
                <a:spcPct val="0"/>
              </a:spcAft>
            </a:pPr>
            <a:r>
              <a:rPr lang="en-GB" altLang="en-US">
                <a:solidFill>
                  <a:srgbClr val="000000"/>
                </a:solidFill>
                <a:latin typeface="Calibri" pitchFamily="34" charset="0"/>
              </a:rPr>
              <a:t>The</a:t>
            </a:r>
            <a:r>
              <a:rPr lang="en-GB" altLang="en-US" b="1">
                <a:solidFill>
                  <a:srgbClr val="000000"/>
                </a:solidFill>
                <a:latin typeface="Calibri" pitchFamily="34" charset="0"/>
              </a:rPr>
              <a:t> track</a:t>
            </a:r>
            <a:r>
              <a:rPr lang="en-GB" altLang="en-US">
                <a:solidFill>
                  <a:srgbClr val="000000"/>
                </a:solidFill>
                <a:latin typeface="Calibri" pitchFamily="34" charset="0"/>
              </a:rPr>
              <a:t> is the path taken by a tropical storm </a:t>
            </a:r>
          </a:p>
        </p:txBody>
      </p:sp>
      <p:pic>
        <p:nvPicPr>
          <p:cNvPr id="2252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476250"/>
            <a:ext cx="3230563" cy="208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04803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1"/>
          <p:cNvSpPr txBox="1">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srgbClr val="000000"/>
                </a:solidFill>
                <a:latin typeface="Calibri" pitchFamily="34" charset="0"/>
                <a:ea typeface="MS Gothic" pitchFamily="49" charset="-128"/>
              </a:rPr>
              <a:t>Formation</a:t>
            </a:r>
          </a:p>
        </p:txBody>
      </p:sp>
      <p:sp>
        <p:nvSpPr>
          <p:cNvPr id="226307" name="Rectangle 2"/>
          <p:cNvSpPr>
            <a:spLocks noChangeArrowheads="1"/>
          </p:cNvSpPr>
          <p:nvPr/>
        </p:nvSpPr>
        <p:spPr bwMode="auto">
          <a:xfrm>
            <a:off x="1116013" y="981075"/>
            <a:ext cx="7488237"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These storms occur over water in areas where the sea surface temperature is at </a:t>
            </a:r>
            <a:r>
              <a:rPr lang="en-GB" altLang="en-US" b="1">
                <a:solidFill>
                  <a:srgbClr val="000000"/>
                </a:solidFill>
                <a:latin typeface="Calibri" pitchFamily="34" charset="0"/>
              </a:rPr>
              <a:t>least 27 degrees</a:t>
            </a:r>
            <a:r>
              <a:rPr lang="en-GB" altLang="en-US">
                <a:solidFill>
                  <a:srgbClr val="000000"/>
                </a:solidFill>
                <a:latin typeface="Calibri" pitchFamily="34" charset="0"/>
              </a:rPr>
              <a:t>. (80F)</a:t>
            </a:r>
          </a:p>
          <a:p>
            <a:pPr eaLnBrk="1" fontAlgn="base" hangingPunct="1">
              <a:spcBef>
                <a:spcPct val="0"/>
              </a:spcBef>
              <a:spcAft>
                <a:spcPct val="0"/>
              </a:spcAft>
            </a:pPr>
            <a:endParaRPr lang="en-GB" altLang="en-US">
              <a:solidFill>
                <a:srgbClr val="000000"/>
              </a:solidFill>
              <a:latin typeface="Calibri" pitchFamily="34" charset="0"/>
            </a:endParaRPr>
          </a:p>
          <a:p>
            <a:pPr eaLnBrk="1" fontAlgn="base" hangingPunct="1">
              <a:spcBef>
                <a:spcPct val="0"/>
              </a:spcBef>
              <a:spcAft>
                <a:spcPct val="0"/>
              </a:spcAft>
            </a:pPr>
            <a:r>
              <a:rPr lang="en-GB" altLang="en-US">
                <a:solidFill>
                  <a:srgbClr val="000000"/>
                </a:solidFill>
                <a:latin typeface="Calibri" pitchFamily="34" charset="0"/>
              </a:rPr>
              <a:t>Essentially, this means that they form </a:t>
            </a:r>
            <a:r>
              <a:rPr lang="en-GB" altLang="en-US" b="1">
                <a:solidFill>
                  <a:srgbClr val="000000"/>
                </a:solidFill>
                <a:latin typeface="Calibri" pitchFamily="34" charset="0"/>
              </a:rPr>
              <a:t>between</a:t>
            </a:r>
            <a:r>
              <a:rPr lang="en-GB" altLang="en-US">
                <a:solidFill>
                  <a:srgbClr val="000000"/>
                </a:solidFill>
                <a:latin typeface="Calibri" pitchFamily="34" charset="0"/>
              </a:rPr>
              <a:t> the Tropic of Cancer and the Tropic of Capricorn (hence the name 'tropical' storm). </a:t>
            </a:r>
          </a:p>
          <a:p>
            <a:pPr eaLnBrk="1" fontAlgn="base" hangingPunct="1">
              <a:spcBef>
                <a:spcPct val="0"/>
              </a:spcBef>
              <a:spcAft>
                <a:spcPct val="0"/>
              </a:spcAft>
            </a:pPr>
            <a:endParaRPr lang="en-GB" altLang="en-US">
              <a:solidFill>
                <a:srgbClr val="000000"/>
              </a:solidFill>
              <a:latin typeface="Calibri" pitchFamily="34" charset="0"/>
            </a:endParaRPr>
          </a:p>
          <a:p>
            <a:pPr eaLnBrk="1" fontAlgn="base" hangingPunct="1">
              <a:spcBef>
                <a:spcPct val="0"/>
              </a:spcBef>
              <a:spcAft>
                <a:spcPct val="0"/>
              </a:spcAft>
            </a:pPr>
            <a:r>
              <a:rPr lang="en-GB" altLang="en-US">
                <a:solidFill>
                  <a:srgbClr val="000000"/>
                </a:solidFill>
                <a:latin typeface="Calibri" pitchFamily="34" charset="0"/>
              </a:rPr>
              <a:t>They rarely occur within 5 degrees either side of the equator because the Coriolis force is too weak here.</a:t>
            </a:r>
          </a:p>
        </p:txBody>
      </p:sp>
      <p:pic>
        <p:nvPicPr>
          <p:cNvPr id="2263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413125"/>
            <a:ext cx="6302375" cy="344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0251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srgbClr val="000000"/>
                </a:solidFill>
                <a:latin typeface="Calibri" pitchFamily="34" charset="0"/>
                <a:ea typeface="MS Gothic" pitchFamily="49" charset="-128"/>
              </a:rPr>
              <a:t>Formation in detail...</a:t>
            </a:r>
          </a:p>
        </p:txBody>
      </p:sp>
      <p:sp>
        <p:nvSpPr>
          <p:cNvPr id="227331" name="Rectangle 2"/>
          <p:cNvSpPr>
            <a:spLocks noChangeArrowheads="1"/>
          </p:cNvSpPr>
          <p:nvPr/>
        </p:nvSpPr>
        <p:spPr bwMode="auto">
          <a:xfrm>
            <a:off x="611188" y="1773238"/>
            <a:ext cx="8101012" cy="338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000000"/>
                </a:solidFill>
                <a:latin typeface="Calibri" pitchFamily="34" charset="0"/>
              </a:rPr>
              <a:t/>
            </a:r>
            <a:br>
              <a:rPr lang="en-GB" altLang="en-US">
                <a:solidFill>
                  <a:srgbClr val="000000"/>
                </a:solidFill>
                <a:latin typeface="Calibri" pitchFamily="34" charset="0"/>
              </a:rPr>
            </a:br>
            <a:r>
              <a:rPr lang="en-GB" altLang="en-US">
                <a:solidFill>
                  <a:srgbClr val="000000"/>
                </a:solidFill>
                <a:latin typeface="Calibri" pitchFamily="34" charset="0"/>
              </a:rPr>
              <a:t>Tropical storms use warm, moist air as fuel. That is why they form only over warm ocean waters near the equator. The warm, moist air over the ocean rises rapidly upward from near the surface and becomes saturated with evaporated moisture. This means that there is less air left at the surface (i.e. low pressure). Air from surrounding areas with higher air pressure pushes in to the low pressure area to try to equalise the pressure. Then that “new” air becomes warm and moist and rises, too. As the warm air continues to rise, the surrounding air swirls in to take its place. Trade winds cause the moist air to spin inwards. As the warmed, moist air rises and cools off, the water in the air forms towering cumulonimbus thunderclouds (because there is a huge amount of condensation). The whole system of clouds and wind spins and grows, fed by the ocean’s heat and water evaporating from the surface. </a:t>
            </a:r>
          </a:p>
        </p:txBody>
      </p:sp>
      <p:sp>
        <p:nvSpPr>
          <p:cNvPr id="227332" name="TextBox 1"/>
          <p:cNvSpPr txBox="1">
            <a:spLocks noChangeArrowheads="1"/>
          </p:cNvSpPr>
          <p:nvPr/>
        </p:nvSpPr>
        <p:spPr bwMode="auto">
          <a:xfrm>
            <a:off x="796925" y="5505450"/>
            <a:ext cx="7500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FFFFFF"/>
                </a:solidFill>
                <a:hlinkClick r:id="rId3"/>
              </a:rPr>
              <a:t>natural-disasters-tornadoes.</a:t>
            </a:r>
            <a:endParaRPr lang="en-GB" altLang="en-US">
              <a:solidFill>
                <a:srgbClr val="FFFFFF"/>
              </a:solidFill>
            </a:endParaRPr>
          </a:p>
        </p:txBody>
      </p:sp>
    </p:spTree>
    <p:extLst>
      <p:ext uri="{BB962C8B-B14F-4D97-AF65-F5344CB8AC3E}">
        <p14:creationId xmlns:p14="http://schemas.microsoft.com/office/powerpoint/2010/main" val="1084497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Words>
  <Application>Microsoft Office PowerPoint</Application>
  <PresentationFormat>On-screen Show (4:3)</PresentationFormat>
  <Paragraphs>42</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Textured</vt:lpstr>
      <vt:lpstr>PowerPoint Presentation</vt:lpstr>
      <vt:lpstr>Lesson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will see 8 statements –  5 are true reasons as to how a hurricane is formed.</vt:lpstr>
      <vt:lpstr>PowerPoint Presentation</vt:lpstr>
      <vt:lpstr>hurricanes.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Wood</dc:creator>
  <cp:lastModifiedBy>Jen Wood</cp:lastModifiedBy>
  <cp:revision>1</cp:revision>
  <dcterms:created xsi:type="dcterms:W3CDTF">2014-02-17T14:58:10Z</dcterms:created>
  <dcterms:modified xsi:type="dcterms:W3CDTF">2014-02-17T14:58:56Z</dcterms:modified>
</cp:coreProperties>
</file>