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4C4-2102-41A5-8BDC-069A91F6A34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2FC1-5A32-4397-BB69-39366B492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4C4-2102-41A5-8BDC-069A91F6A34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2FC1-5A32-4397-BB69-39366B492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1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4C4-2102-41A5-8BDC-069A91F6A34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2FC1-5A32-4397-BB69-39366B492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21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4C4-2102-41A5-8BDC-069A91F6A34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2FC1-5A32-4397-BB69-39366B492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3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4C4-2102-41A5-8BDC-069A91F6A34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2FC1-5A32-4397-BB69-39366B492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98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4C4-2102-41A5-8BDC-069A91F6A34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2FC1-5A32-4397-BB69-39366B492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08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4C4-2102-41A5-8BDC-069A91F6A34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2FC1-5A32-4397-BB69-39366B492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3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4C4-2102-41A5-8BDC-069A91F6A34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2FC1-5A32-4397-BB69-39366B492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3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4C4-2102-41A5-8BDC-069A91F6A34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2FC1-5A32-4397-BB69-39366B492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4C4-2102-41A5-8BDC-069A91F6A34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2FC1-5A32-4397-BB69-39366B492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6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4C4-2102-41A5-8BDC-069A91F6A34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2FC1-5A32-4397-BB69-39366B492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EB4C4-2102-41A5-8BDC-069A91F6A34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12FC1-5A32-4397-BB69-39366B492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64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CITES&amp;source=images&amp;cd=&amp;cad=rja&amp;docid=m9vqK0ZyWUNvwM&amp;tbnid=vQ-RiKi6j14KYM:&amp;ved=0CAUQjRw&amp;url=http://www.cites.org/gallery/species/cites_logo.html&amp;ei=EA4yUbjICYy20QWKqoHwBg&amp;psig=AFQjCNG88wVxSEvFZH9uWj3DIehheD1xsQ&amp;ust=136232129249140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cites&amp;source=images&amp;cd=&amp;cad=rja&amp;docid=tnofR7FGheqckM&amp;tbnid=TVrc_nAaTVCt7M:&amp;ved=0CAUQjRw&amp;url=http://www.alibaba.com/product-free/109474877/Vintage_Leopard_Fur_Coat_CITES_certificate/showimage.html&amp;ei=GQ42UZHCNKKV0QXYqYCACw&amp;bvm=bv.43148975,d.ZWU&amp;psig=AFQjCNGymisvIaz0mcF-goip3pTtH3kfnQ&amp;ust=13625834401168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.uk/url?sa=i&amp;rct=j&amp;q=illegal+animal+products&amp;source=images&amp;cd=&amp;cad=rja&amp;docid=kFBUL4fvBVlHyM&amp;tbnid=ajkHkWifrVKpZM:&amp;ved=0CAUQjRw&amp;url=http://www.ourbreathingplanet.com/how-to-end-the-illegal-wildlife-trade/&amp;ei=aw42UbaNL9GV0QW9roGgBA&amp;bvm=bv.43148975,d.ZWU&amp;psig=AFQjCNEDYz-fmN9xfhz1F7RfQOLj6iZPJQ&amp;ust=136258352787069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CROCODILE+skin+BOOTS&amp;source=images&amp;cd=&amp;cad=rja&amp;docid=zkrrKvpIDljQcM&amp;tbnid=B1_qEp90kOTj3M:&amp;ved=0CAUQjRw&amp;url=http://western-wear.typepad.com/western-wear/page/6/&amp;ei=Hfc2UdqkCKWm0QW984C4CA&amp;bvm=bv.43287494,d.ZWU&amp;psig=AFQjCNEv8VZrrpXhudAbITjyOi_nFyGxbQ&amp;ust=136264308831478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illegal+animal+products&amp;source=images&amp;cd=&amp;cad=rja&amp;docid=Kt2X_Px3UbYR4M&amp;tbnid=zMpZAWvqLJ3TvM:&amp;ved=0CAUQjRw&amp;url=http://www.cawtglobal.org/wildlife-crime/&amp;ei=jQ42Ue_hCeek0QW8uIGQCw&amp;bvm=bv.43148975,d.ZWU&amp;psig=AFQjCNEDYz-fmN9xfhz1F7RfQOLj6iZPJQ&amp;ust=136258352787069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illegal+animal+products&amp;source=images&amp;cd=&amp;cad=rja&amp;docid=qCaoIfa0KZPeIM&amp;tbnid=AYpat6v1vatMYM:&amp;ved=0CAUQjRw&amp;url=http://www.twylah.com/WWF/topics/trade&amp;ei=tg42UbfnAeam0QW0y4GwCw&amp;bvm=bv.43148975,d.ZWU&amp;psig=AFQjCNEDYz-fmN9xfhz1F7RfQOLj6iZPJQ&amp;ust=136258352787069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illegal+animal+products&amp;source=images&amp;cd=&amp;cad=rja&amp;docid=qCaoIfa0KZPeIM&amp;tbnid=AYpat6v1vatMYM:&amp;ved=0CAUQjRw&amp;url=http://www.twylah.com/WWF/topics/trade&amp;ei=tg42UbfnAeam0QW0y4GwCw&amp;bvm=bv.43148975,d.ZWU&amp;psig=AFQjCNEDYz-fmN9xfhz1F7RfQOLj6iZPJQ&amp;ust=13625835278706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cites&amp;source=images&amp;cd=&amp;cad=rja&amp;docid=tnofR7FGheqckM&amp;tbnid=TVrc_nAaTVCt7M:&amp;ved=0CAUQjRw&amp;url=http://www.alibaba.com/product-free/109474877/Vintage_Leopard_Fur_Coat_CITES_certificate/showimage.html&amp;ei=GQ42UZHCNKKV0QXYqYCACw&amp;bvm=bv.43148975,d.ZWU&amp;psig=AFQjCNGymisvIaz0mcF-goip3pTtH3kfnQ&amp;ust=1362583440116818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CROCODILE+skin+BOOTS&amp;source=images&amp;cd=&amp;cad=rja&amp;docid=zkrrKvpIDljQcM&amp;tbnid=B1_qEp90kOTj3M:&amp;ved=0CAUQjRw&amp;url=http://western-wear.typepad.com/western-wear/page/6/&amp;ei=Hfc2UdqkCKWm0QW984C4CA&amp;bvm=bv.43287494,d.ZWU&amp;psig=AFQjCNEv8VZrrpXhudAbITjyOi_nFyGxbQ&amp;ust=136264308831478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DfYWGPD52g" TargetMode="External"/><Relationship Id="rId2" Type="http://schemas.openxmlformats.org/officeDocument/2006/relationships/hyperlink" Target="http://www.youtube.com/watch?v=voXqRtM-Td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rct=j&amp;q=CITES&amp;source=images&amp;cd=&amp;cad=rja&amp;docid=m9vqK0ZyWUNvwM&amp;tbnid=vQ-RiKi6j14KYM:&amp;ved=0CAUQjRw&amp;url=http://www.cites.org/gallery/species/cites_logo.html&amp;ei=EA4yUbjICYy20QWKqoHwBg&amp;psig=AFQjCNG88wVxSEvFZH9uWj3DIehheD1xsQ&amp;ust=136232129249140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national+parks&amp;source=images&amp;cd=&amp;cad=rja&amp;docid=iG8PXWWm65MIBM&amp;tbnid=NnhBulUdg_egKM:&amp;ved=0CAUQjRw&amp;url=http://exstage97.peak1.titaninternet.co.uk/index/learning_about/national_parks_england_wales.htm&amp;ei=Aw8yUZylCom10QWlrYHoDg&amp;psig=AFQjCNE-7A1xQpJ6y1r-8GeR8JZ6qy88TQ&amp;ust=136232153071658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wall&amp;source=images&amp;cd=&amp;cad=rja&amp;docid=rvsBiVQuYeCbvM&amp;tbnid=4dvQcpNNfgXd4M:&amp;ved=0CAUQjRw&amp;url=http://en.wikipedia.org/wiki/File:Concrete_wall.jpg&amp;ei=sBMyUeCXL8bO0QWbv4HADA&amp;psig=AFQjCNEHktE5nnswDV4ZPnF8KQxpv4dCyQ&amp;ust=136232270957889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.uk/url?sa=i&amp;rct=j&amp;q=poaching&amp;source=images&amp;cd=&amp;cad=rja&amp;docid=OiSEPbEHx73JoM&amp;tbnid=9EZhMe143qKnrM:&amp;ved=0CAUQjRw&amp;url=http://conservationbiology.net/research-programs/tracking-poached-ivory-2/&amp;ei=ShQyUZjdDuGj0QWeg4GwDQ&amp;psig=AFQjCNF3u7_qeylK0OOJOmztPLNBb96rmw&amp;ust=136232288740741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learningzone/clips/rainforest-sustainability-costa-rica/3097.html" TargetMode="External"/><Relationship Id="rId2" Type="http://schemas.openxmlformats.org/officeDocument/2006/relationships/hyperlink" Target="http://www.bbc.co.uk/learningzone/clips/sustainable-forestry-using-animal-power/1196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w6Ug6RUPTQ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itchFamily="66" charset="0"/>
              </a:rPr>
              <a:t>How can we conserve the biosphere?</a:t>
            </a:r>
            <a:endParaRPr lang="en-GB" u="sng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1757775"/>
            <a:ext cx="84969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All (D Grade): Know and example of conservation</a:t>
            </a:r>
          </a:p>
          <a:p>
            <a:pPr algn="l"/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Most (B/C Grade): Explain various ways in which we can conserve the biosphere</a:t>
            </a:r>
          </a:p>
          <a:p>
            <a:pPr algn="l"/>
            <a:r>
              <a:rPr lang="en-GB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Some (A*/A Grade): …and use examples to show how this works at different scales (e.g. local, national, global)</a:t>
            </a:r>
            <a:endParaRPr lang="en-GB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latin typeface="Comic Sans MS" pitchFamily="66" charset="0"/>
              </a:rPr>
              <a:t>Key questions for conservation…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28092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Read page 52</a:t>
            </a:r>
          </a:p>
          <a:p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Do we save hotspots or bits from every biome?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Should we just conserve in poor countries (as its cheaper to do it there)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Should we bother restoring devastated areas or just leave them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Should we put money into saving </a:t>
            </a:r>
            <a:r>
              <a:rPr lang="en-GB" sz="2000" b="1" dirty="0">
                <a:solidFill>
                  <a:prstClr val="black"/>
                </a:solidFill>
                <a:latin typeface="Comic Sans MS" pitchFamily="66" charset="0"/>
              </a:rPr>
              <a:t>high-profile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 animals (e.g. giant pandas) or </a:t>
            </a:r>
            <a:r>
              <a:rPr lang="en-GB" sz="2000" b="1" dirty="0">
                <a:solidFill>
                  <a:prstClr val="black"/>
                </a:solidFill>
                <a:latin typeface="Comic Sans MS" pitchFamily="66" charset="0"/>
              </a:rPr>
              <a:t>keystone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 species 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like bees which are important for the food web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latin typeface="Comic Sans MS" pitchFamily="66" charset="0"/>
              </a:rPr>
              <a:t>Key questions for conservation…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764704"/>
            <a:ext cx="8280920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Read page 52</a:t>
            </a:r>
          </a:p>
          <a:p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Do we save hotspots or bits from every biome?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Should we just conserve in poor countries (as its cheaper to do it there)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Should we bother restoring devastated areas or just leave them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Should we put money into saving 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high-profile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 animals (e.g. giant pandas) or 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keystone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 species 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like bees which are important for the food web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850" y="3026549"/>
            <a:ext cx="8280920" cy="2862322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omic Sans MS" pitchFamily="66" charset="0"/>
              </a:rPr>
              <a:t>Task</a:t>
            </a:r>
            <a:endParaRPr lang="en-GB" sz="2000" b="1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Using the diagram on p 52, imagine you have a budget of </a:t>
            </a:r>
            <a:r>
              <a:rPr lang="en-GB" sz="2000" b="1" dirty="0">
                <a:solidFill>
                  <a:prstClr val="black"/>
                </a:solidFill>
                <a:latin typeface="Comic Sans MS" pitchFamily="66" charset="0"/>
              </a:rPr>
              <a:t>$40 billion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.  What would your priorities be for conserving the biosphere?   </a:t>
            </a:r>
          </a:p>
          <a:p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Write out how you would spend you $40bn</a:t>
            </a: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Explain the reasons for your choices.</a:t>
            </a:r>
          </a:p>
          <a:p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Extension: was the decision hard to make? Explain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CONSERVATION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cites.org/gallery/Pics/CITES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272808" cy="42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7974" y="5517232"/>
            <a:ext cx="7748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Convention on International Trade in Endangered Species</a:t>
            </a:r>
          </a:p>
        </p:txBody>
      </p:sp>
    </p:spTree>
    <p:extLst>
      <p:ext uri="{BB962C8B-B14F-4D97-AF65-F5344CB8AC3E}">
        <p14:creationId xmlns:p14="http://schemas.microsoft.com/office/powerpoint/2010/main" val="22666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t0.gstatic.com/images?q=tbn:ANd9GcRhf_0nYvISCEw-mOKR4TO4ViEFe_ZxVwx7sLq-boSpIyemn1Pc8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245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urbreathingplanet.com/wp-content/uploads/2011/12/illegal-wildlife-trade-item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61" y="2276872"/>
            <a:ext cx="6618692" cy="44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t2.gstatic.com/images?q=tbn:ANd9GcTCnrDlBSOzNVoe3voaffLP_HU0uhVNaSDNvxeFC3zylpkJcDuQY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1"/>
            <a:ext cx="3456384" cy="520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www.cawtglobal.org/storage/images/bear-paws.jpg?__SQUARESPACE_CACHEVERSION=124940261549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9497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awsassets.panda.org/img/original/wildlife_crime_blog2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" y="-12251"/>
            <a:ext cx="7935119" cy="53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517232"/>
            <a:ext cx="8003232" cy="60893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Some animals are endangered because….</a:t>
            </a:r>
            <a:endParaRPr lang="en-GB" dirty="0"/>
          </a:p>
        </p:txBody>
      </p:sp>
      <p:pic>
        <p:nvPicPr>
          <p:cNvPr id="3074" name="Picture 2" descr="http://awsassets.panda.org/img/original/wildlife_crime_blog2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" y="950295"/>
            <a:ext cx="3967560" cy="26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2.gstatic.com/images?q=tbn:ANd9GcTCnrDlBSOzNVoe3voaffLP_HU0uhVNaSDNvxeFC3zylpkJcDuQY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398"/>
            <a:ext cx="2308284" cy="34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0.gstatic.com/images?q=tbn:ANd9GcRhf_0nYvISCEw-mOKR4TO4ViEFe_ZxVwx7sLq-boSpIyemn1Pc8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66" y="2327919"/>
            <a:ext cx="304245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3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accent3"/>
                </a:solidFill>
              </a:rPr>
              <a:t>Global action: CITES</a:t>
            </a:r>
            <a:endParaRPr lang="en-GB" b="1" u="sng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978" y="42005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n-GB" dirty="0">
                <a:solidFill>
                  <a:prstClr val="black"/>
                </a:solidFill>
                <a:hlinkClick r:id="rId2"/>
              </a:rPr>
              <a:t>www.youtube.com/watch?v=voXqRtM-Tdk</a:t>
            </a:r>
            <a:r>
              <a:rPr lang="en-GB" dirty="0">
                <a:solidFill>
                  <a:prstClr val="black"/>
                </a:solidFill>
              </a:rPr>
              <a:t> sharks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377" y="1153576"/>
            <a:ext cx="51017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</a:rPr>
              <a:t>Who</a:t>
            </a:r>
            <a:r>
              <a:rPr lang="en-GB" sz="2400" dirty="0">
                <a:solidFill>
                  <a:prstClr val="black"/>
                </a:solidFill>
              </a:rPr>
              <a:t>: Convention on International Trade in Endangered Species</a:t>
            </a:r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b="1" dirty="0">
                <a:solidFill>
                  <a:srgbClr val="92D050"/>
                </a:solidFill>
              </a:rPr>
              <a:t>Where</a:t>
            </a:r>
            <a:r>
              <a:rPr lang="en-GB" sz="2400" dirty="0">
                <a:solidFill>
                  <a:prstClr val="black"/>
                </a:solidFill>
              </a:rPr>
              <a:t>: Global scale</a:t>
            </a:r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b="1" dirty="0">
                <a:solidFill>
                  <a:srgbClr val="92D050"/>
                </a:solidFill>
              </a:rPr>
              <a:t>What</a:t>
            </a:r>
            <a:r>
              <a:rPr lang="en-GB" sz="2400" dirty="0">
                <a:solidFill>
                  <a:prstClr val="black"/>
                </a:solidFill>
              </a:rPr>
              <a:t>: Tries to protect endangered species from hunting/ destruction e.g. elephants, Bengal tigers, hammerhead sharks</a:t>
            </a:r>
          </a:p>
          <a:p>
            <a:r>
              <a:rPr lang="en-GB" sz="2400" b="1" dirty="0">
                <a:solidFill>
                  <a:srgbClr val="92D050"/>
                </a:solidFill>
              </a:rPr>
              <a:t>How</a:t>
            </a:r>
            <a:r>
              <a:rPr lang="en-GB" sz="2400" dirty="0">
                <a:solidFill>
                  <a:prstClr val="black"/>
                </a:solidFill>
              </a:rPr>
              <a:t>: International law, policing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978" y="55779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GB" dirty="0">
                <a:solidFill>
                  <a:prstClr val="black"/>
                </a:solidFill>
                <a:hlinkClick r:id="rId3"/>
              </a:rPr>
              <a:t>www.youtube.com/watch?v=wDfYWGPD52g</a:t>
            </a:r>
            <a:r>
              <a:rPr lang="en-GB" dirty="0">
                <a:solidFill>
                  <a:prstClr val="black"/>
                </a:solidFill>
              </a:rPr>
              <a:t> elephants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1266" name="Picture 2" descr="http://www.cites.org/gallery/Pics/CITES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98" y="498579"/>
            <a:ext cx="3998402" cy="23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5473052" y="3075708"/>
            <a:ext cx="3024336" cy="17783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Protecting sharks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473052" y="4725144"/>
            <a:ext cx="3024336" cy="17783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Protecting elephants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76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rgbClr val="4BACC6">
                    <a:lumMod val="75000"/>
                  </a:srgbClr>
                </a:solidFill>
              </a:rPr>
              <a:t>National action: National Parks</a:t>
            </a:r>
            <a:endParaRPr lang="en-GB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34" y="1143000"/>
            <a:ext cx="35483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BACC6">
                    <a:lumMod val="75000"/>
                  </a:srgbClr>
                </a:solidFill>
              </a:rPr>
              <a:t>Who</a:t>
            </a:r>
            <a:r>
              <a:rPr lang="en-GB" sz="2400" dirty="0">
                <a:solidFill>
                  <a:prstClr val="black"/>
                </a:solidFill>
              </a:rPr>
              <a:t>: UK Government</a:t>
            </a:r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b="1" dirty="0">
                <a:solidFill>
                  <a:srgbClr val="4BACC6">
                    <a:lumMod val="75000"/>
                  </a:srgbClr>
                </a:solidFill>
              </a:rPr>
              <a:t>Where</a:t>
            </a:r>
            <a:r>
              <a:rPr lang="en-GB" sz="2400" dirty="0">
                <a:solidFill>
                  <a:prstClr val="black"/>
                </a:solidFill>
              </a:rPr>
              <a:t>: example is the New Forest or Peak District</a:t>
            </a:r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b="1" dirty="0">
                <a:solidFill>
                  <a:srgbClr val="4BACC6">
                    <a:lumMod val="75000"/>
                  </a:srgbClr>
                </a:solidFill>
              </a:rPr>
              <a:t>What</a:t>
            </a:r>
            <a:r>
              <a:rPr lang="en-GB" sz="2400" dirty="0">
                <a:solidFill>
                  <a:prstClr val="black"/>
                </a:solidFill>
              </a:rPr>
              <a:t>: aims to protect wildlife and manage tourism</a:t>
            </a:r>
          </a:p>
          <a:p>
            <a:r>
              <a:rPr lang="en-GB" sz="2400" b="1" dirty="0">
                <a:solidFill>
                  <a:srgbClr val="4BACC6">
                    <a:lumMod val="75000"/>
                  </a:srgbClr>
                </a:solidFill>
              </a:rPr>
              <a:t>How</a:t>
            </a:r>
            <a:r>
              <a:rPr lang="en-GB" sz="2400" dirty="0">
                <a:solidFill>
                  <a:prstClr val="black"/>
                </a:solidFill>
              </a:rPr>
              <a:t>: Providing habitats, paying farmers to replant hedge rows, providing tourist areas, providing footpaths, setting up breeding programmes, stopping new developments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12290" name="Picture 2" descr="http://exstage97.peak1.titaninternet.co.uk/national_park_protected_are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72" y="1556792"/>
            <a:ext cx="32861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" y="-1"/>
            <a:ext cx="8938499" cy="67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76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rgbClr val="C0504D"/>
                </a:solidFill>
              </a:rPr>
              <a:t>Local action: Biodiversity action plans </a:t>
            </a:r>
            <a:endParaRPr lang="en-GB" dirty="0">
              <a:solidFill>
                <a:srgbClr val="C0504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34" y="1143000"/>
            <a:ext cx="43403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504D"/>
                </a:solidFill>
              </a:rPr>
              <a:t>Who</a:t>
            </a:r>
            <a:r>
              <a:rPr lang="en-GB" sz="2400" dirty="0">
                <a:solidFill>
                  <a:prstClr val="black"/>
                </a:solidFill>
              </a:rPr>
              <a:t>: Local Government UK</a:t>
            </a:r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b="1" dirty="0">
                <a:solidFill>
                  <a:srgbClr val="C0504D"/>
                </a:solidFill>
              </a:rPr>
              <a:t>Where</a:t>
            </a:r>
            <a:r>
              <a:rPr lang="en-GB" sz="2400" dirty="0">
                <a:solidFill>
                  <a:prstClr val="black"/>
                </a:solidFill>
              </a:rPr>
              <a:t>: all over UK, e.g. Bracknell forest</a:t>
            </a:r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b="1" dirty="0">
                <a:solidFill>
                  <a:srgbClr val="C0504D"/>
                </a:solidFill>
              </a:rPr>
              <a:t>What</a:t>
            </a:r>
            <a:r>
              <a:rPr lang="en-GB" sz="2400" dirty="0">
                <a:solidFill>
                  <a:prstClr val="black"/>
                </a:solidFill>
              </a:rPr>
              <a:t>: aims to protect biodiversity</a:t>
            </a:r>
          </a:p>
          <a:p>
            <a:r>
              <a:rPr lang="en-GB" sz="2400" b="1" dirty="0">
                <a:solidFill>
                  <a:srgbClr val="C0504D"/>
                </a:solidFill>
              </a:rPr>
              <a:t>How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Improve </a:t>
            </a:r>
            <a:r>
              <a:rPr lang="en-GB" sz="2000" dirty="0">
                <a:solidFill>
                  <a:prstClr val="black"/>
                </a:solidFill>
              </a:rPr>
              <a:t>condition of grassland SSSIs currently not in favourable </a:t>
            </a:r>
            <a:r>
              <a:rPr lang="en-GB" sz="2000" dirty="0">
                <a:solidFill>
                  <a:prstClr val="black"/>
                </a:solidFill>
              </a:rPr>
              <a:t>condition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Increase the publics’ understanding of the importance of </a:t>
            </a:r>
            <a:r>
              <a:rPr lang="en-GB" sz="2000" dirty="0">
                <a:solidFill>
                  <a:prstClr val="black"/>
                </a:solidFill>
              </a:rPr>
              <a:t>Bracknell forest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Locally sourced plants/seed to be used for meadow establishment/enhancement projects</a:t>
            </a:r>
          </a:p>
        </p:txBody>
      </p:sp>
      <p:pic>
        <p:nvPicPr>
          <p:cNvPr id="6" name="Picture 2" descr="Biodiversity Opportunity Areas in Berksh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25" y="1772816"/>
            <a:ext cx="4079682" cy="288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Biodiversity Opportunity Areas in Berksh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" y="0"/>
            <a:ext cx="9063057" cy="64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Complete the sheet on different approaches to conservation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Extension: Evaluate which approach is best and explain why you think this</a:t>
            </a: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573420"/>
              </p:ext>
            </p:extLst>
          </p:nvPr>
        </p:nvGraphicFramePr>
        <p:xfrm>
          <a:off x="395536" y="1772816"/>
          <a:ext cx="8085584" cy="29523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0705"/>
                <a:gridCol w="6664879"/>
              </a:tblGrid>
              <a:tr h="97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Global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62" marR="37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62" marR="37262" marT="0" marB="0"/>
                </a:tc>
              </a:tr>
              <a:tr h="97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National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62" marR="37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62" marR="37262" marT="0" marB="0"/>
                </a:tc>
              </a:tr>
              <a:tr h="100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Local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62" marR="37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62" marR="372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3012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1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842963"/>
            <a:ext cx="75914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0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itchFamily="66" charset="0"/>
              </a:rPr>
              <a:t>How can we manage ecosystems sustainably?</a:t>
            </a:r>
            <a:endParaRPr lang="en-GB" u="sng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1757775"/>
            <a:ext cx="84969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All (D Grade): Know the meaning of sustainable management</a:t>
            </a:r>
          </a:p>
          <a:p>
            <a:pPr algn="l"/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Most (B/C Grade): Explain what sustainable management involves</a:t>
            </a:r>
          </a:p>
          <a:p>
            <a:pPr algn="l"/>
            <a:r>
              <a:rPr lang="en-GB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Some (A*/A Grade): …and be able to use a case study to explain this.</a:t>
            </a:r>
            <a:endParaRPr lang="en-GB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</a:t>
            </a:r>
            <a:r>
              <a:rPr lang="en-GB" dirty="0" err="1" smtClean="0"/>
              <a:t>Wordsearch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3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0.gstatic.com/images?q=tbn:ANd9GcQo_UJ2_yFR0EX01uqVtJ3Q0YsNq1l50LFCqAKTQ2VXvI6a33nTC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1052"/>
            <a:ext cx="3960440" cy="26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23165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In the 1970s scientists realised that some types of conservation (by ‘closing off’ huge areas) didn’t work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7192" y="135296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People still harvested and poached/ hunted.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704" y="57332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Another way was needed where the needs of people were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balanced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with conservations needs for the long term = sustainable management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6388" name="Picture 4" descr="http://conservationbiology.net/wp-content/uploads/2008/12/poache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5126693" cy="35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Sustainable management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99592" y="4293096"/>
            <a:ext cx="7200800" cy="1443"/>
          </a:xfrm>
          <a:prstGeom prst="straightConnector1">
            <a:avLst/>
          </a:prstGeom>
          <a:ln w="142875"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7904" y="433723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Conservation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5219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Total protection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8523" y="453509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Total Exploitation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640" y="1556792"/>
            <a:ext cx="182108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Scientific reserve (no access)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1695291"/>
            <a:ext cx="18210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Wildlife parks and reserves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7436" y="1741457"/>
            <a:ext cx="182108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Economic development with conservation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1172" y="3280258"/>
            <a:ext cx="23762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Extractive reserves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99592" y="2480122"/>
            <a:ext cx="144016" cy="1812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267744" y="2341622"/>
            <a:ext cx="720080" cy="18794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631591" y="3649590"/>
            <a:ext cx="720080" cy="5714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28084" y="2941786"/>
            <a:ext cx="1349895" cy="1279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9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Conservation = </a:t>
            </a:r>
            <a:r>
              <a:rPr lang="en-GB" sz="2800" dirty="0" smtClean="0">
                <a:solidFill>
                  <a:srgbClr val="FF0000"/>
                </a:solidFill>
              </a:rPr>
              <a:t>protecting the environment (biosphere)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Sustainable management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99592" y="4293096"/>
            <a:ext cx="7200800" cy="1443"/>
          </a:xfrm>
          <a:prstGeom prst="straightConnector1">
            <a:avLst/>
          </a:prstGeom>
          <a:ln w="142875"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7904" y="433723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Conservation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5219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Total protection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8523" y="453509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Total Exploitation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640" y="1556792"/>
            <a:ext cx="182108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Scientific reserve (no access)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1695291"/>
            <a:ext cx="18210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Wildlife parks and reserves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7436" y="1741457"/>
            <a:ext cx="182108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Economic development with conservation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5387" y="3280258"/>
            <a:ext cx="23762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Extractive reserves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99592" y="2480122"/>
            <a:ext cx="144016" cy="1812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267744" y="2341622"/>
            <a:ext cx="720080" cy="18794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631591" y="3649590"/>
            <a:ext cx="720080" cy="5714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28084" y="2941786"/>
            <a:ext cx="1349895" cy="1279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699" y="5241752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C/D: Explain using p 54 what sustainable management of ecosystems is.</a:t>
            </a:r>
          </a:p>
          <a:p>
            <a:r>
              <a:rPr lang="en-GB" sz="2400" dirty="0">
                <a:solidFill>
                  <a:prstClr val="black"/>
                </a:solidFill>
              </a:rPr>
              <a:t>A-B: …. And </a:t>
            </a:r>
            <a:r>
              <a:rPr lang="en-GB" sz="2400" dirty="0">
                <a:solidFill>
                  <a:prstClr val="black"/>
                </a:solidFill>
              </a:rPr>
              <a:t>Copy the </a:t>
            </a:r>
            <a:r>
              <a:rPr lang="en-GB" sz="2400" dirty="0">
                <a:solidFill>
                  <a:prstClr val="black"/>
                </a:solidFill>
              </a:rPr>
              <a:t>diagram to show the continuum of conservation.  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278092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n-GB" dirty="0">
                <a:solidFill>
                  <a:prstClr val="black"/>
                </a:solidFill>
                <a:hlinkClick r:id="rId2"/>
              </a:rPr>
              <a:t>www.bbc.co.uk/learningzone/clips/sustainable-forestry-using-animal-power/11966.html</a:t>
            </a:r>
            <a:r>
              <a:rPr lang="en-GB" dirty="0">
                <a:solidFill>
                  <a:prstClr val="black"/>
                </a:solidFill>
              </a:rPr>
              <a:t> Sustainable forestry using animals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513" y="472514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GB" dirty="0">
                <a:solidFill>
                  <a:prstClr val="black"/>
                </a:solidFill>
                <a:hlinkClick r:id="rId3"/>
              </a:rPr>
              <a:t>www.bbc.co.uk/learningzone/clips/rainforest-sustainability-costa-rica/3097.html</a:t>
            </a:r>
            <a:r>
              <a:rPr lang="en-GB" dirty="0">
                <a:solidFill>
                  <a:prstClr val="black"/>
                </a:solidFill>
              </a:rPr>
              <a:t> sustainable management of a rainforest – costa </a:t>
            </a:r>
            <a:r>
              <a:rPr lang="en-GB" dirty="0" err="1">
                <a:solidFill>
                  <a:prstClr val="black"/>
                </a:solidFill>
              </a:rPr>
              <a:t>rica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935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GB" dirty="0">
                <a:solidFill>
                  <a:prstClr val="black"/>
                </a:solidFill>
                <a:hlinkClick r:id="rId4"/>
              </a:rPr>
              <a:t>www.youtube.com/watch?v=Sw6Ug6RUPTQ</a:t>
            </a:r>
            <a:r>
              <a:rPr lang="en-GB" dirty="0">
                <a:solidFill>
                  <a:prstClr val="black"/>
                </a:solidFill>
              </a:rPr>
              <a:t> La Cruz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itchFamily="66" charset="0"/>
              </a:rPr>
              <a:t>How can we manage ecosystems sustainably?</a:t>
            </a:r>
            <a:endParaRPr lang="en-GB" u="sng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1757775"/>
            <a:ext cx="84969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All (D Grade): Know the meaning of sustainable management</a:t>
            </a:r>
          </a:p>
          <a:p>
            <a:pPr algn="l"/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Most (B/C Grade): Explain what sustainable management involves</a:t>
            </a:r>
          </a:p>
          <a:p>
            <a:pPr algn="l"/>
            <a:r>
              <a:rPr lang="en-GB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Some (A*/A Grade): …and be able to use a case study to explain this.</a:t>
            </a:r>
            <a:endParaRPr lang="en-GB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28" y="59492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crossword</a:t>
            </a:r>
            <a:endParaRPr lang="en-GB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3633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Comic Sans MS" pitchFamily="66" charset="0"/>
              </a:rPr>
              <a:t>Task:</a:t>
            </a:r>
          </a:p>
          <a:p>
            <a:pPr marL="0" indent="0">
              <a:buNone/>
            </a:pPr>
            <a:r>
              <a:rPr lang="en-GB" sz="2400" b="1" dirty="0" smtClean="0">
                <a:latin typeface="Comic Sans MS" pitchFamily="66" charset="0"/>
              </a:rPr>
              <a:t>Aim: To create a copy of the diagram outside the classroom which shows an example of sustainable management</a:t>
            </a:r>
          </a:p>
          <a:p>
            <a:pPr marL="0" indent="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  <a:latin typeface="Comic Sans MS" pitchFamily="66" charset="0"/>
              </a:rPr>
              <a:t>How: In table groups, appoint one person to be the drawer, and number the rest.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  <a:latin typeface="Comic Sans MS" pitchFamily="66" charset="0"/>
              </a:rPr>
              <a:t>The drawer </a:t>
            </a:r>
            <a:r>
              <a:rPr lang="en-GB" sz="2400" b="1" dirty="0" smtClean="0">
                <a:solidFill>
                  <a:schemeClr val="accent1"/>
                </a:solidFill>
                <a:latin typeface="Comic Sans MS" pitchFamily="66" charset="0"/>
              </a:rPr>
              <a:t>CANNOT</a:t>
            </a:r>
            <a:r>
              <a:rPr lang="en-GB" sz="2400" dirty="0" smtClean="0">
                <a:solidFill>
                  <a:schemeClr val="accent1"/>
                </a:solidFill>
                <a:latin typeface="Comic Sans MS" pitchFamily="66" charset="0"/>
              </a:rPr>
              <a:t> go outside and see the diagram.  The other members of the group cannot draw and must take it in turns to see the diagram – 30secs each.</a:t>
            </a:r>
            <a:endParaRPr lang="en-GB" sz="2400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8864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Comic Sans MS" pitchFamily="66" charset="0"/>
              </a:rPr>
              <a:t>Most (B/C Grade): Explain what sustainable management involves</a:t>
            </a:r>
          </a:p>
        </p:txBody>
      </p:sp>
    </p:spTree>
    <p:extLst>
      <p:ext uri="{BB962C8B-B14F-4D97-AF65-F5344CB8AC3E}">
        <p14:creationId xmlns:p14="http://schemas.microsoft.com/office/powerpoint/2010/main" val="9291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927" y="228083"/>
            <a:ext cx="3839561" cy="3945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Kilum</a:t>
            </a:r>
            <a:r>
              <a:rPr lang="en-GB" b="1" dirty="0" smtClean="0">
                <a:solidFill>
                  <a:srgbClr val="FF0000"/>
                </a:solidFill>
              </a:rPr>
              <a:t>, Cameroon</a:t>
            </a:r>
          </a:p>
          <a:p>
            <a:pPr marL="0" indent="0">
              <a:buNone/>
            </a:pPr>
            <a:r>
              <a:rPr lang="en-GB" dirty="0" smtClean="0"/>
              <a:t>Land divided into zones with different levels of protection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smtClean="0"/>
              <a:t>Core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smtClean="0"/>
              <a:t>Buffer zone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smtClean="0"/>
              <a:t>Sustainable use areas</a:t>
            </a:r>
            <a:endParaRPr lang="en-GB" sz="2400" dirty="0"/>
          </a:p>
        </p:txBody>
      </p:sp>
      <p:pic>
        <p:nvPicPr>
          <p:cNvPr id="14338" name="Picture 2" descr="The Components of an Ecologic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92371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990" y="438501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omic Sans MS" pitchFamily="66" charset="0"/>
              </a:rPr>
              <a:t>D: write down four ways it is sustainable in bullet points</a:t>
            </a:r>
          </a:p>
          <a:p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C/B: Explain using at least four ideas how sustainable management works here</a:t>
            </a:r>
          </a:p>
          <a:p>
            <a:r>
              <a:rPr lang="en-GB" sz="2000" dirty="0">
                <a:solidFill>
                  <a:srgbClr val="00B050"/>
                </a:solidFill>
                <a:latin typeface="Comic Sans MS" pitchFamily="66" charset="0"/>
              </a:rPr>
              <a:t>A*/A: ….and explain clearly WHY this is sustainable in the long term</a:t>
            </a:r>
          </a:p>
          <a:p>
            <a:endParaRPr lang="en-GB" sz="2000" dirty="0">
              <a:solidFill>
                <a:prstClr val="white">
                  <a:lumMod val="50000"/>
                </a:prstClr>
              </a:solidFill>
              <a:latin typeface="Comic Sans MS" pitchFamily="66" charset="0"/>
            </a:endParaRPr>
          </a:p>
          <a:p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omic Sans MS" pitchFamily="66" charset="0"/>
              </a:rPr>
              <a:t>Extension: draw the diagram to show how zoning works.</a:t>
            </a:r>
            <a:endParaRPr lang="en-GB" sz="2000" dirty="0">
              <a:solidFill>
                <a:prstClr val="white">
                  <a:lumMod val="50000"/>
                </a:prst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990" y="3973043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 err="1">
                <a:solidFill>
                  <a:prstClr val="black"/>
                </a:solidFill>
                <a:latin typeface="Comic Sans MS" pitchFamily="66" charset="0"/>
              </a:rPr>
              <a:t>Kilum</a:t>
            </a:r>
            <a:r>
              <a:rPr lang="en-GB" sz="2000" u="sng" dirty="0">
                <a:solidFill>
                  <a:prstClr val="black"/>
                </a:solidFill>
                <a:latin typeface="Comic Sans MS" pitchFamily="66" charset="0"/>
              </a:rPr>
              <a:t>, Cameroon – sustainable management of biosphere 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Which is it more likely to be: Sustainable management or conservation?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26961"/>
              </p:ext>
            </p:extLst>
          </p:nvPr>
        </p:nvGraphicFramePr>
        <p:xfrm>
          <a:off x="1403648" y="2132856"/>
          <a:ext cx="6096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Wildlife is totally protected in theory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species</a:t>
                      </a:r>
                      <a:r>
                        <a:rPr lang="en-GB" baseline="0" dirty="0" smtClean="0"/>
                        <a:t> focussed upon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Locals allowed</a:t>
                      </a:r>
                      <a:r>
                        <a:rPr lang="en-GB" baseline="0" dirty="0" smtClean="0"/>
                        <a:t> to live inside reserve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Only</a:t>
                      </a:r>
                      <a:r>
                        <a:rPr lang="en-GB" baseline="0" dirty="0" smtClean="0"/>
                        <a:t> scientists allowed inside a reserve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Local people helped out of poverty as part of</a:t>
                      </a:r>
                      <a:r>
                        <a:rPr lang="en-GB" baseline="0" dirty="0" smtClean="0"/>
                        <a:t> this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Money gained from tourism in the</a:t>
                      </a:r>
                      <a:r>
                        <a:rPr lang="en-GB" baseline="0" dirty="0" smtClean="0"/>
                        <a:t> area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Zoning system is used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Keystone species focussed</a:t>
                      </a:r>
                      <a:r>
                        <a:rPr lang="en-GB" baseline="0" dirty="0" smtClean="0"/>
                        <a:t> upon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Poaching might still occur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80161" y="52315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What else could you add?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Self review of topic</a:t>
            </a:r>
          </a:p>
          <a:p>
            <a:pPr>
              <a:buFontTx/>
              <a:buChar char="-"/>
            </a:pPr>
            <a:r>
              <a:rPr lang="en-GB" dirty="0" smtClean="0"/>
              <a:t>Study revision 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3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33463"/>
            <a:ext cx="65532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6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417"/>
            <a:ext cx="7982272" cy="589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2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94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Conservation = </a:t>
            </a:r>
            <a:r>
              <a:rPr lang="en-GB" sz="2800" dirty="0" smtClean="0"/>
              <a:t>protecting the </a:t>
            </a:r>
            <a:r>
              <a:rPr lang="en-GB" sz="2800" dirty="0"/>
              <a:t>environment (biosphere)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Global Scale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National Scale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Local Scale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75656" y="220486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0718" y="386104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3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" y="-1"/>
            <a:ext cx="8938499" cy="67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9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8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Revision lesson – Battle for the Biosphere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you need to know: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747713"/>
            <a:ext cx="73628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7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76263"/>
            <a:ext cx="75152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2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896771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6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Do we save hotspots or bits from every biome</a:t>
            </a: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5536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Should we just conserve in poor countries (as its cheaper to do it there</a:t>
            </a: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7544" y="54868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Should we bother restoring devastated areas or just leave </a:t>
            </a: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them</a:t>
            </a: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5536" y="548680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Should we put money into saving </a:t>
            </a:r>
            <a:r>
              <a:rPr lang="en-GB" sz="2800" b="1" dirty="0">
                <a:solidFill>
                  <a:prstClr val="black"/>
                </a:solidFill>
                <a:latin typeface="Comic Sans MS" pitchFamily="66" charset="0"/>
              </a:rPr>
              <a:t>high-profile</a:t>
            </a: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 animals (e.g. giant pandas) or </a:t>
            </a:r>
            <a:r>
              <a:rPr lang="en-GB" sz="2800" b="1" dirty="0">
                <a:solidFill>
                  <a:prstClr val="black"/>
                </a:solidFill>
                <a:latin typeface="Comic Sans MS" pitchFamily="66" charset="0"/>
              </a:rPr>
              <a:t>keystone</a:t>
            </a: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 species like bees which are important for the food web</a:t>
            </a:r>
          </a:p>
        </p:txBody>
      </p:sp>
    </p:spTree>
    <p:extLst>
      <p:ext uri="{BB962C8B-B14F-4D97-AF65-F5344CB8AC3E}">
        <p14:creationId xmlns:p14="http://schemas.microsoft.com/office/powerpoint/2010/main" val="38051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1046</Words>
  <Application>Microsoft Office PowerPoint</Application>
  <PresentationFormat>On-screen Show (4:3)</PresentationFormat>
  <Paragraphs>139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How can we conserve the biosphere?</vt:lpstr>
      <vt:lpstr>PowerPoint Presentation</vt:lpstr>
      <vt:lpstr>Conservation = protecting the environment (biosphere)</vt:lpstr>
      <vt:lpstr>Conservation = protecting the environment (biosphere)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questions for conservation…</vt:lpstr>
      <vt:lpstr>Key questions for conservation…</vt:lpstr>
      <vt:lpstr>GLOBAL CONSERVATION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action: CITES</vt:lpstr>
      <vt:lpstr>PowerPoint Presentation</vt:lpstr>
      <vt:lpstr>PowerPoint Presentation</vt:lpstr>
      <vt:lpstr>PowerPoint Presentation</vt:lpstr>
      <vt:lpstr>Complete the sheet on different approaches to conservation</vt:lpstr>
      <vt:lpstr>PowerPoint Presentation</vt:lpstr>
      <vt:lpstr>PowerPoint Presentation</vt:lpstr>
      <vt:lpstr>PowerPoint Presentation</vt:lpstr>
      <vt:lpstr>How can we manage ecosystems sustainably?</vt:lpstr>
      <vt:lpstr>Starter: Wordsearch</vt:lpstr>
      <vt:lpstr>PowerPoint Presentation</vt:lpstr>
      <vt:lpstr>Sustainable management</vt:lpstr>
      <vt:lpstr>Sustainable management</vt:lpstr>
      <vt:lpstr>PowerPoint Presentation</vt:lpstr>
      <vt:lpstr>PowerPoint Presentation</vt:lpstr>
      <vt:lpstr>How can we manage ecosystems sustainably?</vt:lpstr>
      <vt:lpstr>PowerPoint Presentation</vt:lpstr>
      <vt:lpstr>PowerPoint Presentation</vt:lpstr>
      <vt:lpstr>Which is it more likely to be: Sustainable management or conservation?</vt:lpstr>
      <vt:lpstr>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Revision lesson – Battle for the Biosphere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conserve the biosphere?</dc:title>
  <dc:creator>Jen Wood</dc:creator>
  <cp:lastModifiedBy>Jen Wood</cp:lastModifiedBy>
  <cp:revision>1</cp:revision>
  <dcterms:created xsi:type="dcterms:W3CDTF">2014-04-09T14:51:06Z</dcterms:created>
  <dcterms:modified xsi:type="dcterms:W3CDTF">2014-04-09T14:52:19Z</dcterms:modified>
</cp:coreProperties>
</file>