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0A6AE-A3C0-46B7-98C4-1D2EE91B28B1}" type="datetimeFigureOut">
              <a:rPr lang="en-US" smtClean="0"/>
              <a:pPr/>
              <a:t>4/21/2014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4925B-8131-48CE-8864-B13C3DE490B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0A6AE-A3C0-46B7-98C4-1D2EE91B28B1}" type="datetimeFigureOut">
              <a:rPr lang="en-US" smtClean="0"/>
              <a:pPr/>
              <a:t>4/21/2014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4925B-8131-48CE-8864-B13C3DE490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0A6AE-A3C0-46B7-98C4-1D2EE91B28B1}" type="datetimeFigureOut">
              <a:rPr lang="en-US" smtClean="0"/>
              <a:pPr/>
              <a:t>4/21/2014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4925B-8131-48CE-8864-B13C3DE490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0A6AE-A3C0-46B7-98C4-1D2EE91B28B1}" type="datetimeFigureOut">
              <a:rPr lang="en-US" smtClean="0"/>
              <a:pPr/>
              <a:t>4/21/2014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4925B-8131-48CE-8864-B13C3DE490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0A6AE-A3C0-46B7-98C4-1D2EE91B28B1}" type="datetimeFigureOut">
              <a:rPr lang="en-US" smtClean="0"/>
              <a:pPr/>
              <a:t>4/21/2014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4925B-8131-48CE-8864-B13C3DE490B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0A6AE-A3C0-46B7-98C4-1D2EE91B28B1}" type="datetimeFigureOut">
              <a:rPr lang="en-US" smtClean="0"/>
              <a:pPr/>
              <a:t>4/21/2014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4925B-8131-48CE-8864-B13C3DE490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0A6AE-A3C0-46B7-98C4-1D2EE91B28B1}" type="datetimeFigureOut">
              <a:rPr lang="en-US" smtClean="0"/>
              <a:pPr/>
              <a:t>4/21/2014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4925B-8131-48CE-8864-B13C3DE490B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0A6AE-A3C0-46B7-98C4-1D2EE91B28B1}" type="datetimeFigureOut">
              <a:rPr lang="en-US" smtClean="0"/>
              <a:pPr/>
              <a:t>4/21/2014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4925B-8131-48CE-8864-B13C3DE490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0A6AE-A3C0-46B7-98C4-1D2EE91B28B1}" type="datetimeFigureOut">
              <a:rPr lang="en-US" smtClean="0"/>
              <a:pPr/>
              <a:t>4/21/2014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4925B-8131-48CE-8864-B13C3DE490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0A6AE-A3C0-46B7-98C4-1D2EE91B28B1}" type="datetimeFigureOut">
              <a:rPr lang="en-US" smtClean="0"/>
              <a:pPr/>
              <a:t>4/21/2014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4925B-8131-48CE-8864-B13C3DE490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D50A6AE-A3C0-46B7-98C4-1D2EE91B28B1}" type="datetimeFigureOut">
              <a:rPr lang="en-US" smtClean="0"/>
              <a:pPr/>
              <a:t>4/21/2014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C04925B-8131-48CE-8864-B13C3DE490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D50A6AE-A3C0-46B7-98C4-1D2EE91B28B1}" type="datetimeFigureOut">
              <a:rPr lang="en-US" smtClean="0"/>
              <a:pPr/>
              <a:t>4/21/2014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C04925B-8131-48CE-8864-B13C3DE490B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1214422"/>
            <a:ext cx="6477000" cy="1828800"/>
          </a:xfrm>
        </p:spPr>
        <p:txBody>
          <a:bodyPr>
            <a:normAutofit/>
          </a:bodyPr>
          <a:lstStyle/>
          <a:p>
            <a:r>
              <a:rPr lang="en-GB" dirty="0" smtClean="0"/>
              <a:t>A2.1 how are energy resources used?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know the ways in which modern civilisations depend on energy resources.</a:t>
            </a:r>
          </a:p>
          <a:p>
            <a:r>
              <a:rPr lang="en-GB" dirty="0" smtClean="0"/>
              <a:t>interpret data showing changes in patterns of energy consumption with standards of living and the use of different energy resources.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is energy used?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pie charts to show how energy is used in the four displayed sectors.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3568" y="188640"/>
          <a:ext cx="8136903" cy="619712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28192"/>
                <a:gridCol w="3024336"/>
                <a:gridCol w="3384375"/>
              </a:tblGrid>
              <a:tr h="270113"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>
                          <a:latin typeface="Arial" pitchFamily="34" charset="0"/>
                          <a:cs typeface="Arial" pitchFamily="34" charset="0"/>
                        </a:rPr>
                        <a:t>Sector Name</a:t>
                      </a:r>
                    </a:p>
                  </a:txBody>
                  <a:tcPr marL="49696" marR="49696" marT="24848" marB="2484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1"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</a:p>
                  </a:txBody>
                  <a:tcPr marL="49696" marR="49696" marT="24848" marB="2484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>
                          <a:latin typeface="Arial" pitchFamily="34" charset="0"/>
                          <a:cs typeface="Arial" pitchFamily="34" charset="0"/>
                        </a:rPr>
                        <a:t>Major </a:t>
                      </a:r>
                      <a:r>
                        <a:rPr lang="en-GB" sz="1400" b="1" dirty="0" smtClean="0">
                          <a:latin typeface="Arial" pitchFamily="34" charset="0"/>
                          <a:cs typeface="Arial" pitchFamily="34" charset="0"/>
                        </a:rPr>
                        <a:t>uses</a:t>
                      </a:r>
                      <a:endParaRPr lang="en-GB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696" marR="49696" marT="24848" marB="24848" anchor="ctr"/>
                </a:tc>
              </a:tr>
              <a:tr h="1262002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  <a:t>Industrial</a:t>
                      </a:r>
                    </a:p>
                  </a:txBody>
                  <a:tcPr marL="49696" marR="49696" marT="24848" marB="24848"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Facilities and equipment used for producing and processing goods.</a:t>
                      </a:r>
                    </a:p>
                  </a:txBody>
                  <a:tcPr marL="49696" marR="49696" marT="24848" marB="24848"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  <a:t>22% chemical production</a:t>
                      </a:r>
                      <a:b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  <a:t>16% petroleum refining</a:t>
                      </a:r>
                      <a:b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  <a:t>14% metal smelting/refining</a:t>
                      </a:r>
                    </a:p>
                  </a:txBody>
                  <a:tcPr marL="49696" marR="49696" marT="24848" marB="24848" anchor="ctr"/>
                </a:tc>
              </a:tr>
              <a:tr h="1062739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  <a:t>Transportation</a:t>
                      </a:r>
                    </a:p>
                  </a:txBody>
                  <a:tcPr marL="49696" marR="49696" marT="24848" marB="24848"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Vehicles which transport people/goods on ground, air or water.</a:t>
                      </a:r>
                    </a:p>
                  </a:txBody>
                  <a:tcPr marL="49696" marR="49696" marT="24848" marB="24848"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61% gasoline fuel</a:t>
                      </a:r>
                      <a:br>
                        <a:rPr lang="en-GB" sz="140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21% diesel fuel</a:t>
                      </a:r>
                      <a:br>
                        <a:rPr lang="en-GB" sz="140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12% aviation</a:t>
                      </a:r>
                    </a:p>
                  </a:txBody>
                  <a:tcPr marL="49696" marR="49696" marT="24848" marB="24848" anchor="ctr"/>
                </a:tc>
              </a:tr>
              <a:tr h="2059057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  <a:t>Residential</a:t>
                      </a:r>
                    </a:p>
                  </a:txBody>
                  <a:tcPr marL="49696" marR="49696" marT="24848" marB="24848"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  <a:t>Living quarters for private households.</a:t>
                      </a:r>
                    </a:p>
                  </a:txBody>
                  <a:tcPr marL="49696" marR="49696" marT="24848" marB="24848"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32% space heating</a:t>
                      </a:r>
                      <a:br>
                        <a:rPr lang="en-GB" sz="140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13% water heating</a:t>
                      </a:r>
                      <a:br>
                        <a:rPr lang="en-GB" sz="140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12% lighting</a:t>
                      </a:r>
                      <a:br>
                        <a:rPr lang="en-GB" sz="140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11% air conditioning</a:t>
                      </a:r>
                      <a:br>
                        <a:rPr lang="en-GB" sz="140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8% refrigeration</a:t>
                      </a:r>
                      <a:br>
                        <a:rPr lang="en-GB" sz="140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5% electronics</a:t>
                      </a:r>
                      <a:br>
                        <a:rPr lang="en-GB" sz="140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5% wet-clean (mostly clothes dryers)</a:t>
                      </a:r>
                    </a:p>
                  </a:txBody>
                  <a:tcPr marL="49696" marR="49696" marT="24848" marB="24848" anchor="ctr"/>
                </a:tc>
              </a:tr>
              <a:tr h="1492263">
                <a:tc>
                  <a:txBody>
                    <a:bodyPr/>
                    <a:lstStyle/>
                    <a:p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Commercial</a:t>
                      </a:r>
                    </a:p>
                  </a:txBody>
                  <a:tcPr marL="49696" marR="49696" marT="24848" marB="24848"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Service-providing facilities and equipment (businesses, government, other institutions).</a:t>
                      </a:r>
                    </a:p>
                  </a:txBody>
                  <a:tcPr marL="49696" marR="49696" marT="24848" marB="24848"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  <a:t>25% lighting</a:t>
                      </a:r>
                      <a:b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  <a:t>13% heating</a:t>
                      </a:r>
                      <a:b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  <a:t>11% cooling</a:t>
                      </a:r>
                      <a:b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  <a:t>6% refrigeration</a:t>
                      </a:r>
                      <a:b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  <a:t>6% water heating</a:t>
                      </a:r>
                      <a:b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  <a:t>6% ventilation</a:t>
                      </a:r>
                      <a:b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  <a:t>6% electronics</a:t>
                      </a:r>
                    </a:p>
                  </a:txBody>
                  <a:tcPr marL="49696" marR="49696" marT="24848" marB="24848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Displaying the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Make two sets of bar charts.</a:t>
            </a:r>
          </a:p>
          <a:p>
            <a:r>
              <a:rPr lang="en-GB" dirty="0" smtClean="0"/>
              <a:t>The first bar chart will display the breakdown of the energy supply source.</a:t>
            </a:r>
          </a:p>
          <a:p>
            <a:r>
              <a:rPr lang="en-GB" dirty="0" smtClean="0"/>
              <a:t>Each of the bars will then be split to show where the energy is being used 9which sector).</a:t>
            </a:r>
          </a:p>
          <a:p>
            <a:r>
              <a:rPr lang="en-GB" dirty="0" smtClean="0"/>
              <a:t>The second set of bar charts will focus on the demand sectors – where the energy source is needed.</a:t>
            </a:r>
          </a:p>
          <a:p>
            <a:r>
              <a:rPr lang="en-GB" dirty="0" smtClean="0"/>
              <a:t>Again each bar will be split to show the energy resource that supplies the sector.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2" y="188641"/>
          <a:ext cx="8280924" cy="648272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70231"/>
                <a:gridCol w="2070231"/>
                <a:gridCol w="2070231"/>
                <a:gridCol w="2070231"/>
              </a:tblGrid>
              <a:tr h="270502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itchFamily="34" charset="0"/>
                          <a:cs typeface="Arial" pitchFamily="34" charset="0"/>
                        </a:rPr>
                        <a:t>Supply Sources</a:t>
                      </a:r>
                    </a:p>
                  </a:txBody>
                  <a:tcPr marL="35719" marR="35719" marT="17859" marB="17859" anchor="ctr"/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itchFamily="34" charset="0"/>
                          <a:cs typeface="Arial" pitchFamily="34" charset="0"/>
                        </a:rPr>
                        <a:t>Percent of Source</a:t>
                      </a:r>
                    </a:p>
                  </a:txBody>
                  <a:tcPr marL="35719" marR="35719" marT="17859" marB="17859" anchor="ctr"/>
                </a:tc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Arial" pitchFamily="34" charset="0"/>
                          <a:cs typeface="Arial" pitchFamily="34" charset="0"/>
                        </a:rPr>
                        <a:t>Demand Sectors</a:t>
                      </a:r>
                    </a:p>
                  </a:txBody>
                  <a:tcPr marL="35719" marR="35719" marT="17859" marB="17859" anchor="ctr"/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itchFamily="34" charset="0"/>
                          <a:cs typeface="Arial" pitchFamily="34" charset="0"/>
                        </a:rPr>
                        <a:t>Percent of Sector</a:t>
                      </a:r>
                    </a:p>
                  </a:txBody>
                  <a:tcPr marL="35719" marR="35719" marT="17859" marB="17859" anchor="ctr"/>
                </a:tc>
              </a:tr>
              <a:tr h="130820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  <a:t>Petroleum</a:t>
                      </a:r>
                      <a:b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  <a:t>37.1%</a:t>
                      </a:r>
                    </a:p>
                  </a:txBody>
                  <a:tcPr marL="35719" marR="35719" marT="17859" marB="17859"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71% Transportation</a:t>
                      </a:r>
                      <a:br>
                        <a:rPr lang="en-GB" sz="140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23% Industrial</a:t>
                      </a:r>
                      <a:br>
                        <a:rPr lang="en-GB" sz="140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5% Residential and Commercial</a:t>
                      </a:r>
                      <a:br>
                        <a:rPr lang="en-GB" sz="140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1% Electric Power</a:t>
                      </a:r>
                    </a:p>
                  </a:txBody>
                  <a:tcPr marL="35719" marR="35719" marT="17859" marB="17859"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Transportation</a:t>
                      </a:r>
                      <a:br>
                        <a:rPr lang="en-GB" sz="140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27.8%</a:t>
                      </a:r>
                    </a:p>
                  </a:txBody>
                  <a:tcPr marL="35719" marR="35719" marT="17859" marB="17859"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95% Petroleum</a:t>
                      </a:r>
                      <a:br>
                        <a:rPr lang="en-GB" sz="140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2% Natural Gas</a:t>
                      </a:r>
                      <a:br>
                        <a:rPr lang="en-GB" sz="140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3% Renewable Energy</a:t>
                      </a:r>
                    </a:p>
                  </a:txBody>
                  <a:tcPr marL="35719" marR="35719" marT="17859" marB="17859" anchor="ctr"/>
                </a:tc>
              </a:tr>
              <a:tr h="1308200">
                <a:tc>
                  <a:txBody>
                    <a:bodyPr/>
                    <a:lstStyle/>
                    <a:p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Natural Gas</a:t>
                      </a:r>
                      <a:br>
                        <a:rPr lang="en-GB" sz="140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23.8%</a:t>
                      </a:r>
                    </a:p>
                  </a:txBody>
                  <a:tcPr marL="35719" marR="35719" marT="17859" marB="17859"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3% Transportation</a:t>
                      </a:r>
                      <a:br>
                        <a:rPr lang="en-GB" sz="140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34% Industrial</a:t>
                      </a:r>
                      <a:br>
                        <a:rPr lang="en-GB" sz="140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34% Residential and Commercial</a:t>
                      </a:r>
                      <a:br>
                        <a:rPr lang="en-GB" sz="140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29% Electric Power</a:t>
                      </a:r>
                    </a:p>
                  </a:txBody>
                  <a:tcPr marL="35719" marR="35719" marT="17859" marB="17859"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Industrial</a:t>
                      </a:r>
                      <a:br>
                        <a:rPr lang="en-GB" sz="140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20.6%</a:t>
                      </a:r>
                    </a:p>
                  </a:txBody>
                  <a:tcPr marL="35719" marR="35719" marT="17859" marB="17859"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  <a:t>42% Petroleum</a:t>
                      </a:r>
                      <a:b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  <a:t>40% Natural Gas</a:t>
                      </a:r>
                      <a:b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  <a:t>9% Coal</a:t>
                      </a:r>
                      <a:b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  <a:t>10% Renewable Energy</a:t>
                      </a:r>
                    </a:p>
                  </a:txBody>
                  <a:tcPr marL="35719" marR="35719" marT="17859" marB="17859" anchor="ctr"/>
                </a:tc>
              </a:tr>
              <a:tr h="966080">
                <a:tc>
                  <a:txBody>
                    <a:bodyPr/>
                    <a:lstStyle/>
                    <a:p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Coal</a:t>
                      </a:r>
                      <a:br>
                        <a:rPr lang="en-GB" sz="140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22.5%</a:t>
                      </a:r>
                    </a:p>
                  </a:txBody>
                  <a:tcPr marL="35719" marR="35719" marT="17859" marB="17859"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8% Industrial</a:t>
                      </a:r>
                      <a:br>
                        <a:rPr lang="en-GB" sz="140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&lt;1% Residential and Commercial</a:t>
                      </a:r>
                      <a:br>
                        <a:rPr lang="en-GB" sz="140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91% Electric Power</a:t>
                      </a:r>
                    </a:p>
                  </a:txBody>
                  <a:tcPr marL="35719" marR="35719" marT="17859" marB="17859"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Residential and Commercial</a:t>
                      </a:r>
                      <a:br>
                        <a:rPr lang="en-GB" sz="140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10.8%</a:t>
                      </a:r>
                    </a:p>
                  </a:txBody>
                  <a:tcPr marL="35719" marR="35719" marT="17859" marB="17859"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16% Petroleum</a:t>
                      </a:r>
                      <a:br>
                        <a:rPr lang="en-GB" sz="140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76% Natural Gas</a:t>
                      </a:r>
                      <a:br>
                        <a:rPr lang="en-GB" sz="140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1% Coal</a:t>
                      </a:r>
                      <a:br>
                        <a:rPr lang="en-GB" sz="140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1% Renewable Energy</a:t>
                      </a:r>
                    </a:p>
                  </a:txBody>
                  <a:tcPr marL="35719" marR="35719" marT="17859" marB="17859" anchor="ctr"/>
                </a:tc>
              </a:tr>
              <a:tr h="1313869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  <a:t>Renewable Energy</a:t>
                      </a:r>
                      <a:b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  <a:t>7.3</a:t>
                      </a:r>
                      <a:r>
                        <a:rPr lang="en-GB" sz="1400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35719" marR="35719" marT="17859" marB="17859"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11% Transportation</a:t>
                      </a:r>
                      <a:br>
                        <a:rPr lang="en-GB" sz="140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28% Industrial</a:t>
                      </a:r>
                      <a:br>
                        <a:rPr lang="en-GB" sz="140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10% Residential and Commercial</a:t>
                      </a:r>
                      <a:br>
                        <a:rPr lang="en-GB" sz="140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51% Electric Power</a:t>
                      </a:r>
                    </a:p>
                  </a:txBody>
                  <a:tcPr marL="35719" marR="35719" marT="17859" marB="17859"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Electric Power</a:t>
                      </a:r>
                      <a:br>
                        <a:rPr lang="en-GB" sz="140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>
                          <a:latin typeface="Arial" pitchFamily="34" charset="0"/>
                          <a:cs typeface="Arial" pitchFamily="34" charset="0"/>
                        </a:rPr>
                        <a:t>40.1%</a:t>
                      </a:r>
                    </a:p>
                  </a:txBody>
                  <a:tcPr marL="35719" marR="35719" marT="17859" marB="17859"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  <a:t>1% Petroleum</a:t>
                      </a:r>
                      <a:b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  <a:t>17% Natural Gas</a:t>
                      </a:r>
                      <a:b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  <a:t>51% Coal</a:t>
                      </a:r>
                      <a:b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  <a:t>9% Renewable Energy</a:t>
                      </a:r>
                      <a:b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  <a:t>21% Nuclear Electric Power</a:t>
                      </a:r>
                    </a:p>
                  </a:txBody>
                  <a:tcPr marL="35719" marR="35719" marT="17859" marB="17859" anchor="ctr"/>
                </a:tc>
              </a:tr>
              <a:tr h="1313869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  <a:t>Nuclear Electric Power</a:t>
                      </a:r>
                      <a:b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  <a:t>8.5%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  <a:t>100% Electric Power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19" marR="35719" marT="17859" marB="17859" anchor="ctr"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19" marR="35719" marT="17859" marB="17859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latin typeface="Arial" pitchFamily="34" charset="0"/>
                <a:cs typeface="Arial" pitchFamily="34" charset="0"/>
              </a:rPr>
              <a:t>World changes in energy consumption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1506" name="Picture 2" descr="Prediction of the world-wide energy consumtion by fuel ty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600" y="1412776"/>
            <a:ext cx="7776864" cy="51304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5602" name="Picture 2" descr="http://upload.wikimedia.org/wikipedia/commons/0/0b/Energy_consumption_versus_GD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404664"/>
            <a:ext cx="8429172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4578" name="Picture 2" descr="http://www.eia.doe.gov/oiaf/ieo/images/figure_17-l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3728" y="404664"/>
            <a:ext cx="6530912" cy="5688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792</TotalTime>
  <Words>265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A2.1 how are energy resources used?</vt:lpstr>
      <vt:lpstr>Aims</vt:lpstr>
      <vt:lpstr>How is energy used?</vt:lpstr>
      <vt:lpstr>PowerPoint Presentation</vt:lpstr>
      <vt:lpstr>Displaying the information</vt:lpstr>
      <vt:lpstr>PowerPoint Presentation</vt:lpstr>
      <vt:lpstr>World changes in energy consumption</vt:lpstr>
      <vt:lpstr>PowerPoint Presentation</vt:lpstr>
      <vt:lpstr>Why?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potential effects of global warming?</dc:title>
  <dc:creator>cbillington</dc:creator>
  <cp:lastModifiedBy>Jen Wood</cp:lastModifiedBy>
  <cp:revision>53</cp:revision>
  <dcterms:created xsi:type="dcterms:W3CDTF">2010-02-08T08:14:31Z</dcterms:created>
  <dcterms:modified xsi:type="dcterms:W3CDTF">2014-04-21T14:32:19Z</dcterms:modified>
</cp:coreProperties>
</file>