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8CE64-CD4C-4000-A48A-0B20EF51D184}" type="datetimeFigureOut">
              <a:rPr lang="en-GB" smtClean="0"/>
              <a:t>09/03/2014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F7CF7-F00D-4DB2-88E0-F83ED209129F}" type="slidenum">
              <a:rPr lang="en-GB" smtClean="0"/>
              <a:t>‹#›</a:t>
            </a:fld>
            <a:endParaRPr lang="en-GB"/>
          </a:p>
        </p:txBody>
      </p:sp>
    </p:spTree>
    <p:extLst>
      <p:ext uri="{BB962C8B-B14F-4D97-AF65-F5344CB8AC3E}">
        <p14:creationId xmlns:p14="http://schemas.microsoft.com/office/powerpoint/2010/main" val="382527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a:ln/>
        </p:spPr>
      </p:sp>
      <p:sp>
        <p:nvSpPr>
          <p:cNvPr id="450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latin typeface="Arial" pitchFamily="34" charset="0"/>
              </a:rPr>
              <a:t>These don’t really exist!</a:t>
            </a:r>
          </a:p>
        </p:txBody>
      </p:sp>
      <p:sp>
        <p:nvSpPr>
          <p:cNvPr id="450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C823B46-4D1C-4ABE-9DC2-BCCDA92FAD1B}" type="slidenum">
              <a:rPr lang="en-GB" altLang="en-US" sz="1200">
                <a:solidFill>
                  <a:srgbClr val="000000"/>
                </a:solidFill>
              </a:rPr>
              <a:pPr eaLnBrk="1" hangingPunct="1"/>
              <a:t>2</a:t>
            </a:fld>
            <a:endParaRPr lang="en-GB"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ide Image Placeholder 1"/>
          <p:cNvSpPr>
            <a:spLocks noGrp="1" noRot="1" noChangeAspect="1" noTextEdit="1"/>
          </p:cNvSpPr>
          <p:nvPr>
            <p:ph type="sldImg"/>
          </p:nvPr>
        </p:nvSpPr>
        <p:spPr>
          <a:ln/>
        </p:spPr>
      </p:sp>
      <p:sp>
        <p:nvSpPr>
          <p:cNvPr id="451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latin typeface="Arial" pitchFamily="34" charset="0"/>
              </a:rPr>
              <a:t>The blue rose was created using genetic modification by Suntory Flowers in 2008 (see http://www.telegraph.co.uk/news/worldnews/asia/japan/3329213/Worlds-first-blue-roses-after-20-years-of-research.html), while the ‘black’ tulip is actually a dark purple colour and has been around since before the advent of genetic engineering.</a:t>
            </a:r>
          </a:p>
        </p:txBody>
      </p:sp>
      <p:sp>
        <p:nvSpPr>
          <p:cNvPr id="451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3A02597-BB60-41B9-BF24-D2912E1DCF12}" type="slidenum">
              <a:rPr lang="en-GB" altLang="en-US" sz="1200">
                <a:solidFill>
                  <a:srgbClr val="000000"/>
                </a:solidFill>
              </a:rPr>
              <a:pPr eaLnBrk="1" hangingPunct="1"/>
              <a:t>3</a:t>
            </a:fld>
            <a:endParaRPr lang="en-GB"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a:ln/>
        </p:spPr>
      </p:sp>
      <p:sp>
        <p:nvSpPr>
          <p:cNvPr id="452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latin typeface="Arial" pitchFamily="34" charset="0"/>
              </a:rPr>
              <a:t>Purple tomatoes have been created by genetic modification to contain more antioxidants than normal tomatoes (see http://news.bbc.co.uk/1/hi/7688310.stm), whereas these purple carrots are naturally occurring and may have been one of the earliest forms of carrot, originating in modern-day Afghanistan over 5000 years ago (see http://www.carrotmuseum.co.uk/history.html).</a:t>
            </a:r>
          </a:p>
        </p:txBody>
      </p:sp>
      <p:sp>
        <p:nvSpPr>
          <p:cNvPr id="452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3BAF4B6-5C5F-4DBD-95E7-20403C2C436F}" type="slidenum">
              <a:rPr lang="en-GB" altLang="en-US" sz="1200">
                <a:solidFill>
                  <a:srgbClr val="000000"/>
                </a:solidFill>
              </a:rPr>
              <a:pPr eaLnBrk="1" hangingPunct="1"/>
              <a:t>4</a:t>
            </a:fld>
            <a:endParaRPr lang="en-GB"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latin typeface="Arial" pitchFamily="34" charset="0"/>
              </a:rPr>
              <a:t>This famous mouse with the human ear was neither selectively bred nor genetically engineered to grow that ear. </a:t>
            </a:r>
            <a:r>
              <a:rPr lang="en-US" altLang="en-US" smtClean="0">
                <a:latin typeface="Arial" pitchFamily="34" charset="0"/>
              </a:rPr>
              <a:t>The "ear" was actually an ear-shaped cartilage structure grown by seeding cow cartilage cells (there was never any human tissue used) into a biodegradable ear-shaped mould.  It was created to demonstrate a method of fabricating cartilage structures for transplantation into human patients (See http://www.famouspictures.org/mag/index.php?title=Ear_Mouse).  The glow-in-the-dark mouse, on the other hand, has been genetically engineered to contain a gene from a naturally glowing jellyfish (though I suspect this picture has been enhanced).</a:t>
            </a:r>
            <a:endParaRPr lang="en-GB" altLang="en-US" smtClean="0">
              <a:latin typeface="Arial" pitchFamily="34" charset="0"/>
            </a:endParaRPr>
          </a:p>
        </p:txBody>
      </p:sp>
      <p:sp>
        <p:nvSpPr>
          <p:cNvPr id="453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7B8B6C0-2194-42FC-85B1-22934EC96CFF}" type="slidenum">
              <a:rPr lang="en-GB" altLang="en-US" sz="1200">
                <a:solidFill>
                  <a:srgbClr val="000000"/>
                </a:solidFill>
              </a:rPr>
              <a:pPr eaLnBrk="1" hangingPunct="1"/>
              <a:t>5</a:t>
            </a:fld>
            <a:endParaRPr lang="en-GB"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a:ln/>
        </p:spPr>
      </p:sp>
      <p:sp>
        <p:nvSpPr>
          <p:cNvPr id="454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latin typeface="Arial" pitchFamily="34" charset="0"/>
              </a:rPr>
              <a:t>More glow-in-the-dark creatures: a glowing version of the zebrafish, known as the Night Pearl, is now on sale as a pet (see http://www.guardian.co.uk/uk/2003/jun/15/science.highereducation1).  The glowing jellyfish do that naturally, and it is their genetic material which has been inserted into the zebrafish.</a:t>
            </a:r>
          </a:p>
        </p:txBody>
      </p:sp>
      <p:sp>
        <p:nvSpPr>
          <p:cNvPr id="454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A207B4E-2004-4705-ADE4-B9112A181ADA}" type="slidenum">
              <a:rPr lang="en-GB" altLang="en-US" sz="1200">
                <a:solidFill>
                  <a:srgbClr val="000000"/>
                </a:solidFill>
              </a:rPr>
              <a:pPr eaLnBrk="1" hangingPunct="1"/>
              <a:t>6</a:t>
            </a:fld>
            <a:endParaRPr lang="en-GB"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a:ln/>
        </p:spPr>
      </p:sp>
      <p:sp>
        <p:nvSpPr>
          <p:cNvPr id="455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latin typeface="Arial" pitchFamily="34" charset="0"/>
              </a:rPr>
              <a:t>Glowing tobacco plant and piglets – both genetically engineered.</a:t>
            </a:r>
          </a:p>
        </p:txBody>
      </p:sp>
      <p:sp>
        <p:nvSpPr>
          <p:cNvPr id="455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D49A5F77-B7C3-4494-8705-3F4DB432C9B8}" type="slidenum">
              <a:rPr lang="en-GB" altLang="en-US" sz="1200">
                <a:solidFill>
                  <a:srgbClr val="000000"/>
                </a:solidFill>
              </a:rPr>
              <a:pPr eaLnBrk="1" hangingPunct="1"/>
              <a:t>7</a:t>
            </a:fld>
            <a:endParaRPr lang="en-GB"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Image Placeholder 1"/>
          <p:cNvSpPr>
            <a:spLocks noGrp="1" noRot="1" noChangeAspect="1" noTextEdit="1"/>
          </p:cNvSpPr>
          <p:nvPr>
            <p:ph type="sldImg"/>
          </p:nvPr>
        </p:nvSpPr>
        <p:spPr>
          <a:xfrm>
            <a:off x="1143000" y="685800"/>
            <a:ext cx="4572000" cy="3429000"/>
          </a:xfrm>
          <a:ln/>
        </p:spPr>
      </p:sp>
      <p:sp>
        <p:nvSpPr>
          <p:cNvPr id="456707" name="Notes Placeholder 2"/>
          <p:cNvSpPr>
            <a:spLocks noGrp="1"/>
          </p:cNvSpPr>
          <p:nvPr>
            <p:ph type="body" idx="1"/>
          </p:nvPr>
        </p:nvSpPr>
        <p:spPr>
          <a:noFill/>
        </p:spPr>
        <p:txBody>
          <a:bodyPr/>
          <a:lstStyle/>
          <a:p>
            <a:endParaRPr lang="en-GB" altLang="en-US" smtClean="0">
              <a:latin typeface="Arial" pitchFamily="34" charset="0"/>
            </a:endParaRPr>
          </a:p>
        </p:txBody>
      </p:sp>
      <p:sp>
        <p:nvSpPr>
          <p:cNvPr id="456708"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18270FB-A856-49F3-A3E7-9EF61CB83706}" type="slidenum">
              <a:rPr lang="en-GB" altLang="en-US" sz="1200">
                <a:solidFill>
                  <a:srgbClr val="000000"/>
                </a:solidFill>
              </a:rPr>
              <a:pPr/>
              <a:t>13</a:t>
            </a:fld>
            <a:endParaRPr lang="en-GB"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B91664BA-DD9B-41B0-8E22-033AE8C97A47}" type="datetimeFigureOut">
              <a:rPr lang="en-US"/>
              <a:pPr>
                <a:defRPr/>
              </a:pPr>
              <a:t>3/9/2014</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2FCDCDCE-F2A2-40FD-B179-FA20F469C6CD}" type="slidenum">
              <a:rPr lang="en-US"/>
              <a:pPr>
                <a:defRPr/>
              </a:pPr>
              <a:t>‹#›</a:t>
            </a:fld>
            <a:endParaRPr lang="en-US"/>
          </a:p>
        </p:txBody>
      </p:sp>
    </p:spTree>
    <p:extLst>
      <p:ext uri="{BB962C8B-B14F-4D97-AF65-F5344CB8AC3E}">
        <p14:creationId xmlns:p14="http://schemas.microsoft.com/office/powerpoint/2010/main" val="165963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2B9CA874-8FC8-4BB6-ADBE-F19E9D4BC0F3}" type="datetimeFigureOut">
              <a:rPr lang="en-US"/>
              <a:pPr>
                <a:defRPr/>
              </a:pPr>
              <a:t>3/9/2014</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9517B6F1-EDC2-4DAC-958D-41D160513BD3}" type="slidenum">
              <a:rPr lang="en-US"/>
              <a:pPr>
                <a:defRPr/>
              </a:pPr>
              <a:t>‹#›</a:t>
            </a:fld>
            <a:endParaRPr lang="en-US"/>
          </a:p>
        </p:txBody>
      </p:sp>
    </p:spTree>
    <p:extLst>
      <p:ext uri="{BB962C8B-B14F-4D97-AF65-F5344CB8AC3E}">
        <p14:creationId xmlns:p14="http://schemas.microsoft.com/office/powerpoint/2010/main" val="143992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5" y="274643"/>
            <a:ext cx="6019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64351283-79EA-4B5C-A21B-80B77693B804}" type="datetimeFigureOut">
              <a:rPr lang="en-US"/>
              <a:pPr>
                <a:defRPr/>
              </a:pPr>
              <a:t>3/9/2014</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CD428FF-C6CD-42CF-B78B-128FEFC78FE4}" type="slidenum">
              <a:rPr lang="en-US"/>
              <a:pPr>
                <a:defRPr/>
              </a:pPr>
              <a:t>‹#›</a:t>
            </a:fld>
            <a:endParaRPr lang="en-US"/>
          </a:p>
        </p:txBody>
      </p:sp>
    </p:spTree>
    <p:extLst>
      <p:ext uri="{BB962C8B-B14F-4D97-AF65-F5344CB8AC3E}">
        <p14:creationId xmlns:p14="http://schemas.microsoft.com/office/powerpoint/2010/main" val="227466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1"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9BD1EC49-965F-46F5-B036-130C05A8E983}"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D1A7D197-2BC0-4DEA-9449-DD690E8ABE30}" type="slidenum">
              <a:rPr lang="en-GB"/>
              <a:pPr>
                <a:defRPr/>
              </a:pPr>
              <a:t>‹#›</a:t>
            </a:fld>
            <a:endParaRPr lang="en-GB"/>
          </a:p>
        </p:txBody>
      </p:sp>
    </p:spTree>
    <p:extLst>
      <p:ext uri="{BB962C8B-B14F-4D97-AF65-F5344CB8AC3E}">
        <p14:creationId xmlns:p14="http://schemas.microsoft.com/office/powerpoint/2010/main" val="2993539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E012D517-5A07-4118-8546-E916A45C246B}"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982E8457-C7D5-4F9F-83CD-DEF16E858AC8}" type="slidenum">
              <a:rPr lang="en-GB"/>
              <a:pPr>
                <a:defRPr/>
              </a:pPr>
              <a:t>‹#›</a:t>
            </a:fld>
            <a:endParaRPr lang="en-GB"/>
          </a:p>
        </p:txBody>
      </p:sp>
    </p:spTree>
    <p:extLst>
      <p:ext uri="{BB962C8B-B14F-4D97-AF65-F5344CB8AC3E}">
        <p14:creationId xmlns:p14="http://schemas.microsoft.com/office/powerpoint/2010/main" val="238139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1"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2" y="2906713"/>
            <a:ext cx="7772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64ACB0F2-9D6B-4D6C-9891-336885858B67}"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6C0CB85B-B8C8-42B0-9288-6CF7E71EC574}" type="slidenum">
              <a:rPr lang="en-GB"/>
              <a:pPr>
                <a:defRPr/>
              </a:pPr>
              <a:t>‹#›</a:t>
            </a:fld>
            <a:endParaRPr lang="en-GB"/>
          </a:p>
        </p:txBody>
      </p:sp>
    </p:spTree>
    <p:extLst>
      <p:ext uri="{BB962C8B-B14F-4D97-AF65-F5344CB8AC3E}">
        <p14:creationId xmlns:p14="http://schemas.microsoft.com/office/powerpoint/2010/main" val="2633486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26FCA28E-5FCA-410E-BA8B-28243715ACD3}" type="datetimeFigureOut">
              <a:rPr lang="en-GB"/>
              <a:pPr>
                <a:defRPr/>
              </a:pPr>
              <a:t>09/03/2014</a:t>
            </a:fld>
            <a:endParaRPr lang="en-GB"/>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9AA63DDF-95A8-47D3-BBE0-3346EFB5CEC1}" type="slidenum">
              <a:rPr lang="en-GB"/>
              <a:pPr>
                <a:defRPr/>
              </a:pPr>
              <a:t>‹#›</a:t>
            </a:fld>
            <a:endParaRPr lang="en-GB"/>
          </a:p>
        </p:txBody>
      </p:sp>
    </p:spTree>
    <p:extLst>
      <p:ext uri="{BB962C8B-B14F-4D97-AF65-F5344CB8AC3E}">
        <p14:creationId xmlns:p14="http://schemas.microsoft.com/office/powerpoint/2010/main" val="2495416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eaLnBrk="0" hangingPunct="0">
              <a:defRPr>
                <a:ea typeface="MS PGothic" pitchFamily="34" charset="-128"/>
              </a:defRPr>
            </a:lvl1pPr>
          </a:lstStyle>
          <a:p>
            <a:pPr>
              <a:defRPr/>
            </a:pPr>
            <a:fld id="{64858BB9-8FFB-4B90-9EB2-15FFCF4D1937}" type="datetimeFigureOut">
              <a:rPr lang="en-GB"/>
              <a:pPr>
                <a:defRPr/>
              </a:pPr>
              <a:t>09/03/2014</a:t>
            </a:fld>
            <a:endParaRPr lang="en-GB"/>
          </a:p>
        </p:txBody>
      </p:sp>
      <p:sp>
        <p:nvSpPr>
          <p:cNvPr id="8"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9"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B44D1F37-B4B0-411C-BCDA-EE0BAF556159}" type="slidenum">
              <a:rPr lang="en-GB"/>
              <a:pPr>
                <a:defRPr/>
              </a:pPr>
              <a:t>‹#›</a:t>
            </a:fld>
            <a:endParaRPr lang="en-GB"/>
          </a:p>
        </p:txBody>
      </p:sp>
    </p:spTree>
    <p:extLst>
      <p:ext uri="{BB962C8B-B14F-4D97-AF65-F5344CB8AC3E}">
        <p14:creationId xmlns:p14="http://schemas.microsoft.com/office/powerpoint/2010/main" val="406363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eaLnBrk="0" hangingPunct="0">
              <a:defRPr>
                <a:ea typeface="MS PGothic" pitchFamily="34" charset="-128"/>
              </a:defRPr>
            </a:lvl1pPr>
          </a:lstStyle>
          <a:p>
            <a:pPr>
              <a:defRPr/>
            </a:pPr>
            <a:fld id="{17EE6E86-B63F-4A1F-A536-C78990E2002C}" type="datetimeFigureOut">
              <a:rPr lang="en-GB"/>
              <a:pPr>
                <a:defRPr/>
              </a:pPr>
              <a:t>09/03/2014</a:t>
            </a:fld>
            <a:endParaRPr lang="en-GB"/>
          </a:p>
        </p:txBody>
      </p:sp>
      <p:sp>
        <p:nvSpPr>
          <p:cNvPr id="4"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5"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06BF633D-6CB7-459D-87B5-1C5080EF91BA}" type="slidenum">
              <a:rPr lang="en-GB"/>
              <a:pPr>
                <a:defRPr/>
              </a:pPr>
              <a:t>‹#›</a:t>
            </a:fld>
            <a:endParaRPr lang="en-GB"/>
          </a:p>
        </p:txBody>
      </p:sp>
    </p:spTree>
    <p:extLst>
      <p:ext uri="{BB962C8B-B14F-4D97-AF65-F5344CB8AC3E}">
        <p14:creationId xmlns:p14="http://schemas.microsoft.com/office/powerpoint/2010/main" val="99227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MS PGothic" pitchFamily="34" charset="-128"/>
              </a:defRPr>
            </a:lvl1pPr>
          </a:lstStyle>
          <a:p>
            <a:pPr>
              <a:defRPr/>
            </a:pPr>
            <a:fld id="{6610C17E-C2C6-4E66-9AEC-46ECD7F54FBB}" type="datetimeFigureOut">
              <a:rPr lang="en-GB"/>
              <a:pPr>
                <a:defRPr/>
              </a:pPr>
              <a:t>09/03/2014</a:t>
            </a:fld>
            <a:endParaRPr lang="en-GB"/>
          </a:p>
        </p:txBody>
      </p:sp>
      <p:sp>
        <p:nvSpPr>
          <p:cNvPr id="3"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4"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6F8B74C1-C0D6-42DD-97E1-F804A45313F6}" type="slidenum">
              <a:rPr lang="en-GB"/>
              <a:pPr>
                <a:defRPr/>
              </a:pPr>
              <a:t>‹#›</a:t>
            </a:fld>
            <a:endParaRPr lang="en-GB"/>
          </a:p>
        </p:txBody>
      </p:sp>
    </p:spTree>
    <p:extLst>
      <p:ext uri="{BB962C8B-B14F-4D97-AF65-F5344CB8AC3E}">
        <p14:creationId xmlns:p14="http://schemas.microsoft.com/office/powerpoint/2010/main" val="2511100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2"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5"/>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BF60D062-7D9B-4D6F-BF47-BED604FF1E8A}" type="datetimeFigureOut">
              <a:rPr lang="en-GB"/>
              <a:pPr>
                <a:defRPr/>
              </a:pPr>
              <a:t>09/03/2014</a:t>
            </a:fld>
            <a:endParaRPr lang="en-GB"/>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2E6878B8-6F8C-46BF-90C3-754466DF03E3}" type="slidenum">
              <a:rPr lang="en-GB"/>
              <a:pPr>
                <a:defRPr/>
              </a:pPr>
              <a:t>‹#›</a:t>
            </a:fld>
            <a:endParaRPr lang="en-GB"/>
          </a:p>
        </p:txBody>
      </p:sp>
    </p:spTree>
    <p:extLst>
      <p:ext uri="{BB962C8B-B14F-4D97-AF65-F5344CB8AC3E}">
        <p14:creationId xmlns:p14="http://schemas.microsoft.com/office/powerpoint/2010/main" val="135016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8099F259-EB69-4396-8B10-731C041FBA9F}" type="datetimeFigureOut">
              <a:rPr lang="en-US"/>
              <a:pPr>
                <a:defRPr/>
              </a:pPr>
              <a:t>3/9/2014</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470ACBCA-69AF-4603-9F34-0425FA231879}" type="slidenum">
              <a:rPr lang="en-US"/>
              <a:pPr>
                <a:defRPr/>
              </a:pPr>
              <a:t>‹#›</a:t>
            </a:fld>
            <a:endParaRPr lang="en-US"/>
          </a:p>
        </p:txBody>
      </p:sp>
    </p:spTree>
    <p:extLst>
      <p:ext uri="{BB962C8B-B14F-4D97-AF65-F5344CB8AC3E}">
        <p14:creationId xmlns:p14="http://schemas.microsoft.com/office/powerpoint/2010/main" val="2547017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0DF7F0B9-2D90-4D63-81A4-B09AB9F4D1F2}" type="datetimeFigureOut">
              <a:rPr lang="en-GB"/>
              <a:pPr>
                <a:defRPr/>
              </a:pPr>
              <a:t>09/03/2014</a:t>
            </a:fld>
            <a:endParaRPr lang="en-GB"/>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C781BA59-09A7-44ED-9B93-5462BEB2A1D3}" type="slidenum">
              <a:rPr lang="en-GB"/>
              <a:pPr>
                <a:defRPr/>
              </a:pPr>
              <a:t>‹#›</a:t>
            </a:fld>
            <a:endParaRPr lang="en-GB"/>
          </a:p>
        </p:txBody>
      </p:sp>
    </p:spTree>
    <p:extLst>
      <p:ext uri="{BB962C8B-B14F-4D97-AF65-F5344CB8AC3E}">
        <p14:creationId xmlns:p14="http://schemas.microsoft.com/office/powerpoint/2010/main" val="3183276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34C28236-F812-4D36-A0C7-BA1C97E37D6C}"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2F5838C-78B5-4B6A-A792-48D278882242}" type="slidenum">
              <a:rPr lang="en-GB"/>
              <a:pPr>
                <a:defRPr/>
              </a:pPr>
              <a:t>‹#›</a:t>
            </a:fld>
            <a:endParaRPr lang="en-GB"/>
          </a:p>
        </p:txBody>
      </p:sp>
    </p:spTree>
    <p:extLst>
      <p:ext uri="{BB962C8B-B14F-4D97-AF65-F5344CB8AC3E}">
        <p14:creationId xmlns:p14="http://schemas.microsoft.com/office/powerpoint/2010/main" val="42141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5" y="274643"/>
            <a:ext cx="6019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2B54286D-F51B-42B5-BE6D-7F1900A49F53}"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42B4E190-A5D4-406D-9D75-7B77FE44DFEC}" type="slidenum">
              <a:rPr lang="en-GB"/>
              <a:pPr>
                <a:defRPr/>
              </a:pPr>
              <a:t>‹#›</a:t>
            </a:fld>
            <a:endParaRPr lang="en-GB"/>
          </a:p>
        </p:txBody>
      </p:sp>
    </p:spTree>
    <p:extLst>
      <p:ext uri="{BB962C8B-B14F-4D97-AF65-F5344CB8AC3E}">
        <p14:creationId xmlns:p14="http://schemas.microsoft.com/office/powerpoint/2010/main" val="1477789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1"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1" y="3886201"/>
            <a:ext cx="6400800" cy="1752600"/>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697A72AB-AF1A-41D6-BD56-BA40D5F34AA6}"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808BAD78-CEC5-44FB-A3B2-F8CE03D70743}" type="slidenum">
              <a:rPr lang="en-GB"/>
              <a:pPr>
                <a:defRPr/>
              </a:pPr>
              <a:t>‹#›</a:t>
            </a:fld>
            <a:endParaRPr lang="en-GB"/>
          </a:p>
        </p:txBody>
      </p:sp>
    </p:spTree>
    <p:extLst>
      <p:ext uri="{BB962C8B-B14F-4D97-AF65-F5344CB8AC3E}">
        <p14:creationId xmlns:p14="http://schemas.microsoft.com/office/powerpoint/2010/main" val="3508245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CE55DC3B-CC92-40B5-AD70-A10D424E98B3}"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2257EF0D-F3E5-47B7-ADA4-E63E5EF04D98}" type="slidenum">
              <a:rPr lang="en-GB"/>
              <a:pPr>
                <a:defRPr/>
              </a:pPr>
              <a:t>‹#›</a:t>
            </a:fld>
            <a:endParaRPr lang="en-GB"/>
          </a:p>
        </p:txBody>
      </p:sp>
    </p:spTree>
    <p:extLst>
      <p:ext uri="{BB962C8B-B14F-4D97-AF65-F5344CB8AC3E}">
        <p14:creationId xmlns:p14="http://schemas.microsoft.com/office/powerpoint/2010/main" val="407487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1" cy="1500187"/>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007CC5E8-CEAC-4CDA-9B98-3379BED6A808}"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9F49D3CA-F9FF-49F5-B6DC-7FB8EEB44B6E}" type="slidenum">
              <a:rPr lang="en-GB"/>
              <a:pPr>
                <a:defRPr/>
              </a:pPr>
              <a:t>‹#›</a:t>
            </a:fld>
            <a:endParaRPr lang="en-GB"/>
          </a:p>
        </p:txBody>
      </p:sp>
    </p:spTree>
    <p:extLst>
      <p:ext uri="{BB962C8B-B14F-4D97-AF65-F5344CB8AC3E}">
        <p14:creationId xmlns:p14="http://schemas.microsoft.com/office/powerpoint/2010/main" val="3140811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989" y="1763713"/>
            <a:ext cx="4735512" cy="49911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1" y="1763713"/>
            <a:ext cx="4735513" cy="49911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DF5A475F-8AC7-42D5-BB0E-67E10F358F6E}" type="datetimeFigureOut">
              <a:rPr lang="en-GB"/>
              <a:pPr>
                <a:defRPr/>
              </a:pPr>
              <a:t>09/03/2014</a:t>
            </a:fld>
            <a:endParaRPr lang="en-GB"/>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FC52BD09-A140-482D-A91C-B3104ADA2E13}" type="slidenum">
              <a:rPr lang="en-GB"/>
              <a:pPr>
                <a:defRPr/>
              </a:pPr>
              <a:t>‹#›</a:t>
            </a:fld>
            <a:endParaRPr lang="en-GB"/>
          </a:p>
        </p:txBody>
      </p:sp>
    </p:spTree>
    <p:extLst>
      <p:ext uri="{BB962C8B-B14F-4D97-AF65-F5344CB8AC3E}">
        <p14:creationId xmlns:p14="http://schemas.microsoft.com/office/powerpoint/2010/main" val="2570798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1"/>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4"/>
            <a:ext cx="4041775" cy="639761"/>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901CE6A1-78F3-49B0-87E1-C999B0B18D52}" type="datetimeFigureOut">
              <a:rPr lang="en-GB"/>
              <a:pPr>
                <a:defRPr/>
              </a:pPr>
              <a:t>09/03/2014</a:t>
            </a:fld>
            <a:endParaRPr lang="en-GB"/>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5FAD2255-56E1-42C3-8514-B3683C1ABE23}" type="slidenum">
              <a:rPr lang="en-GB"/>
              <a:pPr>
                <a:defRPr/>
              </a:pPr>
              <a:t>‹#›</a:t>
            </a:fld>
            <a:endParaRPr lang="en-GB"/>
          </a:p>
        </p:txBody>
      </p:sp>
    </p:spTree>
    <p:extLst>
      <p:ext uri="{BB962C8B-B14F-4D97-AF65-F5344CB8AC3E}">
        <p14:creationId xmlns:p14="http://schemas.microsoft.com/office/powerpoint/2010/main" val="2478947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A3C304B7-5048-47EE-BB1E-E1424FE203F6}" type="datetimeFigureOut">
              <a:rPr lang="en-GB"/>
              <a:pPr>
                <a:defRPr/>
              </a:pPr>
              <a:t>09/03/2014</a:t>
            </a:fld>
            <a:endParaRPr lang="en-GB"/>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1EE39AEA-0C94-4C28-BCEA-BF1935D05FB5}" type="slidenum">
              <a:rPr lang="en-GB"/>
              <a:pPr>
                <a:defRPr/>
              </a:pPr>
              <a:t>‹#›</a:t>
            </a:fld>
            <a:endParaRPr lang="en-GB"/>
          </a:p>
        </p:txBody>
      </p:sp>
    </p:spTree>
    <p:extLst>
      <p:ext uri="{BB962C8B-B14F-4D97-AF65-F5344CB8AC3E}">
        <p14:creationId xmlns:p14="http://schemas.microsoft.com/office/powerpoint/2010/main" val="2806395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D6C9A3DF-A171-41E2-BEDF-844F5E9E1CB7}" type="datetimeFigureOut">
              <a:rPr lang="en-GB"/>
              <a:pPr>
                <a:defRPr/>
              </a:pPr>
              <a:t>09/03/2014</a:t>
            </a:fld>
            <a:endParaRPr lang="en-GB"/>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9F6DCB44-8C6E-4F66-AE38-E90DA46EAA62}" type="slidenum">
              <a:rPr lang="en-GB"/>
              <a:pPr>
                <a:defRPr/>
              </a:pPr>
              <a:t>‹#›</a:t>
            </a:fld>
            <a:endParaRPr lang="en-GB"/>
          </a:p>
        </p:txBody>
      </p:sp>
    </p:spTree>
    <p:extLst>
      <p:ext uri="{BB962C8B-B14F-4D97-AF65-F5344CB8AC3E}">
        <p14:creationId xmlns:p14="http://schemas.microsoft.com/office/powerpoint/2010/main" val="99376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13"/>
            <a:ext cx="7772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5D21B6A3-C43C-41C4-89D6-1C712373F60B}" type="datetimeFigureOut">
              <a:rPr lang="en-US"/>
              <a:pPr>
                <a:defRPr/>
              </a:pPr>
              <a:t>3/9/2014</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EDE7ADC6-0C7F-47B3-820D-3AC77D623F47}" type="slidenum">
              <a:rPr lang="en-US"/>
              <a:pPr>
                <a:defRPr/>
              </a:pPr>
              <a:t>‹#›</a:t>
            </a:fld>
            <a:endParaRPr lang="en-US"/>
          </a:p>
        </p:txBody>
      </p:sp>
    </p:spTree>
    <p:extLst>
      <p:ext uri="{BB962C8B-B14F-4D97-AF65-F5344CB8AC3E}">
        <p14:creationId xmlns:p14="http://schemas.microsoft.com/office/powerpoint/2010/main" val="423283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2" cy="1162050"/>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2" cy="4691063"/>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C4DC6CD3-2BED-4269-8375-D25FAFDD110C}" type="datetimeFigureOut">
              <a:rPr lang="en-GB"/>
              <a:pPr>
                <a:defRPr/>
              </a:pPr>
              <a:t>09/03/2014</a:t>
            </a:fld>
            <a:endParaRPr lang="en-GB"/>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834AFFE8-7280-402E-A94A-D9C1C510F70E}" type="slidenum">
              <a:rPr lang="en-GB"/>
              <a:pPr>
                <a:defRPr/>
              </a:pPr>
              <a:t>‹#›</a:t>
            </a:fld>
            <a:endParaRPr lang="en-GB"/>
          </a:p>
        </p:txBody>
      </p:sp>
    </p:spTree>
    <p:extLst>
      <p:ext uri="{BB962C8B-B14F-4D97-AF65-F5344CB8AC3E}">
        <p14:creationId xmlns:p14="http://schemas.microsoft.com/office/powerpoint/2010/main" val="88346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32CDC1CF-AA38-4851-B6CD-61F909E54138}" type="datetimeFigureOut">
              <a:rPr lang="en-GB"/>
              <a:pPr>
                <a:defRPr/>
              </a:pPr>
              <a:t>09/03/2014</a:t>
            </a:fld>
            <a:endParaRPr lang="en-GB"/>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3D2C8B0A-73B9-4986-AD0C-D15CFFA9A703}" type="slidenum">
              <a:rPr lang="en-GB"/>
              <a:pPr>
                <a:defRPr/>
              </a:pPr>
              <a:t>‹#›</a:t>
            </a:fld>
            <a:endParaRPr lang="en-GB"/>
          </a:p>
        </p:txBody>
      </p:sp>
    </p:spTree>
    <p:extLst>
      <p:ext uri="{BB962C8B-B14F-4D97-AF65-F5344CB8AC3E}">
        <p14:creationId xmlns:p14="http://schemas.microsoft.com/office/powerpoint/2010/main" val="2271858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FA48496F-365B-4255-917B-62BB74A4AC21}"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36E1AD59-730B-4D64-9A09-2A5581CFD66C}" type="slidenum">
              <a:rPr lang="en-GB"/>
              <a:pPr>
                <a:defRPr/>
              </a:pPr>
              <a:t>‹#›</a:t>
            </a:fld>
            <a:endParaRPr lang="en-GB"/>
          </a:p>
        </p:txBody>
      </p:sp>
    </p:spTree>
    <p:extLst>
      <p:ext uri="{BB962C8B-B14F-4D97-AF65-F5344CB8AC3E}">
        <p14:creationId xmlns:p14="http://schemas.microsoft.com/office/powerpoint/2010/main" val="2203186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303213"/>
            <a:ext cx="2405063" cy="645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4989" y="303213"/>
            <a:ext cx="7065962" cy="645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defRPr>
            </a:lvl1pPr>
          </a:lstStyle>
          <a:p>
            <a:pPr>
              <a:defRPr/>
            </a:pPr>
            <a:fld id="{5B05DA07-BE57-49A2-AB60-BA1456B5E5CD}"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defRPr>
            </a:lvl1pPr>
          </a:lstStyle>
          <a:p>
            <a:pPr>
              <a:defRPr/>
            </a:pPr>
            <a:fld id="{0F14D263-6904-4D0A-8BFA-B8FA734AA9B3}" type="slidenum">
              <a:rPr lang="en-GB"/>
              <a:pPr>
                <a:defRPr/>
              </a:pPr>
              <a:t>‹#›</a:t>
            </a:fld>
            <a:endParaRPr lang="en-GB"/>
          </a:p>
        </p:txBody>
      </p:sp>
    </p:spTree>
    <p:extLst>
      <p:ext uri="{BB962C8B-B14F-4D97-AF65-F5344CB8AC3E}">
        <p14:creationId xmlns:p14="http://schemas.microsoft.com/office/powerpoint/2010/main" val="79665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C238CE84-8AA4-4F0D-9D27-60E9455D4493}" type="datetimeFigureOut">
              <a:rPr lang="en-US"/>
              <a:pPr>
                <a:defRPr/>
              </a:pPr>
              <a:t>3/9/2014</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EE610CA5-ED35-4C5D-ACBB-A3E58A4CABE4}" type="slidenum">
              <a:rPr lang="en-US"/>
              <a:pPr>
                <a:defRPr/>
              </a:pPr>
              <a:t>‹#›</a:t>
            </a:fld>
            <a:endParaRPr lang="en-US"/>
          </a:p>
        </p:txBody>
      </p:sp>
    </p:spTree>
    <p:extLst>
      <p:ext uri="{BB962C8B-B14F-4D97-AF65-F5344CB8AC3E}">
        <p14:creationId xmlns:p14="http://schemas.microsoft.com/office/powerpoint/2010/main" val="87754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ea typeface="MS PGothic" pitchFamily="34" charset="-128"/>
              </a:defRPr>
            </a:lvl1pPr>
          </a:lstStyle>
          <a:p>
            <a:pPr>
              <a:defRPr/>
            </a:pPr>
            <a:fld id="{CDB50181-BF60-45E6-82A2-792C08F42A92}" type="datetimeFigureOut">
              <a:rPr lang="en-US"/>
              <a:pPr>
                <a:defRPr/>
              </a:pPr>
              <a:t>3/9/2014</a:t>
            </a:fld>
            <a:endParaRPr lang="en-US"/>
          </a:p>
        </p:txBody>
      </p:sp>
      <p:sp>
        <p:nvSpPr>
          <p:cNvPr id="8"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9E5C63C0-C26C-4875-9385-AA3020FBD46D}" type="slidenum">
              <a:rPr lang="en-US"/>
              <a:pPr>
                <a:defRPr/>
              </a:pPr>
              <a:t>‹#›</a:t>
            </a:fld>
            <a:endParaRPr lang="en-US"/>
          </a:p>
        </p:txBody>
      </p:sp>
    </p:spTree>
    <p:extLst>
      <p:ext uri="{BB962C8B-B14F-4D97-AF65-F5344CB8AC3E}">
        <p14:creationId xmlns:p14="http://schemas.microsoft.com/office/powerpoint/2010/main" val="23301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ea typeface="MS PGothic" pitchFamily="34" charset="-128"/>
              </a:defRPr>
            </a:lvl1pPr>
          </a:lstStyle>
          <a:p>
            <a:pPr>
              <a:defRPr/>
            </a:pPr>
            <a:fld id="{E6DA302D-D2DE-4BA3-8493-A8179B8CFA6F}" type="datetimeFigureOut">
              <a:rPr lang="en-US"/>
              <a:pPr>
                <a:defRPr/>
              </a:pPr>
              <a:t>3/9/2014</a:t>
            </a:fld>
            <a:endParaRPr lang="en-US"/>
          </a:p>
        </p:txBody>
      </p:sp>
      <p:sp>
        <p:nvSpPr>
          <p:cNvPr id="4"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20AFC53D-DB99-4B3C-B735-E7F8FEC3D474}" type="slidenum">
              <a:rPr lang="en-US"/>
              <a:pPr>
                <a:defRPr/>
              </a:pPr>
              <a:t>‹#›</a:t>
            </a:fld>
            <a:endParaRPr lang="en-US"/>
          </a:p>
        </p:txBody>
      </p:sp>
    </p:spTree>
    <p:extLst>
      <p:ext uri="{BB962C8B-B14F-4D97-AF65-F5344CB8AC3E}">
        <p14:creationId xmlns:p14="http://schemas.microsoft.com/office/powerpoint/2010/main" val="262775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MS PGothic" pitchFamily="34" charset="-128"/>
              </a:defRPr>
            </a:lvl1pPr>
          </a:lstStyle>
          <a:p>
            <a:pPr>
              <a:defRPr/>
            </a:pPr>
            <a:fld id="{CBE539C4-3F3A-4E2A-9ABA-D4822776EE8D}" type="datetimeFigureOut">
              <a:rPr lang="en-US"/>
              <a:pPr>
                <a:defRPr/>
              </a:pPr>
              <a:t>3/9/2014</a:t>
            </a:fld>
            <a:endParaRPr lang="en-US"/>
          </a:p>
        </p:txBody>
      </p:sp>
      <p:sp>
        <p:nvSpPr>
          <p:cNvPr id="3"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AD74ED87-06B4-4CA8-8140-B18ADB91A2ED}" type="slidenum">
              <a:rPr lang="en-US"/>
              <a:pPr>
                <a:defRPr/>
              </a:pPr>
              <a:t>‹#›</a:t>
            </a:fld>
            <a:endParaRPr lang="en-US"/>
          </a:p>
        </p:txBody>
      </p:sp>
    </p:spTree>
    <p:extLst>
      <p:ext uri="{BB962C8B-B14F-4D97-AF65-F5344CB8AC3E}">
        <p14:creationId xmlns:p14="http://schemas.microsoft.com/office/powerpoint/2010/main" val="99934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0AE0DA83-7964-4A77-91E9-07DB91E62383}" type="datetimeFigureOut">
              <a:rPr lang="en-US"/>
              <a:pPr>
                <a:defRPr/>
              </a:pPr>
              <a:t>3/9/2014</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2EF7100D-0C61-4FE9-AAA8-DDCC06748961}" type="slidenum">
              <a:rPr lang="en-US"/>
              <a:pPr>
                <a:defRPr/>
              </a:pPr>
              <a:t>‹#›</a:t>
            </a:fld>
            <a:endParaRPr lang="en-US"/>
          </a:p>
        </p:txBody>
      </p:sp>
    </p:spTree>
    <p:extLst>
      <p:ext uri="{BB962C8B-B14F-4D97-AF65-F5344CB8AC3E}">
        <p14:creationId xmlns:p14="http://schemas.microsoft.com/office/powerpoint/2010/main" val="40121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1B7A0BE7-DB65-4E53-9139-1AC11DE864D6}" type="datetimeFigureOut">
              <a:rPr lang="en-US"/>
              <a:pPr>
                <a:defRPr/>
              </a:pPr>
              <a:t>3/9/2014</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7C5EF833-FDC9-47B1-8709-E52AFAF10E9D}" type="slidenum">
              <a:rPr lang="en-US"/>
              <a:pPr>
                <a:defRPr/>
              </a:pPr>
              <a:t>‹#›</a:t>
            </a:fld>
            <a:endParaRPr lang="en-US"/>
          </a:p>
        </p:txBody>
      </p:sp>
    </p:spTree>
    <p:extLst>
      <p:ext uri="{BB962C8B-B14F-4D97-AF65-F5344CB8AC3E}">
        <p14:creationId xmlns:p14="http://schemas.microsoft.com/office/powerpoint/2010/main" val="2250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mn-ea"/>
              </a:defRPr>
            </a:lvl1pPr>
          </a:lstStyle>
          <a:p>
            <a:pPr fontAlgn="base">
              <a:spcBef>
                <a:spcPct val="0"/>
              </a:spcBef>
              <a:spcAft>
                <a:spcPct val="0"/>
              </a:spcAft>
              <a:defRPr/>
            </a:pPr>
            <a:fld id="{F6A0140F-13C9-4729-B899-74B2A64F8534}" type="datetimeFigureOut">
              <a:rPr lang="en-US"/>
              <a:pPr fontAlgn="base">
                <a:spcBef>
                  <a:spcPct val="0"/>
                </a:spcBef>
                <a:spcAft>
                  <a:spcPct val="0"/>
                </a:spcAft>
                <a:defRPr/>
              </a:pPr>
              <a:t>3/9/2014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n-ea"/>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mn-ea"/>
              </a:defRPr>
            </a:lvl1pPr>
          </a:lstStyle>
          <a:p>
            <a:pPr fontAlgn="base">
              <a:spcBef>
                <a:spcPct val="0"/>
              </a:spcBef>
              <a:spcAft>
                <a:spcPct val="0"/>
              </a:spcAft>
              <a:defRPr/>
            </a:pPr>
            <a:fld id="{F0AC2F41-18FE-4573-AC2F-C8382FE513B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7940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ea typeface="+mn-ea"/>
                <a:cs typeface="+mn-cs"/>
              </a:defRPr>
            </a:lvl1pPr>
          </a:lstStyle>
          <a:p>
            <a:pPr>
              <a:defRPr/>
            </a:pPr>
            <a:fld id="{013006E8-8BE3-4A92-8496-4F325F04765D}" type="datetimeFigureOut">
              <a:rPr lang="en-GB"/>
              <a:pPr>
                <a:defRPr/>
              </a:pPr>
              <a:t>09/03/2014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tint val="75000"/>
                  </a:prstClr>
                </a:solidFill>
                <a:latin typeface="+mn-lt"/>
                <a:ea typeface="+mn-ea"/>
                <a:cs typeface="+mn-cs"/>
              </a:defRPr>
            </a:lvl1pPr>
          </a:lstStyle>
          <a:p>
            <a:pPr>
              <a:defRPr/>
            </a:pPr>
            <a:fld id="{791EE7A9-5E4B-4471-9F33-A0E58FCB1C15}" type="slidenum">
              <a:rPr lang="en-GB"/>
              <a:pPr>
                <a:defRPr/>
              </a:pPr>
              <a:t>‹#›</a:t>
            </a:fld>
            <a:endParaRPr lang="en-GB"/>
          </a:p>
        </p:txBody>
      </p:sp>
    </p:spTree>
    <p:extLst>
      <p:ext uri="{BB962C8B-B14F-4D97-AF65-F5344CB8AC3E}">
        <p14:creationId xmlns:p14="http://schemas.microsoft.com/office/powerpoint/2010/main" val="235595894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104306" tIns="52153" rIns="104306" bIns="52153" rtlCol="0" anchor="ctr"/>
          <a:lstStyle>
            <a:lvl1pPr algn="l" defTabSz="1043056" eaLnBrk="1" fontAlgn="auto" hangingPunct="1">
              <a:spcBef>
                <a:spcPts val="0"/>
              </a:spcBef>
              <a:spcAft>
                <a:spcPts val="0"/>
              </a:spcAft>
              <a:defRPr sz="1400">
                <a:solidFill>
                  <a:prstClr val="black">
                    <a:tint val="75000"/>
                  </a:prstClr>
                </a:solidFill>
                <a:latin typeface="Calibri"/>
              </a:defRPr>
            </a:lvl1pPr>
          </a:lstStyle>
          <a:p>
            <a:pPr>
              <a:defRPr/>
            </a:pPr>
            <a:fld id="{5484D5D2-6B08-4765-A132-91F83C3B48DA}" type="datetimeFigureOut">
              <a:rPr lang="en-GB">
                <a:ea typeface="MS PGothic" pitchFamily="34" charset="-128"/>
              </a:rPr>
              <a:pPr>
                <a:defRPr/>
              </a:pPr>
              <a:t>09/03/2014</a:t>
            </a:fld>
            <a:endParaRPr lang="en-GB">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104306" tIns="52153" rIns="104306" bIns="52153" rtlCol="0" anchor="ctr"/>
          <a:lstStyle>
            <a:lvl1pPr algn="ctr" defTabSz="1043056" eaLnBrk="1" fontAlgn="auto" hangingPunct="1">
              <a:spcBef>
                <a:spcPts val="0"/>
              </a:spcBef>
              <a:spcAft>
                <a:spcPts val="0"/>
              </a:spcAft>
              <a:defRPr sz="1400">
                <a:solidFill>
                  <a:prstClr val="black">
                    <a:tint val="75000"/>
                  </a:prstClr>
                </a:solidFill>
                <a:latin typeface="Calibri"/>
              </a:defRPr>
            </a:lvl1pPr>
          </a:lstStyle>
          <a:p>
            <a:pPr>
              <a:defRPr/>
            </a:pPr>
            <a:endParaRPr lang="en-GB">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104306" tIns="52153" rIns="104306" bIns="52153" rtlCol="0" anchor="ctr"/>
          <a:lstStyle>
            <a:lvl1pPr algn="r" defTabSz="1043056" eaLnBrk="1" fontAlgn="auto" hangingPunct="1">
              <a:spcBef>
                <a:spcPts val="0"/>
              </a:spcBef>
              <a:spcAft>
                <a:spcPts val="0"/>
              </a:spcAft>
              <a:defRPr sz="1400">
                <a:solidFill>
                  <a:prstClr val="black">
                    <a:tint val="75000"/>
                  </a:prstClr>
                </a:solidFill>
                <a:latin typeface="Calibri"/>
              </a:defRPr>
            </a:lvl1pPr>
          </a:lstStyle>
          <a:p>
            <a:pPr>
              <a:defRPr/>
            </a:pPr>
            <a:fld id="{FCB6CBBB-CDFC-4B32-930D-5B84554EB6E3}" type="slidenum">
              <a:rPr lang="en-GB">
                <a:ea typeface="MS PGothic" pitchFamily="34" charset="-128"/>
              </a:rPr>
              <a:pPr>
                <a:defRPr/>
              </a:pPr>
              <a:t>‹#›</a:t>
            </a:fld>
            <a:endParaRPr lang="en-GB">
              <a:ea typeface="MS PGothic" pitchFamily="34" charset="-128"/>
            </a:endParaRPr>
          </a:p>
        </p:txBody>
      </p:sp>
    </p:spTree>
    <p:extLst>
      <p:ext uri="{BB962C8B-B14F-4D97-AF65-F5344CB8AC3E}">
        <p14:creationId xmlns:p14="http://schemas.microsoft.com/office/powerpoint/2010/main" val="25610932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itchFamily="34" charset="0"/>
        </a:defRPr>
      </a:lvl2pPr>
      <a:lvl3pPr algn="ctr" defTabSz="1042988" rtl="0" eaLnBrk="0" fontAlgn="base" hangingPunct="0">
        <a:spcBef>
          <a:spcPct val="0"/>
        </a:spcBef>
        <a:spcAft>
          <a:spcPct val="0"/>
        </a:spcAft>
        <a:defRPr sz="5000">
          <a:solidFill>
            <a:schemeClr val="tx1"/>
          </a:solidFill>
          <a:latin typeface="Calibri" pitchFamily="34" charset="0"/>
        </a:defRPr>
      </a:lvl3pPr>
      <a:lvl4pPr algn="ctr" defTabSz="1042988" rtl="0" eaLnBrk="0" fontAlgn="base" hangingPunct="0">
        <a:spcBef>
          <a:spcPct val="0"/>
        </a:spcBef>
        <a:spcAft>
          <a:spcPct val="0"/>
        </a:spcAft>
        <a:defRPr sz="5000">
          <a:solidFill>
            <a:schemeClr val="tx1"/>
          </a:solidFill>
          <a:latin typeface="Calibri" pitchFamily="34" charset="0"/>
        </a:defRPr>
      </a:lvl4pPr>
      <a:lvl5pPr algn="ctr" defTabSz="1042988" rtl="0" eaLnBrk="0" fontAlgn="base" hangingPunct="0">
        <a:spcBef>
          <a:spcPct val="0"/>
        </a:spcBef>
        <a:spcAft>
          <a:spcPct val="0"/>
        </a:spcAft>
        <a:defRPr sz="5000">
          <a:solidFill>
            <a:schemeClr val="tx1"/>
          </a:solidFill>
          <a:latin typeface="Calibri" pitchFamily="34" charset="0"/>
        </a:defRPr>
      </a:lvl5pPr>
      <a:lvl6pPr marL="457200" algn="ctr" defTabSz="1042988" rtl="0" fontAlgn="base">
        <a:spcBef>
          <a:spcPct val="0"/>
        </a:spcBef>
        <a:spcAft>
          <a:spcPct val="0"/>
        </a:spcAft>
        <a:defRPr sz="5000">
          <a:solidFill>
            <a:schemeClr val="tx1"/>
          </a:solidFill>
          <a:latin typeface="Calibri" pitchFamily="34" charset="0"/>
        </a:defRPr>
      </a:lvl6pPr>
      <a:lvl7pPr marL="914400" algn="ctr" defTabSz="1042988" rtl="0" fontAlgn="base">
        <a:spcBef>
          <a:spcPct val="0"/>
        </a:spcBef>
        <a:spcAft>
          <a:spcPct val="0"/>
        </a:spcAft>
        <a:defRPr sz="5000">
          <a:solidFill>
            <a:schemeClr val="tx1"/>
          </a:solidFill>
          <a:latin typeface="Calibri" pitchFamily="34" charset="0"/>
        </a:defRPr>
      </a:lvl7pPr>
      <a:lvl8pPr marL="1371600" algn="ctr" defTabSz="1042988" rtl="0" fontAlgn="base">
        <a:spcBef>
          <a:spcPct val="0"/>
        </a:spcBef>
        <a:spcAft>
          <a:spcPct val="0"/>
        </a:spcAft>
        <a:defRPr sz="5000">
          <a:solidFill>
            <a:schemeClr val="tx1"/>
          </a:solidFill>
          <a:latin typeface="Calibri" pitchFamily="34" charset="0"/>
        </a:defRPr>
      </a:lvl8pPr>
      <a:lvl9pPr marL="1828800" algn="ctr" defTabSz="1042988" rtl="0" fontAlgn="base">
        <a:spcBef>
          <a:spcPct val="0"/>
        </a:spcBef>
        <a:spcAft>
          <a:spcPct val="0"/>
        </a:spcAft>
        <a:defRPr sz="5000">
          <a:solidFill>
            <a:schemeClr val="tx1"/>
          </a:solidFill>
          <a:latin typeface="Calibri" pitchFamily="34" charset="0"/>
        </a:defRPr>
      </a:lvl9pPr>
    </p:titleStyle>
    <p:bodyStyle>
      <a:lvl1pPr marL="390525" indent="-390525" algn="l" defTabSz="1042988"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www.youtube.com/watch?v=jvZZg5uia-Y" TargetMode="External"/><Relationship Id="rId13" Type="http://schemas.openxmlformats.org/officeDocument/2006/relationships/hyperlink" Target="http://www.bionetonline.org/english/content/ff_cont3.htm" TargetMode="External"/><Relationship Id="rId3" Type="http://schemas.openxmlformats.org/officeDocument/2006/relationships/image" Target="../media/image18.jpeg"/><Relationship Id="rId7" Type="http://schemas.openxmlformats.org/officeDocument/2006/relationships/hyperlink" Target="http://www.youtube.com/watch?v=VGDdteUKwLQ" TargetMode="External"/><Relationship Id="rId12" Type="http://schemas.openxmlformats.org/officeDocument/2006/relationships/hyperlink" Target="http://www.guardian.co.uk/environment/2007/jul/26/gmcrops"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hyperlink" Target="http://www.youtube.com/watch?v=4QFhD1E8GEs" TargetMode="External"/><Relationship Id="rId11" Type="http://schemas.openxmlformats.org/officeDocument/2006/relationships/hyperlink" Target="http://www.who.int/foodsafety/publications/biotech/20questions/en/" TargetMode="External"/><Relationship Id="rId5" Type="http://schemas.openxmlformats.org/officeDocument/2006/relationships/image" Target="../media/image20.png"/><Relationship Id="rId10" Type="http://schemas.openxmlformats.org/officeDocument/2006/relationships/hyperlink" Target="http://www.nerc.ac.uk/research/issues/geneticmodification/" TargetMode="External"/><Relationship Id="rId4" Type="http://schemas.openxmlformats.org/officeDocument/2006/relationships/image" Target="../media/image19.jpeg"/><Relationship Id="rId9" Type="http://schemas.openxmlformats.org/officeDocument/2006/relationships/hyperlink" Target="http://news.bbc.co.uk/cbbcnews/hi/find_out/guides/tech/gm_foods/newsid_1746000/1746923.stm" TargetMode="External"/><Relationship Id="rId14" Type="http://schemas.openxmlformats.org/officeDocument/2006/relationships/hyperlink" Target="http://www.livestrong.com/article/370046-examples-of-gmo-foo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ctrTitle"/>
          </p:nvPr>
        </p:nvSpPr>
        <p:spPr>
          <a:xfrm>
            <a:off x="685800" y="2130425"/>
            <a:ext cx="7772400" cy="1470025"/>
          </a:xfrm>
        </p:spPr>
        <p:txBody>
          <a:bodyPr/>
          <a:lstStyle/>
          <a:p>
            <a:pPr eaLnBrk="1" hangingPunct="1"/>
            <a:endParaRPr lang="ru-RU" altLang="en-US" smtClean="0"/>
          </a:p>
        </p:txBody>
      </p:sp>
      <p:sp>
        <p:nvSpPr>
          <p:cNvPr id="288771" name="Subtitle 2"/>
          <p:cNvSpPr>
            <a:spLocks noGrp="1"/>
          </p:cNvSpPr>
          <p:nvPr>
            <p:ph type="subTitle" idx="1"/>
          </p:nvPr>
        </p:nvSpPr>
        <p:spPr>
          <a:xfrm>
            <a:off x="1371600" y="3886200"/>
            <a:ext cx="6400800" cy="1752600"/>
          </a:xfrm>
        </p:spPr>
        <p:txBody>
          <a:bodyPr/>
          <a:lstStyle/>
          <a:p>
            <a:pPr eaLnBrk="1" hangingPunct="1"/>
            <a:endParaRPr lang="ru-RU" altLang="en-US" smtClean="0">
              <a:solidFill>
                <a:srgbClr val="898989"/>
              </a:solidFill>
            </a:endParaRPr>
          </a:p>
        </p:txBody>
      </p:sp>
      <p:pic>
        <p:nvPicPr>
          <p:cNvPr id="288772" name="Content Placeholder 6"/>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79513" y="611188"/>
            <a:ext cx="6710362"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415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p:nvPr>
        </p:nvSpPr>
        <p:spPr/>
        <p:txBody>
          <a:bodyPr/>
          <a:lstStyle/>
          <a:p>
            <a:pPr eaLnBrk="1" hangingPunct="1"/>
            <a:r>
              <a:rPr lang="en-GB" altLang="en-US" smtClean="0"/>
              <a:t>GM Foods</a:t>
            </a:r>
          </a:p>
        </p:txBody>
      </p:sp>
      <p:sp>
        <p:nvSpPr>
          <p:cNvPr id="297987" name="Content Placeholder 2"/>
          <p:cNvSpPr>
            <a:spLocks noGrp="1"/>
          </p:cNvSpPr>
          <p:nvPr>
            <p:ph idx="1"/>
          </p:nvPr>
        </p:nvSpPr>
        <p:spPr/>
        <p:txBody>
          <a:bodyPr/>
          <a:lstStyle/>
          <a:p>
            <a:pPr eaLnBrk="1" hangingPunct="1"/>
            <a:endParaRPr lang="en-GB" altLang="en-US" smtClean="0"/>
          </a:p>
        </p:txBody>
      </p:sp>
      <p:pic>
        <p:nvPicPr>
          <p:cNvPr id="297988" name="Picture 2" descr="http://cdn.benzinga.com/files/r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318293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89" name="Picture 4" descr="http://www.roadlesstravelled.com.au/blogimg/margaret-river-wine-fiel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933825"/>
            <a:ext cx="42862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6" descr="http://scienceblogs.com/thoughtfulanimal/2010/08/03/pig.jpg"/>
          <p:cNvSpPr>
            <a:spLocks noChangeAspect="1" noChangeArrowheads="1"/>
          </p:cNvSpPr>
          <p:nvPr/>
        </p:nvSpPr>
        <p:spPr bwMode="auto">
          <a:xfrm>
            <a:off x="5238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en-GB">
              <a:solidFill>
                <a:prstClr val="white"/>
              </a:solidFill>
              <a:latin typeface="Arial" charset="0"/>
              <a:cs typeface="Arial" charset="0"/>
            </a:endParaRPr>
          </a:p>
        </p:txBody>
      </p:sp>
      <p:sp>
        <p:nvSpPr>
          <p:cNvPr id="16391" name="AutoShape 8" descr="http://scienceblogs.com/thoughtfulanimal/2010/08/03/pig.jpg"/>
          <p:cNvSpPr>
            <a:spLocks noChangeAspect="1" noChangeArrowheads="1"/>
          </p:cNvSpPr>
          <p:nvPr/>
        </p:nvSpPr>
        <p:spPr bwMode="auto">
          <a:xfrm>
            <a:off x="5238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defRPr/>
            </a:pPr>
            <a:endParaRPr lang="en-GB">
              <a:solidFill>
                <a:prstClr val="white"/>
              </a:solidFill>
              <a:latin typeface="Arial" charset="0"/>
              <a:cs typeface="Arial" charset="0"/>
            </a:endParaRPr>
          </a:p>
        </p:txBody>
      </p:sp>
      <p:pic>
        <p:nvPicPr>
          <p:cNvPr id="297992" name="Picture 10" descr="http://www.opensecrets.org/news/p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221163"/>
            <a:ext cx="29940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93" name="Picture 12" descr="http://www.salmonellablog.com/Tomato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1268413"/>
            <a:ext cx="2205038"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732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p:cNvSpPr>
            <a:spLocks noGrp="1"/>
          </p:cNvSpPr>
          <p:nvPr>
            <p:ph type="title"/>
          </p:nvPr>
        </p:nvSpPr>
        <p:spPr/>
        <p:txBody>
          <a:bodyPr/>
          <a:lstStyle/>
          <a:p>
            <a:pPr eaLnBrk="1" hangingPunct="1"/>
            <a:r>
              <a:rPr lang="en-GB" altLang="en-US" smtClean="0"/>
              <a:t>Your task:</a:t>
            </a:r>
          </a:p>
        </p:txBody>
      </p:sp>
      <p:sp>
        <p:nvSpPr>
          <p:cNvPr id="299011" name="Content Placeholder 2"/>
          <p:cNvSpPr>
            <a:spLocks noGrp="1"/>
          </p:cNvSpPr>
          <p:nvPr>
            <p:ph idx="1"/>
          </p:nvPr>
        </p:nvSpPr>
        <p:spPr/>
        <p:txBody>
          <a:bodyPr/>
          <a:lstStyle/>
          <a:p>
            <a:pPr eaLnBrk="1" hangingPunct="1">
              <a:buFont typeface="Arial" pitchFamily="34" charset="0"/>
              <a:buNone/>
            </a:pPr>
            <a:r>
              <a:rPr lang="en-GB" altLang="en-US" smtClean="0"/>
              <a:t>What do you think will be the future of farming?</a:t>
            </a:r>
          </a:p>
          <a:p>
            <a:pPr eaLnBrk="1" hangingPunct="1">
              <a:buFont typeface="Arial" pitchFamily="34" charset="0"/>
              <a:buNone/>
            </a:pPr>
            <a:endParaRPr lang="en-GB" altLang="en-US" smtClean="0"/>
          </a:p>
          <a:p>
            <a:pPr eaLnBrk="1" hangingPunct="1">
              <a:buFont typeface="Arial" pitchFamily="34" charset="0"/>
              <a:buNone/>
            </a:pPr>
            <a:r>
              <a:rPr lang="en-GB" altLang="en-US" smtClean="0"/>
              <a:t>Write a Wikipedia entry for the year 3012 to explain your opinions.</a:t>
            </a:r>
          </a:p>
          <a:p>
            <a:pPr eaLnBrk="1" hangingPunct="1">
              <a:buFont typeface="Arial" pitchFamily="34" charset="0"/>
              <a:buNone/>
            </a:pPr>
            <a:endParaRPr lang="en-GB" altLang="en-US" smtClean="0"/>
          </a:p>
          <a:p>
            <a:pPr eaLnBrk="1" hangingPunct="1"/>
            <a:r>
              <a:rPr lang="en-GB" altLang="en-US" sz="2400" smtClean="0"/>
              <a:t>Give a brief definition of your chosen method of farming.</a:t>
            </a:r>
          </a:p>
          <a:p>
            <a:pPr eaLnBrk="1" hangingPunct="1"/>
            <a:r>
              <a:rPr lang="en-GB" altLang="en-US" sz="2400" smtClean="0"/>
              <a:t>Give it’s positive points</a:t>
            </a:r>
          </a:p>
          <a:p>
            <a:pPr eaLnBrk="1" hangingPunct="1"/>
            <a:r>
              <a:rPr lang="en-GB" altLang="en-US" sz="2400" smtClean="0"/>
              <a:t>Outline the negative points for opposing this farming method.</a:t>
            </a:r>
          </a:p>
          <a:p>
            <a:pPr eaLnBrk="1" hangingPunct="1"/>
            <a:r>
              <a:rPr lang="en-GB" altLang="en-US" sz="2400" smtClean="0"/>
              <a:t>Conclusion – briefly sum up your main points, stressing how your method of farming helps people in the longer term.</a:t>
            </a:r>
          </a:p>
        </p:txBody>
      </p:sp>
    </p:spTree>
    <p:extLst>
      <p:ext uri="{BB962C8B-B14F-4D97-AF65-F5344CB8AC3E}">
        <p14:creationId xmlns:p14="http://schemas.microsoft.com/office/powerpoint/2010/main" val="3338706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p:nvPr>
        </p:nvSpPr>
        <p:spPr/>
        <p:txBody>
          <a:bodyPr/>
          <a:lstStyle/>
          <a:p>
            <a:pPr eaLnBrk="1" hangingPunct="1"/>
            <a:r>
              <a:rPr lang="en-GB" altLang="en-US" smtClean="0"/>
              <a:t>How should you write a Wikipedia page?</a:t>
            </a:r>
          </a:p>
        </p:txBody>
      </p:sp>
      <p:sp>
        <p:nvSpPr>
          <p:cNvPr id="300035" name="Content Placeholder 2"/>
          <p:cNvSpPr>
            <a:spLocks noGrp="1"/>
          </p:cNvSpPr>
          <p:nvPr>
            <p:ph idx="1"/>
          </p:nvPr>
        </p:nvSpPr>
        <p:spPr/>
        <p:txBody>
          <a:bodyPr/>
          <a:lstStyle/>
          <a:p>
            <a:pPr eaLnBrk="1" hangingPunct="1"/>
            <a:r>
              <a:rPr lang="en-GB" altLang="en-US" smtClean="0"/>
              <a:t>Formal conectives, you need to sound professional: however, although, therefore</a:t>
            </a:r>
          </a:p>
          <a:p>
            <a:pPr eaLnBrk="1" hangingPunct="1"/>
            <a:r>
              <a:rPr lang="en-GB" altLang="en-US" smtClean="0"/>
              <a:t>Opinion words: I believe, I think, I feel, it is my belief that</a:t>
            </a:r>
          </a:p>
          <a:p>
            <a:pPr eaLnBrk="1" hangingPunct="1"/>
            <a:r>
              <a:rPr lang="en-GB" altLang="en-US" smtClean="0"/>
              <a:t>Are you in favour of the idea or not</a:t>
            </a:r>
          </a:p>
          <a:p>
            <a:pPr eaLnBrk="1" hangingPunct="1"/>
            <a:r>
              <a:rPr lang="en-GB" altLang="en-US" smtClean="0"/>
              <a:t>Reasoning: because, since, due to</a:t>
            </a:r>
          </a:p>
          <a:p>
            <a:pPr eaLnBrk="1" hangingPunct="1"/>
            <a:r>
              <a:rPr lang="en-GB" altLang="en-US" smtClean="0"/>
              <a:t>Consider the opposite argument</a:t>
            </a:r>
          </a:p>
        </p:txBody>
      </p:sp>
    </p:spTree>
    <p:extLst>
      <p:ext uri="{BB962C8B-B14F-4D97-AF65-F5344CB8AC3E}">
        <p14:creationId xmlns:p14="http://schemas.microsoft.com/office/powerpoint/2010/main" val="1822034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3" descr="Thumbs up thumbs down.jpg"/>
          <p:cNvPicPr>
            <a:picLocks noChangeAspect="1"/>
          </p:cNvPicPr>
          <p:nvPr/>
        </p:nvPicPr>
        <p:blipFill>
          <a:blip r:embed="rId3" cstate="print">
            <a:extLst>
              <a:ext uri="{28A0092B-C50C-407E-A947-70E740481C1C}">
                <a14:useLocalDpi xmlns:a14="http://schemas.microsoft.com/office/drawing/2010/main" val="0"/>
              </a:ext>
            </a:extLst>
          </a:blip>
          <a:srcRect t="15120" r="50398" b="14320"/>
          <a:stretch>
            <a:fillRect/>
          </a:stretch>
        </p:blipFill>
        <p:spPr bwMode="auto">
          <a:xfrm>
            <a:off x="8326438" y="522288"/>
            <a:ext cx="5238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59" name="Picture 4" descr="Thumbs up thumbs down.jpg"/>
          <p:cNvPicPr>
            <a:picLocks noChangeAspect="1"/>
          </p:cNvPicPr>
          <p:nvPr/>
        </p:nvPicPr>
        <p:blipFill>
          <a:blip r:embed="rId4">
            <a:extLst>
              <a:ext uri="{28A0092B-C50C-407E-A947-70E740481C1C}">
                <a14:useLocalDpi xmlns:a14="http://schemas.microsoft.com/office/drawing/2010/main" val="0"/>
              </a:ext>
            </a:extLst>
          </a:blip>
          <a:srcRect t="15120" r="49895" b="14320"/>
          <a:stretch>
            <a:fillRect/>
          </a:stretch>
        </p:blipFill>
        <p:spPr bwMode="auto">
          <a:xfrm>
            <a:off x="288925" y="519113"/>
            <a:ext cx="5286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44"/>
          <p:cNvGraphicFramePr>
            <a:graphicFrameLocks noGrp="1"/>
          </p:cNvGraphicFramePr>
          <p:nvPr/>
        </p:nvGraphicFramePr>
        <p:xfrm>
          <a:off x="368300" y="889000"/>
          <a:ext cx="8418513" cy="1765298"/>
        </p:xfrm>
        <a:graphic>
          <a:graphicData uri="http://schemas.openxmlformats.org/drawingml/2006/table">
            <a:tbl>
              <a:tblPr/>
              <a:tblGrid>
                <a:gridCol w="8418513"/>
              </a:tblGrid>
              <a:tr h="27730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200" b="1" dirty="0" smtClean="0">
                          <a:solidFill>
                            <a:srgbClr val="FF0000"/>
                          </a:solidFill>
                          <a:latin typeface="Calibri" pitchFamily="34" charset="0"/>
                        </a:rPr>
                        <a:t>Success criteria</a:t>
                      </a:r>
                    </a:p>
                  </a:txBody>
                  <a:tcPr marL="110589" marR="110589" marT="29345" marB="2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0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900" b="0" i="0" u="none" strike="noStrike" cap="none" normalizeH="0" baseline="0" dirty="0" smtClean="0">
                          <a:ln>
                            <a:noFill/>
                          </a:ln>
                          <a:solidFill>
                            <a:schemeClr val="tx1"/>
                          </a:solidFill>
                          <a:effectLst/>
                          <a:latin typeface="+mn-lt"/>
                          <a:cs typeface="Arial" charset="0"/>
                        </a:rPr>
                        <a:t>Include a definition of the term ‘genetically modified’</a:t>
                      </a:r>
                    </a:p>
                  </a:txBody>
                  <a:tcPr marL="110589" marR="110589" marT="29345" marB="2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085">
                <a:tc>
                  <a:txBody>
                    <a:bodyPr/>
                    <a:lstStyle/>
                    <a:p>
                      <a:pPr marL="0" marR="0" lvl="0" indent="0" algn="l" defTabSz="914400" rtl="0" eaLnBrk="0" fontAlgn="base" latinLnBrk="0" hangingPunct="0">
                        <a:lnSpc>
                          <a:spcPct val="100000"/>
                        </a:lnSpc>
                        <a:spcBef>
                          <a:spcPct val="50000"/>
                        </a:spcBef>
                        <a:spcAft>
                          <a:spcPct val="0"/>
                        </a:spcAft>
                        <a:buClrTx/>
                        <a:buSzTx/>
                        <a:buFont typeface="Arial" charset="0"/>
                        <a:buNone/>
                        <a:tabLst/>
                        <a:defRPr/>
                      </a:pPr>
                      <a:r>
                        <a:rPr kumimoji="0" lang="en-GB" sz="900" b="0" i="0" u="none" strike="noStrike" cap="none" normalizeH="0" baseline="0" dirty="0" smtClean="0">
                          <a:ln>
                            <a:noFill/>
                          </a:ln>
                          <a:solidFill>
                            <a:schemeClr val="tx1"/>
                          </a:solidFill>
                          <a:effectLst/>
                          <a:latin typeface="+mn-lt"/>
                          <a:cs typeface="Arial" charset="0"/>
                        </a:rPr>
                        <a:t>Give examples of </a:t>
                      </a:r>
                      <a:r>
                        <a:rPr kumimoji="0" lang="en-GB" sz="900" b="0" i="0" u="sng" strike="noStrike" cap="none" normalizeH="0" baseline="0" dirty="0" smtClean="0">
                          <a:ln>
                            <a:noFill/>
                          </a:ln>
                          <a:solidFill>
                            <a:schemeClr val="tx1"/>
                          </a:solidFill>
                          <a:effectLst/>
                          <a:latin typeface="+mn-lt"/>
                          <a:cs typeface="Arial" charset="0"/>
                        </a:rPr>
                        <a:t>three</a:t>
                      </a:r>
                      <a:r>
                        <a:rPr kumimoji="0" lang="en-GB" sz="900" b="0" i="0" u="none" strike="noStrike" cap="none" normalizeH="0" baseline="0" dirty="0" smtClean="0">
                          <a:ln>
                            <a:noFill/>
                          </a:ln>
                          <a:solidFill>
                            <a:schemeClr val="tx1"/>
                          </a:solidFill>
                          <a:effectLst/>
                          <a:latin typeface="+mn-lt"/>
                          <a:cs typeface="Arial" charset="0"/>
                        </a:rPr>
                        <a:t> different GM crops</a:t>
                      </a:r>
                    </a:p>
                  </a:txBody>
                  <a:tcPr marL="110589" marR="110589" marT="29345" marB="2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085">
                <a:tc>
                  <a:txBody>
                    <a:bodyPr/>
                    <a:lstStyle/>
                    <a:p>
                      <a:pPr marL="0" marR="0" lvl="0" indent="0" algn="l" defTabSz="914400" rtl="0" eaLnBrk="0" fontAlgn="base" latinLnBrk="0" hangingPunct="0">
                        <a:lnSpc>
                          <a:spcPct val="100000"/>
                        </a:lnSpc>
                        <a:spcBef>
                          <a:spcPct val="50000"/>
                        </a:spcBef>
                        <a:spcAft>
                          <a:spcPct val="0"/>
                        </a:spcAft>
                        <a:buClrTx/>
                        <a:buSzTx/>
                        <a:buFont typeface="Arial" charset="0"/>
                        <a:buNone/>
                        <a:tabLst/>
                        <a:defRPr/>
                      </a:pPr>
                      <a:r>
                        <a:rPr kumimoji="0" lang="en-GB" sz="900" b="0" i="0" u="none" strike="noStrike" cap="none" normalizeH="0" baseline="0" dirty="0" smtClean="0">
                          <a:ln>
                            <a:noFill/>
                          </a:ln>
                          <a:solidFill>
                            <a:schemeClr val="tx1"/>
                          </a:solidFill>
                          <a:effectLst/>
                          <a:latin typeface="+mn-lt"/>
                          <a:cs typeface="Arial" charset="0"/>
                        </a:rPr>
                        <a:t>List </a:t>
                      </a:r>
                      <a:r>
                        <a:rPr kumimoji="0" lang="en-GB" sz="900" b="0" i="0" u="sng" strike="noStrike" cap="none" normalizeH="0" baseline="0" dirty="0" smtClean="0">
                          <a:ln>
                            <a:noFill/>
                          </a:ln>
                          <a:solidFill>
                            <a:schemeClr val="tx1"/>
                          </a:solidFill>
                          <a:effectLst/>
                          <a:latin typeface="+mn-lt"/>
                          <a:cs typeface="Arial" charset="0"/>
                        </a:rPr>
                        <a:t>four</a:t>
                      </a:r>
                      <a:r>
                        <a:rPr kumimoji="0" lang="en-GB" sz="900" b="0" i="0" u="none" strike="noStrike" cap="none" normalizeH="0" baseline="0" dirty="0" smtClean="0">
                          <a:ln>
                            <a:noFill/>
                          </a:ln>
                          <a:solidFill>
                            <a:schemeClr val="tx1"/>
                          </a:solidFill>
                          <a:effectLst/>
                          <a:latin typeface="+mn-lt"/>
                          <a:cs typeface="Arial" charset="0"/>
                        </a:rPr>
                        <a:t> advantages and </a:t>
                      </a:r>
                      <a:r>
                        <a:rPr kumimoji="0" lang="en-GB" sz="900" b="0" i="0" u="sng" strike="noStrike" cap="none" normalizeH="0" baseline="0" dirty="0" smtClean="0">
                          <a:ln>
                            <a:noFill/>
                          </a:ln>
                          <a:solidFill>
                            <a:schemeClr val="tx1"/>
                          </a:solidFill>
                          <a:effectLst/>
                          <a:latin typeface="+mn-lt"/>
                          <a:cs typeface="Arial" charset="0"/>
                        </a:rPr>
                        <a:t>four</a:t>
                      </a:r>
                      <a:r>
                        <a:rPr kumimoji="0" lang="en-GB" sz="900" b="0" i="0" u="none" strike="noStrike" cap="none" normalizeH="0" baseline="0" dirty="0" smtClean="0">
                          <a:ln>
                            <a:noFill/>
                          </a:ln>
                          <a:solidFill>
                            <a:schemeClr val="tx1"/>
                          </a:solidFill>
                          <a:effectLst/>
                          <a:latin typeface="+mn-lt"/>
                          <a:cs typeface="Arial" charset="0"/>
                        </a:rPr>
                        <a:t> disadvantages of growing GM crops</a:t>
                      </a:r>
                    </a:p>
                  </a:txBody>
                  <a:tcPr marL="110589" marR="110589" marT="29345" marB="2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085">
                <a:tc>
                  <a:txBody>
                    <a:bodyPr/>
                    <a:lstStyle/>
                    <a:p>
                      <a:pPr marL="0" marR="0" lvl="0" indent="0" algn="l" defTabSz="914400" rtl="0" eaLnBrk="0" fontAlgn="base" latinLnBrk="0" hangingPunct="0">
                        <a:lnSpc>
                          <a:spcPct val="100000"/>
                        </a:lnSpc>
                        <a:spcBef>
                          <a:spcPct val="20000"/>
                        </a:spcBef>
                        <a:spcAft>
                          <a:spcPct val="0"/>
                        </a:spcAft>
                        <a:buClrTx/>
                        <a:buSzTx/>
                        <a:buFont typeface="Symbol" pitchFamily="18" charset="2"/>
                        <a:buNone/>
                        <a:tabLst/>
                      </a:pPr>
                      <a:r>
                        <a:rPr kumimoji="0" lang="en-GB" sz="900" b="0" i="0" u="none" strike="noStrike" cap="none" normalizeH="0" baseline="0" dirty="0" smtClean="0">
                          <a:ln>
                            <a:noFill/>
                          </a:ln>
                          <a:solidFill>
                            <a:schemeClr val="tx1"/>
                          </a:solidFill>
                          <a:effectLst/>
                          <a:latin typeface="+mn-lt"/>
                          <a:cs typeface="Arial" charset="0"/>
                        </a:rPr>
                        <a:t>Factsheet should contain colour and pictures</a:t>
                      </a:r>
                    </a:p>
                  </a:txBody>
                  <a:tcPr marL="110589" marR="110589" marT="29345" marB="2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085">
                <a:tc>
                  <a:txBody>
                    <a:bodyPr/>
                    <a:lstStyle/>
                    <a:p>
                      <a:pPr marL="0" marR="0" lvl="0" indent="0" algn="l" defTabSz="914400" rtl="0" eaLnBrk="0" fontAlgn="base" latinLnBrk="0" hangingPunct="0">
                        <a:lnSpc>
                          <a:spcPct val="100000"/>
                        </a:lnSpc>
                        <a:spcBef>
                          <a:spcPct val="20000"/>
                        </a:spcBef>
                        <a:spcAft>
                          <a:spcPct val="0"/>
                        </a:spcAft>
                        <a:buClrTx/>
                        <a:buSzTx/>
                        <a:buFont typeface="Symbol" pitchFamily="18" charset="2"/>
                        <a:buNone/>
                        <a:tabLst/>
                        <a:defRPr/>
                      </a:pPr>
                      <a:r>
                        <a:rPr kumimoji="0" lang="en-GB" sz="900" b="0" i="0" u="none" strike="noStrike" cap="none" normalizeH="0" baseline="0" dirty="0" smtClean="0">
                          <a:ln>
                            <a:noFill/>
                          </a:ln>
                          <a:solidFill>
                            <a:schemeClr val="tx1"/>
                          </a:solidFill>
                          <a:effectLst/>
                          <a:latin typeface="+mn-lt"/>
                          <a:cs typeface="Arial" charset="0"/>
                        </a:rPr>
                        <a:t>Include at least one link to a recent news article about GM crops</a:t>
                      </a:r>
                    </a:p>
                  </a:txBody>
                  <a:tcPr marL="110589" marR="110589" marT="29345" marB="2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572">
                <a:tc>
                  <a:txBody>
                    <a:bodyPr/>
                    <a:lstStyle/>
                    <a:p>
                      <a:pPr marL="0" marR="0" lvl="0" indent="0" algn="l" defTabSz="914400" rtl="0" eaLnBrk="0" fontAlgn="base" latinLnBrk="0" hangingPunct="0">
                        <a:lnSpc>
                          <a:spcPct val="100000"/>
                        </a:lnSpc>
                        <a:spcBef>
                          <a:spcPct val="20000"/>
                        </a:spcBef>
                        <a:spcAft>
                          <a:spcPct val="0"/>
                        </a:spcAft>
                        <a:buClrTx/>
                        <a:buSzTx/>
                        <a:buFont typeface="Symbol" pitchFamily="18" charset="2"/>
                        <a:buNone/>
                        <a:tabLst/>
                      </a:pPr>
                      <a:r>
                        <a:rPr kumimoji="0" lang="en-GB" sz="900" b="1" i="0" u="sng" strike="noStrike" cap="none" normalizeH="0" baseline="0" dirty="0" smtClean="0">
                          <a:ln>
                            <a:noFill/>
                          </a:ln>
                          <a:solidFill>
                            <a:srgbClr val="FF0000"/>
                          </a:solidFill>
                          <a:effectLst/>
                          <a:latin typeface="+mn-lt"/>
                          <a:cs typeface="Arial" charset="0"/>
                        </a:rPr>
                        <a:t>Bonus criteria</a:t>
                      </a:r>
                      <a:r>
                        <a:rPr kumimoji="0" lang="en-GB" sz="900" b="0" i="0" u="none" strike="noStrike" cap="none" normalizeH="0" baseline="0" dirty="0" smtClean="0">
                          <a:ln>
                            <a:noFill/>
                          </a:ln>
                          <a:solidFill>
                            <a:srgbClr val="FF0000"/>
                          </a:solidFill>
                          <a:effectLst/>
                          <a:latin typeface="+mn-lt"/>
                          <a:cs typeface="Arial" charset="0"/>
                        </a:rPr>
                        <a:t> </a:t>
                      </a:r>
                      <a:r>
                        <a:rPr kumimoji="0" lang="en-GB" sz="900" b="0" i="0" u="none" strike="noStrike" cap="none" normalizeH="0" baseline="0" dirty="0" smtClean="0">
                          <a:ln>
                            <a:noFill/>
                          </a:ln>
                          <a:solidFill>
                            <a:schemeClr val="tx1"/>
                          </a:solidFill>
                          <a:effectLst/>
                          <a:latin typeface="+mn-lt"/>
                          <a:cs typeface="Arial" charset="0"/>
                        </a:rPr>
                        <a:t>– comment on the reliability of your evidence (Where did it come from? Is it fact or opinion? Can you trust the source?)</a:t>
                      </a:r>
                    </a:p>
                  </a:txBody>
                  <a:tcPr marL="110589" marR="110589" marT="29345" marB="2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1078" name="Picture 2" descr="Five-pointed Yellow Star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75" y="930275"/>
            <a:ext cx="3476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79" name="Picture 2" descr="Five-pointed Yellow Star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575" y="930275"/>
            <a:ext cx="349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80" name="TextBox 8"/>
          <p:cNvSpPr txBox="1">
            <a:spLocks noChangeArrowheads="1"/>
          </p:cNvSpPr>
          <p:nvPr/>
        </p:nvSpPr>
        <p:spPr bwMode="auto">
          <a:xfrm>
            <a:off x="719138" y="196850"/>
            <a:ext cx="770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a:defRPr sz="2400">
                <a:solidFill>
                  <a:schemeClr val="tx1"/>
                </a:solidFill>
                <a:latin typeface="Arial" pitchFamily="34" charset="0"/>
                <a:ea typeface="MS PGothic" pitchFamily="34" charset="-128"/>
              </a:defRPr>
            </a:lvl1pPr>
            <a:lvl2pPr marL="742950" indent="-285750" defTabSz="1042988">
              <a:defRPr sz="2400">
                <a:solidFill>
                  <a:schemeClr val="tx1"/>
                </a:solidFill>
                <a:latin typeface="Arial" pitchFamily="34" charset="0"/>
                <a:ea typeface="MS PGothic" pitchFamily="34" charset="-128"/>
              </a:defRPr>
            </a:lvl2pPr>
            <a:lvl3pPr marL="1143000" indent="-228600" defTabSz="1042988">
              <a:defRPr sz="2400">
                <a:solidFill>
                  <a:schemeClr val="tx1"/>
                </a:solidFill>
                <a:latin typeface="Arial" pitchFamily="34" charset="0"/>
                <a:ea typeface="MS PGothic" pitchFamily="34" charset="-128"/>
              </a:defRPr>
            </a:lvl3pPr>
            <a:lvl4pPr marL="1600200" indent="-228600" defTabSz="1042988">
              <a:defRPr sz="2400">
                <a:solidFill>
                  <a:schemeClr val="tx1"/>
                </a:solidFill>
                <a:latin typeface="Arial" pitchFamily="34" charset="0"/>
                <a:ea typeface="MS PGothic" pitchFamily="34" charset="-128"/>
              </a:defRPr>
            </a:lvl4pPr>
            <a:lvl5pPr marL="2057400" indent="-228600" defTabSz="1042988">
              <a:defRPr sz="2400">
                <a:solidFill>
                  <a:schemeClr val="tx1"/>
                </a:solidFill>
                <a:latin typeface="Arial" pitchFamily="34" charset="0"/>
                <a:ea typeface="MS PGothic" pitchFamily="34" charset="-128"/>
              </a:defRPr>
            </a:lvl5pPr>
            <a:lvl6pPr marL="2514600" indent="-228600" defTabSz="10429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0429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0429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0429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GB" altLang="en-US" sz="1600" b="1">
                <a:solidFill>
                  <a:srgbClr val="000000"/>
                </a:solidFill>
                <a:latin typeface="Calibri" pitchFamily="34" charset="0"/>
              </a:rPr>
              <a:t>Produce a fact sheet that details the advantages and disadvantages of growing GM crops</a:t>
            </a:r>
          </a:p>
        </p:txBody>
      </p:sp>
      <p:sp>
        <p:nvSpPr>
          <p:cNvPr id="301081" name="TextBox 11"/>
          <p:cNvSpPr txBox="1">
            <a:spLocks noChangeArrowheads="1"/>
          </p:cNvSpPr>
          <p:nvPr/>
        </p:nvSpPr>
        <p:spPr bwMode="auto">
          <a:xfrm>
            <a:off x="361950" y="2828925"/>
            <a:ext cx="84582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a:defRPr sz="2400">
                <a:solidFill>
                  <a:schemeClr val="tx1"/>
                </a:solidFill>
                <a:latin typeface="Arial" pitchFamily="34" charset="0"/>
                <a:ea typeface="MS PGothic" pitchFamily="34" charset="-128"/>
              </a:defRPr>
            </a:lvl1pPr>
            <a:lvl2pPr marL="742950" indent="-285750" defTabSz="1042988">
              <a:defRPr sz="2400">
                <a:solidFill>
                  <a:schemeClr val="tx1"/>
                </a:solidFill>
                <a:latin typeface="Arial" pitchFamily="34" charset="0"/>
                <a:ea typeface="MS PGothic" pitchFamily="34" charset="-128"/>
              </a:defRPr>
            </a:lvl2pPr>
            <a:lvl3pPr marL="1143000" indent="-228600" defTabSz="1042988">
              <a:defRPr sz="2400">
                <a:solidFill>
                  <a:schemeClr val="tx1"/>
                </a:solidFill>
                <a:latin typeface="Arial" pitchFamily="34" charset="0"/>
                <a:ea typeface="MS PGothic" pitchFamily="34" charset="-128"/>
              </a:defRPr>
            </a:lvl3pPr>
            <a:lvl4pPr marL="1600200" indent="-228600" defTabSz="1042988">
              <a:defRPr sz="2400">
                <a:solidFill>
                  <a:schemeClr val="tx1"/>
                </a:solidFill>
                <a:latin typeface="Arial" pitchFamily="34" charset="0"/>
                <a:ea typeface="MS PGothic" pitchFamily="34" charset="-128"/>
              </a:defRPr>
            </a:lvl4pPr>
            <a:lvl5pPr marL="2057400" indent="-228600" defTabSz="1042988">
              <a:defRPr sz="2400">
                <a:solidFill>
                  <a:schemeClr val="tx1"/>
                </a:solidFill>
                <a:latin typeface="Arial" pitchFamily="34" charset="0"/>
                <a:ea typeface="MS PGothic" pitchFamily="34" charset="-128"/>
              </a:defRPr>
            </a:lvl5pPr>
            <a:lvl6pPr marL="2514600" indent="-228600" defTabSz="10429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0429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0429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042988"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GB" altLang="en-US" sz="1600" b="1">
                <a:solidFill>
                  <a:srgbClr val="000000"/>
                </a:solidFill>
                <a:latin typeface="Calibri" pitchFamily="34" charset="0"/>
              </a:rPr>
              <a:t>Need help?</a:t>
            </a: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rPr>
              <a:t>Instead of searching ‘everything’ or ‘images’, search the ‘news’ section in Google for help finding recent news articles.</a:t>
            </a: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rPr>
              <a:t>Watch the following videos to help you (but use your ear phones!):</a:t>
            </a: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hlinkClick r:id="rId6"/>
              </a:rPr>
              <a:t>http://www.youtube.com/watch?v=4QFhD1E8GEs</a:t>
            </a:r>
            <a:endParaRPr lang="en-GB" altLang="en-US" sz="1400">
              <a:solidFill>
                <a:srgbClr val="000000"/>
              </a:solidFill>
              <a:latin typeface="Calibri" pitchFamily="34" charset="0"/>
            </a:endParaRP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hlinkClick r:id="rId7"/>
              </a:rPr>
              <a:t>http://www.youtube.com/watch?v=VGDdteUKwLQ</a:t>
            </a:r>
            <a:endParaRPr lang="en-GB" altLang="en-US" sz="1400">
              <a:solidFill>
                <a:srgbClr val="000000"/>
              </a:solidFill>
              <a:latin typeface="Calibri" pitchFamily="34" charset="0"/>
            </a:endParaRP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hlinkClick r:id="rId8"/>
              </a:rPr>
              <a:t>http://www.youtube.com/watch?v=jvZZg5uia-Y</a:t>
            </a:r>
            <a:r>
              <a:rPr lang="en-GB" altLang="en-US" sz="1400">
                <a:solidFill>
                  <a:srgbClr val="000000"/>
                </a:solidFill>
                <a:latin typeface="Calibri" pitchFamily="34" charset="0"/>
              </a:rPr>
              <a:t> </a:t>
            </a: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rPr>
              <a:t>Try the following websites:</a:t>
            </a: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hlinkClick r:id="rId9"/>
              </a:rPr>
              <a:t>http://news.bbc.co.uk/cbbcnews/hi/find_out/guides/tech/gm_foods/newsid_1746000/1746923.stm</a:t>
            </a:r>
            <a:endParaRPr lang="en-GB" altLang="en-US" sz="1400">
              <a:solidFill>
                <a:srgbClr val="000000"/>
              </a:solidFill>
              <a:latin typeface="Calibri" pitchFamily="34" charset="0"/>
            </a:endParaRP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hlinkClick r:id="rId10"/>
              </a:rPr>
              <a:t>http://www.nerc.ac.uk/research/issues/geneticmodification/</a:t>
            </a:r>
            <a:endParaRPr lang="en-GB" altLang="en-US" sz="1400">
              <a:solidFill>
                <a:srgbClr val="000000"/>
              </a:solidFill>
              <a:latin typeface="Calibri" pitchFamily="34" charset="0"/>
            </a:endParaRP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hlinkClick r:id="rId11"/>
              </a:rPr>
              <a:t>http://www.who.int/foodsafety/publications/biotech/20questions/en/</a:t>
            </a:r>
            <a:endParaRPr lang="en-GB" altLang="en-US" sz="1400">
              <a:solidFill>
                <a:srgbClr val="000000"/>
              </a:solidFill>
              <a:latin typeface="Calibri" pitchFamily="34" charset="0"/>
            </a:endParaRP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hlinkClick r:id="rId12"/>
              </a:rPr>
              <a:t>http://www.guardian.co.uk/environment/2007/jul/26/gmcrops</a:t>
            </a:r>
            <a:endParaRPr lang="en-GB" altLang="en-US" sz="1400">
              <a:solidFill>
                <a:srgbClr val="000000"/>
              </a:solidFill>
              <a:latin typeface="Calibri" pitchFamily="34" charset="0"/>
            </a:endParaRP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hlinkClick r:id="rId13"/>
              </a:rPr>
              <a:t>http://www.bionetonline.org/english/content/ff_cont3.htm</a:t>
            </a:r>
            <a:endParaRPr lang="en-GB" altLang="en-US" sz="1400">
              <a:solidFill>
                <a:srgbClr val="000000"/>
              </a:solidFill>
              <a:latin typeface="Calibri" pitchFamily="34" charset="0"/>
            </a:endParaRPr>
          </a:p>
          <a:p>
            <a:pPr fontAlgn="base">
              <a:spcBef>
                <a:spcPct val="0"/>
              </a:spcBef>
              <a:spcAft>
                <a:spcPct val="0"/>
              </a:spcAft>
            </a:pPr>
            <a:endParaRPr lang="en-GB" altLang="en-US" sz="1400">
              <a:solidFill>
                <a:srgbClr val="000000"/>
              </a:solidFill>
              <a:latin typeface="Calibri" pitchFamily="34" charset="0"/>
            </a:endParaRPr>
          </a:p>
          <a:p>
            <a:pPr fontAlgn="base">
              <a:spcBef>
                <a:spcPct val="0"/>
              </a:spcBef>
              <a:spcAft>
                <a:spcPct val="0"/>
              </a:spcAft>
            </a:pPr>
            <a:r>
              <a:rPr lang="en-GB" altLang="en-US" sz="1400">
                <a:solidFill>
                  <a:srgbClr val="000000"/>
                </a:solidFill>
                <a:latin typeface="Calibri" pitchFamily="34" charset="0"/>
                <a:hlinkClick r:id="rId14"/>
              </a:rPr>
              <a:t>http://www.livestrong.com/article/370046-examples-of-gmo-foods/</a:t>
            </a:r>
            <a:endParaRPr lang="en-GB" altLang="en-US" sz="1400">
              <a:solidFill>
                <a:srgbClr val="000000"/>
              </a:solidFill>
              <a:latin typeface="Calibri" pitchFamily="34" charset="0"/>
            </a:endParaRPr>
          </a:p>
        </p:txBody>
      </p:sp>
    </p:spTree>
    <p:extLst>
      <p:ext uri="{BB962C8B-B14F-4D97-AF65-F5344CB8AC3E}">
        <p14:creationId xmlns:p14="http://schemas.microsoft.com/office/powerpoint/2010/main" val="286849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eaLnBrk="1" hangingPunct="1"/>
            <a:r>
              <a:rPr lang="en-GB" altLang="en-US" smtClean="0"/>
              <a:t>These don’t really exist!</a:t>
            </a:r>
            <a:br>
              <a:rPr lang="en-GB" altLang="en-US" smtClean="0"/>
            </a:br>
            <a:endParaRPr lang="en-US" altLang="en-US" smtClean="0"/>
          </a:p>
        </p:txBody>
      </p:sp>
      <p:pic>
        <p:nvPicPr>
          <p:cNvPr id="9" name="Picture 8" descr="Turtlehopper turtle grasshopper.jpg"/>
          <p:cNvPicPr>
            <a:picLocks noChangeAspect="1"/>
          </p:cNvPicPr>
          <p:nvPr/>
        </p:nvPicPr>
        <p:blipFill>
          <a:blip r:embed="rId3">
            <a:extLst>
              <a:ext uri="{28A0092B-C50C-407E-A947-70E740481C1C}">
                <a14:useLocalDpi xmlns:a14="http://schemas.microsoft.com/office/drawing/2010/main" val="0"/>
              </a:ext>
            </a:extLst>
          </a:blip>
          <a:srcRect l="8572" r="17093"/>
          <a:stretch>
            <a:fillRect/>
          </a:stretch>
        </p:blipFill>
        <p:spPr bwMode="auto">
          <a:xfrm>
            <a:off x="752475" y="1852613"/>
            <a:ext cx="37306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og monkey do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50" y="1508125"/>
            <a:ext cx="34956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3246438" y="3932238"/>
            <a:ext cx="12033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dirty="0" smtClean="0">
                <a:solidFill>
                  <a:srgbClr val="FF0000"/>
                </a:solidFill>
                <a:latin typeface="Calibri" pitchFamily="34" charset="0"/>
                <a:sym typeface="Wingdings" pitchFamily="2" charset="2"/>
              </a:rPr>
              <a:t></a:t>
            </a:r>
            <a:endParaRPr lang="en-US" sz="12000" dirty="0" smtClean="0">
              <a:solidFill>
                <a:srgbClr val="FF0000"/>
              </a:solidFill>
              <a:latin typeface="Calibri" pitchFamily="34" charset="0"/>
            </a:endParaRPr>
          </a:p>
        </p:txBody>
      </p:sp>
      <p:sp>
        <p:nvSpPr>
          <p:cNvPr id="16" name="TextBox 15"/>
          <p:cNvSpPr txBox="1">
            <a:spLocks noChangeArrowheads="1"/>
          </p:cNvSpPr>
          <p:nvPr/>
        </p:nvSpPr>
        <p:spPr bwMode="auto">
          <a:xfrm>
            <a:off x="7223125" y="4587875"/>
            <a:ext cx="12049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dirty="0" smtClean="0">
                <a:solidFill>
                  <a:srgbClr val="FF0000"/>
                </a:solidFill>
                <a:latin typeface="Calibri" pitchFamily="34" charset="0"/>
                <a:sym typeface="Wingdings" pitchFamily="2" charset="2"/>
              </a:rPr>
              <a:t></a:t>
            </a:r>
            <a:endParaRPr lang="en-US" sz="12000" dirty="0" smtClean="0">
              <a:solidFill>
                <a:srgbClr val="FF0000"/>
              </a:solidFill>
              <a:latin typeface="Calibri" pitchFamily="34" charset="0"/>
            </a:endParaRPr>
          </a:p>
        </p:txBody>
      </p:sp>
    </p:spTree>
    <p:extLst>
      <p:ext uri="{BB962C8B-B14F-4D97-AF65-F5344CB8AC3E}">
        <p14:creationId xmlns:p14="http://schemas.microsoft.com/office/powerpoint/2010/main" val="1084518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80">
                                          <p:stCondLst>
                                            <p:cond delay="0"/>
                                          </p:stCondLst>
                                        </p:cTn>
                                        <p:tgtEl>
                                          <p:spTgt spid="14"/>
                                        </p:tgtEl>
                                      </p:cBhvr>
                                    </p:animEffect>
                                    <p:anim calcmode="lin" valueType="num">
                                      <p:cBhvr>
                                        <p:cTn id="2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0" dur="26">
                                          <p:stCondLst>
                                            <p:cond delay="650"/>
                                          </p:stCondLst>
                                        </p:cTn>
                                        <p:tgtEl>
                                          <p:spTgt spid="14"/>
                                        </p:tgtEl>
                                      </p:cBhvr>
                                      <p:to x="100000" y="60000"/>
                                    </p:animScale>
                                    <p:animScale>
                                      <p:cBhvr>
                                        <p:cTn id="31" dur="166" decel="50000">
                                          <p:stCondLst>
                                            <p:cond delay="676"/>
                                          </p:stCondLst>
                                        </p:cTn>
                                        <p:tgtEl>
                                          <p:spTgt spid="14"/>
                                        </p:tgtEl>
                                      </p:cBhvr>
                                      <p:to x="100000" y="100000"/>
                                    </p:animScale>
                                    <p:animScale>
                                      <p:cBhvr>
                                        <p:cTn id="32" dur="26">
                                          <p:stCondLst>
                                            <p:cond delay="1312"/>
                                          </p:stCondLst>
                                        </p:cTn>
                                        <p:tgtEl>
                                          <p:spTgt spid="14"/>
                                        </p:tgtEl>
                                      </p:cBhvr>
                                      <p:to x="100000" y="80000"/>
                                    </p:animScale>
                                    <p:animScale>
                                      <p:cBhvr>
                                        <p:cTn id="33" dur="166" decel="50000">
                                          <p:stCondLst>
                                            <p:cond delay="1338"/>
                                          </p:stCondLst>
                                        </p:cTn>
                                        <p:tgtEl>
                                          <p:spTgt spid="14"/>
                                        </p:tgtEl>
                                      </p:cBhvr>
                                      <p:to x="100000" y="100000"/>
                                    </p:animScale>
                                    <p:animScale>
                                      <p:cBhvr>
                                        <p:cTn id="34" dur="26">
                                          <p:stCondLst>
                                            <p:cond delay="1642"/>
                                          </p:stCondLst>
                                        </p:cTn>
                                        <p:tgtEl>
                                          <p:spTgt spid="14"/>
                                        </p:tgtEl>
                                      </p:cBhvr>
                                      <p:to x="100000" y="90000"/>
                                    </p:animScale>
                                    <p:animScale>
                                      <p:cBhvr>
                                        <p:cTn id="35" dur="166" decel="50000">
                                          <p:stCondLst>
                                            <p:cond delay="1668"/>
                                          </p:stCondLst>
                                        </p:cTn>
                                        <p:tgtEl>
                                          <p:spTgt spid="14"/>
                                        </p:tgtEl>
                                      </p:cBhvr>
                                      <p:to x="100000" y="100000"/>
                                    </p:animScale>
                                    <p:animScale>
                                      <p:cBhvr>
                                        <p:cTn id="36" dur="26">
                                          <p:stCondLst>
                                            <p:cond delay="1808"/>
                                          </p:stCondLst>
                                        </p:cTn>
                                        <p:tgtEl>
                                          <p:spTgt spid="14"/>
                                        </p:tgtEl>
                                      </p:cBhvr>
                                      <p:to x="100000" y="95000"/>
                                    </p:animScale>
                                    <p:animScale>
                                      <p:cBhvr>
                                        <p:cTn id="37" dur="166" decel="50000">
                                          <p:stCondLst>
                                            <p:cond delay="1834"/>
                                          </p:stCondLst>
                                        </p:cTn>
                                        <p:tgtEl>
                                          <p:spTgt spid="14"/>
                                        </p:tgtEl>
                                      </p:cBhvr>
                                      <p:to x="100000" y="100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barn(inVertical)">
                                      <p:cBhvr>
                                        <p:cTn id="4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46088" y="441325"/>
            <a:ext cx="8229600" cy="1143000"/>
          </a:xfrm>
        </p:spPr>
        <p:txBody>
          <a:bodyPr/>
          <a:lstStyle/>
          <a:p>
            <a:pPr eaLnBrk="1" hangingPunct="1"/>
            <a:r>
              <a:rPr lang="en-GB" altLang="en-US" sz="2400" smtClean="0"/>
              <a:t>The blue rose was created using genetic modification by Suntory Flowers in 2008 while the ‘black’ tulip is actually a dark purple colour and has been around since before the advent of genetic engineering.</a:t>
            </a:r>
            <a:br>
              <a:rPr lang="en-GB" altLang="en-US" sz="2400" smtClean="0"/>
            </a:br>
            <a:endParaRPr lang="en-US" altLang="en-US" sz="2400" smtClean="0"/>
          </a:p>
        </p:txBody>
      </p:sp>
      <p:pic>
        <p:nvPicPr>
          <p:cNvPr id="5" name="Content Placeholder 4"/>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76313" y="1719263"/>
            <a:ext cx="3000375" cy="4286250"/>
          </a:xfrm>
        </p:spPr>
      </p:pic>
      <p:pic>
        <p:nvPicPr>
          <p:cNvPr id="6" name="Content Placeholder 5"/>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29213" y="1814513"/>
            <a:ext cx="3076575" cy="4095750"/>
          </a:xfrm>
        </p:spPr>
      </p:pic>
      <p:sp>
        <p:nvSpPr>
          <p:cNvPr id="7" name="TextBox 6"/>
          <p:cNvSpPr txBox="1">
            <a:spLocks noChangeArrowheads="1"/>
          </p:cNvSpPr>
          <p:nvPr/>
        </p:nvSpPr>
        <p:spPr bwMode="auto">
          <a:xfrm>
            <a:off x="2667000" y="4465638"/>
            <a:ext cx="14779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smtClean="0">
                <a:solidFill>
                  <a:srgbClr val="00B050"/>
                </a:solidFill>
                <a:latin typeface="Calibri" pitchFamily="34" charset="0"/>
                <a:sym typeface="Wingdings" pitchFamily="2" charset="2"/>
              </a:rPr>
              <a:t></a:t>
            </a:r>
            <a:endParaRPr lang="en-US" sz="12000" smtClean="0">
              <a:solidFill>
                <a:srgbClr val="FF0000"/>
              </a:solidFill>
              <a:latin typeface="Calibri" pitchFamily="34" charset="0"/>
            </a:endParaRPr>
          </a:p>
        </p:txBody>
      </p:sp>
      <p:sp>
        <p:nvSpPr>
          <p:cNvPr id="8" name="TextBox 7"/>
          <p:cNvSpPr txBox="1">
            <a:spLocks noChangeArrowheads="1"/>
          </p:cNvSpPr>
          <p:nvPr/>
        </p:nvSpPr>
        <p:spPr bwMode="auto">
          <a:xfrm>
            <a:off x="7056438" y="4283075"/>
            <a:ext cx="12033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smtClean="0">
                <a:solidFill>
                  <a:srgbClr val="FF0000"/>
                </a:solidFill>
                <a:latin typeface="Calibri" pitchFamily="34" charset="0"/>
                <a:sym typeface="Wingdings" pitchFamily="2" charset="2"/>
              </a:rPr>
              <a:t></a:t>
            </a:r>
            <a:endParaRPr lang="en-US" sz="12000" smtClean="0">
              <a:solidFill>
                <a:srgbClr val="FF0000"/>
              </a:solidFill>
              <a:latin typeface="Calibri" pitchFamily="34" charset="0"/>
            </a:endParaRPr>
          </a:p>
        </p:txBody>
      </p:sp>
    </p:spTree>
    <p:extLst>
      <p:ext uri="{BB962C8B-B14F-4D97-AF65-F5344CB8AC3E}">
        <p14:creationId xmlns:p14="http://schemas.microsoft.com/office/powerpoint/2010/main" val="4206524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90513" y="274638"/>
            <a:ext cx="8613775" cy="1143000"/>
          </a:xfrm>
        </p:spPr>
        <p:txBody>
          <a:bodyPr/>
          <a:lstStyle/>
          <a:p>
            <a:pPr eaLnBrk="1" hangingPunct="1"/>
            <a:r>
              <a:rPr lang="en-GB" altLang="en-US" sz="2000" smtClean="0"/>
              <a:t/>
            </a:r>
            <a:br>
              <a:rPr lang="en-GB" altLang="en-US" sz="2000" smtClean="0"/>
            </a:br>
            <a:r>
              <a:rPr lang="en-GB" altLang="en-US" sz="2000" smtClean="0"/>
              <a:t/>
            </a:r>
            <a:br>
              <a:rPr lang="en-GB" altLang="en-US" sz="2000" smtClean="0"/>
            </a:br>
            <a:r>
              <a:rPr lang="en-GB" altLang="en-US" sz="2000" smtClean="0"/>
              <a:t>Purple tomatoes have been created by genetic modification to contain more antioxidants than normal tomatoeswhereas these purple carrots are naturally occurring and may have been one of the earliest forms of carrot, originating in modern-day Afghanistan over 5000 years ago</a:t>
            </a:r>
            <a:r>
              <a:rPr lang="en-GB" altLang="en-US" smtClean="0"/>
              <a:t>  </a:t>
            </a:r>
            <a:endParaRPr lang="en-US" altLang="en-US" smtClean="0"/>
          </a:p>
        </p:txBody>
      </p:sp>
      <p:pic>
        <p:nvPicPr>
          <p:cNvPr id="5" name="Content Placeholder 4"/>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1500" y="2168525"/>
            <a:ext cx="3986213" cy="2957513"/>
          </a:xfrm>
        </p:spPr>
      </p:pic>
      <p:pic>
        <p:nvPicPr>
          <p:cNvPr id="6" name="Content Placeholder 5"/>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5025" y="1962150"/>
            <a:ext cx="3821113" cy="3995738"/>
          </a:xfrm>
        </p:spPr>
      </p:pic>
      <p:sp>
        <p:nvSpPr>
          <p:cNvPr id="7" name="TextBox 6"/>
          <p:cNvSpPr txBox="1">
            <a:spLocks noChangeArrowheads="1"/>
          </p:cNvSpPr>
          <p:nvPr/>
        </p:nvSpPr>
        <p:spPr bwMode="auto">
          <a:xfrm>
            <a:off x="3094038" y="3535363"/>
            <a:ext cx="14779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smtClean="0">
                <a:solidFill>
                  <a:srgbClr val="00B050"/>
                </a:solidFill>
                <a:latin typeface="Calibri" pitchFamily="34" charset="0"/>
                <a:sym typeface="Wingdings" pitchFamily="2" charset="2"/>
              </a:rPr>
              <a:t></a:t>
            </a:r>
            <a:endParaRPr lang="en-US" sz="12000" smtClean="0">
              <a:solidFill>
                <a:srgbClr val="FF0000"/>
              </a:solidFill>
              <a:latin typeface="Calibri" pitchFamily="34" charset="0"/>
            </a:endParaRPr>
          </a:p>
        </p:txBody>
      </p:sp>
      <p:sp>
        <p:nvSpPr>
          <p:cNvPr id="8" name="TextBox 7"/>
          <p:cNvSpPr txBox="1">
            <a:spLocks noChangeArrowheads="1"/>
          </p:cNvSpPr>
          <p:nvPr/>
        </p:nvSpPr>
        <p:spPr bwMode="auto">
          <a:xfrm>
            <a:off x="7056438" y="4283075"/>
            <a:ext cx="12033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smtClean="0">
                <a:solidFill>
                  <a:srgbClr val="FF0000"/>
                </a:solidFill>
                <a:latin typeface="Calibri" pitchFamily="34" charset="0"/>
                <a:sym typeface="Wingdings" pitchFamily="2" charset="2"/>
              </a:rPr>
              <a:t></a:t>
            </a:r>
            <a:endParaRPr lang="en-US" sz="12000" smtClean="0">
              <a:solidFill>
                <a:srgbClr val="FF0000"/>
              </a:solidFill>
              <a:latin typeface="Calibri" pitchFamily="34" charset="0"/>
            </a:endParaRPr>
          </a:p>
        </p:txBody>
      </p:sp>
    </p:spTree>
    <p:extLst>
      <p:ext uri="{BB962C8B-B14F-4D97-AF65-F5344CB8AC3E}">
        <p14:creationId xmlns:p14="http://schemas.microsoft.com/office/powerpoint/2010/main" val="4163560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barn(inVertical)">
                                      <p:cBhvr>
                                        <p:cTn id="2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1325" y="617538"/>
            <a:ext cx="8229600" cy="1143000"/>
          </a:xfrm>
        </p:spPr>
        <p:txBody>
          <a:bodyPr/>
          <a:lstStyle/>
          <a:p>
            <a:pPr eaLnBrk="1" hangingPunct="1"/>
            <a:r>
              <a:rPr lang="en-GB" altLang="en-US" sz="1800" smtClean="0"/>
              <a:t>This famous mouse with the human ear was neither selectively bred nor genetically engineered to grow that ear. </a:t>
            </a:r>
            <a:r>
              <a:rPr lang="en-US" altLang="en-US" sz="1800" smtClean="0"/>
              <a:t>The "ear" was actually an ear-shaped cartilage structure grown by seeding cow cartilage cells (there was never any human tissue used) into a biodegradable ear-shaped mould.  It was created to demonstrate a method of fabricating cartilage structures for transplantation into human patients. The glow-in-the-dark mouse, on the other hand, has been genetically engineered to contain a gene from a naturally glowing jellyfish (though I suspect this picture has been enhanced).</a:t>
            </a:r>
            <a:r>
              <a:rPr lang="en-GB" altLang="en-US" sz="1800" smtClean="0"/>
              <a:t/>
            </a:r>
            <a:br>
              <a:rPr lang="en-GB" altLang="en-US" sz="1800" smtClean="0"/>
            </a:br>
            <a:endParaRPr lang="en-US" altLang="en-US" sz="1800" smtClean="0"/>
          </a:p>
        </p:txBody>
      </p:sp>
      <p:pic>
        <p:nvPicPr>
          <p:cNvPr id="5" name="Content Placeholder 4"/>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520950"/>
            <a:ext cx="4038600" cy="2684463"/>
          </a:xfrm>
        </p:spPr>
      </p:pic>
      <p:pic>
        <p:nvPicPr>
          <p:cNvPr id="6" name="Content Placeholder 5"/>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64088" y="2109788"/>
            <a:ext cx="3641725" cy="3479800"/>
          </a:xfrm>
        </p:spPr>
      </p:pic>
      <p:sp>
        <p:nvSpPr>
          <p:cNvPr id="7" name="TextBox 6"/>
          <p:cNvSpPr txBox="1">
            <a:spLocks noChangeArrowheads="1"/>
          </p:cNvSpPr>
          <p:nvPr/>
        </p:nvSpPr>
        <p:spPr bwMode="auto">
          <a:xfrm>
            <a:off x="7010400" y="2073275"/>
            <a:ext cx="14779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smtClean="0">
                <a:solidFill>
                  <a:srgbClr val="00B050"/>
                </a:solidFill>
                <a:latin typeface="Calibri" pitchFamily="34" charset="0"/>
                <a:sym typeface="Wingdings" pitchFamily="2" charset="2"/>
              </a:rPr>
              <a:t></a:t>
            </a:r>
            <a:endParaRPr lang="en-US" sz="12000" smtClean="0">
              <a:solidFill>
                <a:srgbClr val="FF0000"/>
              </a:solidFill>
              <a:latin typeface="Calibri" pitchFamily="34" charset="0"/>
            </a:endParaRPr>
          </a:p>
        </p:txBody>
      </p:sp>
      <p:sp>
        <p:nvSpPr>
          <p:cNvPr id="8" name="TextBox 7"/>
          <p:cNvSpPr txBox="1">
            <a:spLocks noChangeArrowheads="1"/>
          </p:cNvSpPr>
          <p:nvPr/>
        </p:nvSpPr>
        <p:spPr bwMode="auto">
          <a:xfrm>
            <a:off x="3352800" y="3581400"/>
            <a:ext cx="12033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smtClean="0">
                <a:solidFill>
                  <a:srgbClr val="FF0000"/>
                </a:solidFill>
                <a:latin typeface="Calibri" pitchFamily="34" charset="0"/>
                <a:sym typeface="Wingdings" pitchFamily="2" charset="2"/>
              </a:rPr>
              <a:t></a:t>
            </a:r>
            <a:endParaRPr lang="en-US" sz="12000" smtClean="0">
              <a:solidFill>
                <a:srgbClr val="FF0000"/>
              </a:solidFill>
              <a:latin typeface="Calibri" pitchFamily="34" charset="0"/>
            </a:endParaRPr>
          </a:p>
        </p:txBody>
      </p:sp>
    </p:spTree>
    <p:extLst>
      <p:ext uri="{BB962C8B-B14F-4D97-AF65-F5344CB8AC3E}">
        <p14:creationId xmlns:p14="http://schemas.microsoft.com/office/powerpoint/2010/main" val="1670421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barn(inVertical)">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6875" y="523875"/>
            <a:ext cx="8229600" cy="1143000"/>
          </a:xfrm>
        </p:spPr>
        <p:txBody>
          <a:bodyPr/>
          <a:lstStyle/>
          <a:p>
            <a:pPr eaLnBrk="1" hangingPunct="1"/>
            <a:r>
              <a:rPr lang="en-GB" altLang="en-US" sz="2400" smtClean="0"/>
              <a:t>More glow-in-the-dark creatures: a glowing version of the zebrafish, known as the Night Pearl, is now on sale as a pet.  The glowing jellyfish do that naturally, and it is their genetic material which has been inserted into the zebrafish.</a:t>
            </a:r>
            <a:br>
              <a:rPr lang="en-GB" altLang="en-US" sz="2400" smtClean="0"/>
            </a:br>
            <a:endParaRPr lang="en-US" altLang="en-US" sz="2400" smtClean="0"/>
          </a:p>
        </p:txBody>
      </p:sp>
      <p:pic>
        <p:nvPicPr>
          <p:cNvPr id="5" name="Content Placeholder 4"/>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3438" y="1957388"/>
            <a:ext cx="3286125" cy="3810000"/>
          </a:xfrm>
        </p:spPr>
      </p:pic>
      <p:pic>
        <p:nvPicPr>
          <p:cNvPr id="6" name="Content Placeholder 5"/>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365625" y="2138363"/>
            <a:ext cx="4217988" cy="3465512"/>
          </a:xfrm>
        </p:spPr>
      </p:pic>
      <p:sp>
        <p:nvSpPr>
          <p:cNvPr id="7" name="TextBox 6"/>
          <p:cNvSpPr txBox="1">
            <a:spLocks noChangeArrowheads="1"/>
          </p:cNvSpPr>
          <p:nvPr/>
        </p:nvSpPr>
        <p:spPr bwMode="auto">
          <a:xfrm>
            <a:off x="7421563" y="3886200"/>
            <a:ext cx="12049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smtClean="0">
                <a:solidFill>
                  <a:srgbClr val="FF0000"/>
                </a:solidFill>
                <a:latin typeface="Calibri" pitchFamily="34" charset="0"/>
                <a:sym typeface="Wingdings" pitchFamily="2" charset="2"/>
              </a:rPr>
              <a:t></a:t>
            </a:r>
            <a:endParaRPr lang="en-US" sz="12000" smtClean="0">
              <a:solidFill>
                <a:srgbClr val="FF0000"/>
              </a:solidFill>
              <a:latin typeface="Calibri" pitchFamily="34" charset="0"/>
            </a:endParaRPr>
          </a:p>
        </p:txBody>
      </p:sp>
      <p:sp>
        <p:nvSpPr>
          <p:cNvPr id="8" name="TextBox 7"/>
          <p:cNvSpPr txBox="1">
            <a:spLocks noChangeArrowheads="1"/>
          </p:cNvSpPr>
          <p:nvPr/>
        </p:nvSpPr>
        <p:spPr bwMode="auto">
          <a:xfrm>
            <a:off x="2697163" y="1858963"/>
            <a:ext cx="14779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smtClean="0">
                <a:solidFill>
                  <a:srgbClr val="00B050"/>
                </a:solidFill>
                <a:latin typeface="Calibri" pitchFamily="34" charset="0"/>
                <a:sym typeface="Wingdings" pitchFamily="2" charset="2"/>
              </a:rPr>
              <a:t></a:t>
            </a:r>
            <a:endParaRPr lang="en-US" sz="12000" smtClean="0">
              <a:solidFill>
                <a:srgbClr val="FF0000"/>
              </a:solidFill>
              <a:latin typeface="Calibri" pitchFamily="34" charset="0"/>
            </a:endParaRPr>
          </a:p>
        </p:txBody>
      </p:sp>
    </p:spTree>
    <p:extLst>
      <p:ext uri="{BB962C8B-B14F-4D97-AF65-F5344CB8AC3E}">
        <p14:creationId xmlns:p14="http://schemas.microsoft.com/office/powerpoint/2010/main" val="2754017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barn(inVertical)">
                                      <p:cBhvr>
                                        <p:cTn id="2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36563" y="377825"/>
            <a:ext cx="8229600" cy="1143000"/>
          </a:xfrm>
        </p:spPr>
        <p:txBody>
          <a:bodyPr/>
          <a:lstStyle/>
          <a:p>
            <a:pPr eaLnBrk="1" hangingPunct="1"/>
            <a:r>
              <a:rPr lang="en-GB" altLang="en-US" smtClean="0"/>
              <a:t>Glowing tobacco plant and piglets – both genetically engineered.</a:t>
            </a:r>
            <a:br>
              <a:rPr lang="en-GB" altLang="en-US" smtClean="0"/>
            </a:br>
            <a:endParaRPr lang="en-US" altLang="en-US" smtClean="0"/>
          </a:p>
        </p:txBody>
      </p:sp>
      <p:pic>
        <p:nvPicPr>
          <p:cNvPr id="9219" name="Content Placeholder 4"/>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84238" y="1600200"/>
            <a:ext cx="3184525" cy="4525963"/>
          </a:xfrm>
        </p:spPr>
      </p:pic>
      <p:pic>
        <p:nvPicPr>
          <p:cNvPr id="9220" name="Content Placeholder 5"/>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359275" y="1752600"/>
            <a:ext cx="4586288" cy="3154363"/>
          </a:xfrm>
        </p:spPr>
      </p:pic>
      <p:sp>
        <p:nvSpPr>
          <p:cNvPr id="5" name="TextBox 4"/>
          <p:cNvSpPr txBox="1">
            <a:spLocks noChangeArrowheads="1"/>
          </p:cNvSpPr>
          <p:nvPr/>
        </p:nvSpPr>
        <p:spPr bwMode="auto">
          <a:xfrm>
            <a:off x="7010400" y="2073275"/>
            <a:ext cx="14779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smtClean="0">
                <a:solidFill>
                  <a:srgbClr val="00B050"/>
                </a:solidFill>
                <a:latin typeface="Calibri" pitchFamily="34" charset="0"/>
                <a:sym typeface="Wingdings" pitchFamily="2" charset="2"/>
              </a:rPr>
              <a:t></a:t>
            </a:r>
            <a:endParaRPr lang="en-US" sz="12000" smtClean="0">
              <a:solidFill>
                <a:srgbClr val="FF0000"/>
              </a:solidFill>
              <a:latin typeface="Calibri" pitchFamily="34" charset="0"/>
            </a:endParaRPr>
          </a:p>
        </p:txBody>
      </p:sp>
      <p:sp>
        <p:nvSpPr>
          <p:cNvPr id="6" name="TextBox 5"/>
          <p:cNvSpPr txBox="1">
            <a:spLocks noChangeArrowheads="1"/>
          </p:cNvSpPr>
          <p:nvPr/>
        </p:nvSpPr>
        <p:spPr bwMode="auto">
          <a:xfrm>
            <a:off x="2697163" y="2686050"/>
            <a:ext cx="14779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0" smtClean="0">
                <a:solidFill>
                  <a:srgbClr val="00B050"/>
                </a:solidFill>
                <a:latin typeface="Calibri" pitchFamily="34" charset="0"/>
                <a:sym typeface="Wingdings" pitchFamily="2" charset="2"/>
              </a:rPr>
              <a:t></a:t>
            </a:r>
            <a:endParaRPr lang="en-US" sz="12000" smtClean="0">
              <a:solidFill>
                <a:srgbClr val="FF0000"/>
              </a:solidFill>
              <a:latin typeface="Calibri" pitchFamily="34" charset="0"/>
            </a:endParaRPr>
          </a:p>
        </p:txBody>
      </p:sp>
    </p:spTree>
    <p:extLst>
      <p:ext uri="{BB962C8B-B14F-4D97-AF65-F5344CB8AC3E}">
        <p14:creationId xmlns:p14="http://schemas.microsoft.com/office/powerpoint/2010/main" val="284235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decel="50000" fill="hold">
                                          <p:stCondLst>
                                            <p:cond delay="0"/>
                                          </p:stCondLst>
                                        </p:cTn>
                                        <p:tgtEl>
                                          <p:spTgt spid="92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2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219"/>
                                        </p:tgtEl>
                                        <p:attrNameLst>
                                          <p:attrName>ppt_w</p:attrName>
                                        </p:attrNameLst>
                                      </p:cBhvr>
                                      <p:tavLst>
                                        <p:tav tm="0">
                                          <p:val>
                                            <p:strVal val="#ppt_w*.05"/>
                                          </p:val>
                                        </p:tav>
                                        <p:tav tm="100000">
                                          <p:val>
                                            <p:strVal val="#ppt_w"/>
                                          </p:val>
                                        </p:tav>
                                      </p:tavLst>
                                    </p:anim>
                                    <p:anim calcmode="lin" valueType="num">
                                      <p:cBhvr>
                                        <p:cTn id="10" dur="1000" fill="hold"/>
                                        <p:tgtEl>
                                          <p:spTgt spid="92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2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2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2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2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p:cTn id="19" dur="500" decel="50000" fill="hold">
                                          <p:stCondLst>
                                            <p:cond delay="0"/>
                                          </p:stCondLst>
                                        </p:cTn>
                                        <p:tgtEl>
                                          <p:spTgt spid="922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22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220"/>
                                        </p:tgtEl>
                                        <p:attrNameLst>
                                          <p:attrName>ppt_w</p:attrName>
                                        </p:attrNameLst>
                                      </p:cBhvr>
                                      <p:tavLst>
                                        <p:tav tm="0">
                                          <p:val>
                                            <p:strVal val="#ppt_w*.05"/>
                                          </p:val>
                                        </p:tav>
                                        <p:tav tm="100000">
                                          <p:val>
                                            <p:strVal val="#ppt_w"/>
                                          </p:val>
                                        </p:tav>
                                      </p:tavLst>
                                    </p:anim>
                                    <p:anim calcmode="lin" valueType="num">
                                      <p:cBhvr>
                                        <p:cTn id="22" dur="1000" fill="hold"/>
                                        <p:tgtEl>
                                          <p:spTgt spid="922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22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22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22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2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194"/>
                                        </p:tgtEl>
                                        <p:attrNameLst>
                                          <p:attrName>style.visibility</p:attrName>
                                        </p:attrNameLst>
                                      </p:cBhvr>
                                      <p:to>
                                        <p:strVal val="visible"/>
                                      </p:to>
                                    </p:set>
                                    <p:animEffect transition="in" filter="barn(inVertical)">
                                      <p:cBhvr>
                                        <p:cTn id="3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p:nvPr>
        </p:nvSpPr>
        <p:spPr/>
        <p:txBody>
          <a:bodyPr/>
          <a:lstStyle/>
          <a:p>
            <a:pPr eaLnBrk="1" hangingPunct="1"/>
            <a:r>
              <a:rPr lang="en-GB" altLang="en-US" smtClean="0"/>
              <a:t>Learning Objectives</a:t>
            </a:r>
          </a:p>
        </p:txBody>
      </p:sp>
      <p:sp>
        <p:nvSpPr>
          <p:cNvPr id="295939" name="Content Placeholder 2"/>
          <p:cNvSpPr>
            <a:spLocks noGrp="1"/>
          </p:cNvSpPr>
          <p:nvPr>
            <p:ph idx="1"/>
          </p:nvPr>
        </p:nvSpPr>
        <p:spPr/>
        <p:txBody>
          <a:bodyPr/>
          <a:lstStyle/>
          <a:p>
            <a:pPr eaLnBrk="1" hangingPunct="1">
              <a:buFont typeface="Arial" pitchFamily="34" charset="0"/>
              <a:buNone/>
            </a:pPr>
            <a:r>
              <a:rPr lang="en-GB" altLang="en-US" smtClean="0"/>
              <a:t>Discuss ideas for and against designer babies</a:t>
            </a:r>
          </a:p>
          <a:p>
            <a:pPr eaLnBrk="1" hangingPunct="1">
              <a:buFont typeface="Arial" pitchFamily="34" charset="0"/>
              <a:buNone/>
            </a:pPr>
            <a:endParaRPr lang="en-GB" altLang="en-US" smtClean="0"/>
          </a:p>
          <a:p>
            <a:pPr eaLnBrk="1" hangingPunct="1">
              <a:buFont typeface="Arial" pitchFamily="34" charset="0"/>
              <a:buNone/>
            </a:pPr>
            <a:r>
              <a:rPr lang="en-GB" altLang="en-US" smtClean="0"/>
              <a:t>Understand some of the uses and potential problems associated with GM food production</a:t>
            </a:r>
          </a:p>
          <a:p>
            <a:pPr eaLnBrk="1" hangingPunct="1">
              <a:buFont typeface="Arial" pitchFamily="34" charset="0"/>
              <a:buNone/>
            </a:pPr>
            <a:endParaRPr lang="en-GB" altLang="en-US" smtClean="0"/>
          </a:p>
          <a:p>
            <a:pPr eaLnBrk="1" hangingPunct="1">
              <a:buFont typeface="Arial" pitchFamily="34" charset="0"/>
              <a:buNone/>
            </a:pPr>
            <a:r>
              <a:rPr lang="en-GB" altLang="en-US" smtClean="0"/>
              <a:t>Write a letter regarding your views on GM food production</a:t>
            </a:r>
          </a:p>
        </p:txBody>
      </p:sp>
    </p:spTree>
    <p:extLst>
      <p:ext uri="{BB962C8B-B14F-4D97-AF65-F5344CB8AC3E}">
        <p14:creationId xmlns:p14="http://schemas.microsoft.com/office/powerpoint/2010/main" val="76290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pPr eaLnBrk="1" hangingPunct="1"/>
            <a:r>
              <a:rPr lang="en-GB" altLang="en-US" smtClean="0"/>
              <a:t>Designer babies</a:t>
            </a:r>
          </a:p>
        </p:txBody>
      </p:sp>
      <p:sp>
        <p:nvSpPr>
          <p:cNvPr id="296963" name="Content Placeholder 2"/>
          <p:cNvSpPr>
            <a:spLocks noGrp="1"/>
          </p:cNvSpPr>
          <p:nvPr>
            <p:ph idx="1"/>
          </p:nvPr>
        </p:nvSpPr>
        <p:spPr/>
        <p:txBody>
          <a:bodyPr/>
          <a:lstStyle/>
          <a:p>
            <a:pPr eaLnBrk="1" hangingPunct="1"/>
            <a:r>
              <a:rPr lang="en-GB" altLang="en-US" smtClean="0"/>
              <a:t>Should we be able to...</a:t>
            </a:r>
          </a:p>
        </p:txBody>
      </p:sp>
      <p:sp>
        <p:nvSpPr>
          <p:cNvPr id="296964" name="TextBox 3"/>
          <p:cNvSpPr txBox="1">
            <a:spLocks noChangeArrowheads="1"/>
          </p:cNvSpPr>
          <p:nvPr/>
        </p:nvSpPr>
        <p:spPr bwMode="auto">
          <a:xfrm>
            <a:off x="971550" y="2492375"/>
            <a:ext cx="3168650" cy="830263"/>
          </a:xfrm>
          <a:prstGeom prst="rect">
            <a:avLst/>
          </a:prstGeom>
          <a:noFill/>
          <a:ln w="9525">
            <a:solidFill>
              <a:srgbClr val="EE329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GB" altLang="en-US">
                <a:solidFill>
                  <a:srgbClr val="FFFFFF"/>
                </a:solidFill>
                <a:cs typeface="Arial" pitchFamily="34" charset="0"/>
              </a:rPr>
              <a:t>Select whether to have a boy or a girl</a:t>
            </a:r>
          </a:p>
        </p:txBody>
      </p:sp>
      <p:sp>
        <p:nvSpPr>
          <p:cNvPr id="296965" name="TextBox 5"/>
          <p:cNvSpPr txBox="1">
            <a:spLocks noChangeArrowheads="1"/>
          </p:cNvSpPr>
          <p:nvPr/>
        </p:nvSpPr>
        <p:spPr bwMode="auto">
          <a:xfrm>
            <a:off x="468313" y="3644900"/>
            <a:ext cx="3167062" cy="1200150"/>
          </a:xfrm>
          <a:prstGeom prst="rect">
            <a:avLst/>
          </a:prstGeom>
          <a:noFill/>
          <a:ln w="9525">
            <a:solidFill>
              <a:srgbClr val="EE329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GB" altLang="en-US" sz="1800">
                <a:solidFill>
                  <a:srgbClr val="FFFFFF"/>
                </a:solidFill>
                <a:cs typeface="Arial" pitchFamily="34" charset="0"/>
              </a:rPr>
              <a:t>Choose to have a boy because the baby’s bone marrow could be used to save his 2 year old brother</a:t>
            </a:r>
          </a:p>
        </p:txBody>
      </p:sp>
      <p:sp>
        <p:nvSpPr>
          <p:cNvPr id="296966" name="TextBox 6"/>
          <p:cNvSpPr txBox="1">
            <a:spLocks noChangeArrowheads="1"/>
          </p:cNvSpPr>
          <p:nvPr/>
        </p:nvSpPr>
        <p:spPr bwMode="auto">
          <a:xfrm>
            <a:off x="5435600" y="4868863"/>
            <a:ext cx="3168650" cy="1570037"/>
          </a:xfrm>
          <a:prstGeom prst="rect">
            <a:avLst/>
          </a:prstGeom>
          <a:noFill/>
          <a:ln w="9525">
            <a:solidFill>
              <a:srgbClr val="EE329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GB" altLang="en-US">
                <a:solidFill>
                  <a:srgbClr val="FFFFFF"/>
                </a:solidFill>
                <a:cs typeface="Arial" pitchFamily="34" charset="0"/>
              </a:rPr>
              <a:t>Choose to have a gene added that would improve intelligence</a:t>
            </a:r>
          </a:p>
        </p:txBody>
      </p:sp>
      <p:sp>
        <p:nvSpPr>
          <p:cNvPr id="296967" name="TextBox 7"/>
          <p:cNvSpPr txBox="1">
            <a:spLocks noChangeArrowheads="1"/>
          </p:cNvSpPr>
          <p:nvPr/>
        </p:nvSpPr>
        <p:spPr bwMode="auto">
          <a:xfrm>
            <a:off x="1547813" y="5373688"/>
            <a:ext cx="3168650" cy="830262"/>
          </a:xfrm>
          <a:prstGeom prst="rect">
            <a:avLst/>
          </a:prstGeom>
          <a:noFill/>
          <a:ln w="9525">
            <a:solidFill>
              <a:srgbClr val="EE329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GB" altLang="en-US">
                <a:solidFill>
                  <a:srgbClr val="FFFFFF"/>
                </a:solidFill>
                <a:cs typeface="Arial" pitchFamily="34" charset="0"/>
              </a:rPr>
              <a:t>Select the eye colour of the baby</a:t>
            </a:r>
          </a:p>
        </p:txBody>
      </p:sp>
      <p:sp>
        <p:nvSpPr>
          <p:cNvPr id="296968" name="TextBox 8"/>
          <p:cNvSpPr txBox="1">
            <a:spLocks noChangeArrowheads="1"/>
          </p:cNvSpPr>
          <p:nvPr/>
        </p:nvSpPr>
        <p:spPr bwMode="auto">
          <a:xfrm>
            <a:off x="5292725" y="2133600"/>
            <a:ext cx="3167063" cy="1016000"/>
          </a:xfrm>
          <a:prstGeom prst="rect">
            <a:avLst/>
          </a:prstGeom>
          <a:noFill/>
          <a:ln w="9525">
            <a:solidFill>
              <a:srgbClr val="EE329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GB" altLang="en-US" sz="2000">
                <a:solidFill>
                  <a:srgbClr val="FFFFFF"/>
                </a:solidFill>
                <a:cs typeface="Arial" pitchFamily="34" charset="0"/>
              </a:rPr>
              <a:t>Choose to have a girl because a boy is likely to have haemophilia</a:t>
            </a:r>
          </a:p>
        </p:txBody>
      </p:sp>
      <p:sp>
        <p:nvSpPr>
          <p:cNvPr id="296969" name="TextBox 9"/>
          <p:cNvSpPr txBox="1">
            <a:spLocks noChangeArrowheads="1"/>
          </p:cNvSpPr>
          <p:nvPr/>
        </p:nvSpPr>
        <p:spPr bwMode="auto">
          <a:xfrm>
            <a:off x="4211638" y="3716338"/>
            <a:ext cx="3168650" cy="1016000"/>
          </a:xfrm>
          <a:prstGeom prst="rect">
            <a:avLst/>
          </a:prstGeom>
          <a:noFill/>
          <a:ln w="9525">
            <a:solidFill>
              <a:srgbClr val="EE329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n-GB" altLang="en-US" sz="2000">
                <a:solidFill>
                  <a:srgbClr val="FFFFFF"/>
                </a:solidFill>
                <a:cs typeface="Arial" pitchFamily="34" charset="0"/>
              </a:rPr>
              <a:t>Choose to have a girl because a boy is likely to be colour blind</a:t>
            </a:r>
          </a:p>
        </p:txBody>
      </p:sp>
    </p:spTree>
    <p:extLst>
      <p:ext uri="{BB962C8B-B14F-4D97-AF65-F5344CB8AC3E}">
        <p14:creationId xmlns:p14="http://schemas.microsoft.com/office/powerpoint/2010/main" val="3561678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900</Words>
  <Application>Microsoft Office PowerPoint</Application>
  <PresentationFormat>On-screen Show (4:3)</PresentationFormat>
  <Paragraphs>94</Paragraphs>
  <Slides>13</Slides>
  <Notes>7</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2_Office Theme</vt:lpstr>
      <vt:lpstr>3_Office Theme</vt:lpstr>
      <vt:lpstr>5_Office Theme</vt:lpstr>
      <vt:lpstr>PowerPoint Presentation</vt:lpstr>
      <vt:lpstr>These don’t really exist! </vt:lpstr>
      <vt:lpstr>The blue rose was created using genetic modification by Suntory Flowers in 2008 while the ‘black’ tulip is actually a dark purple colour and has been around since before the advent of genetic engineering. </vt:lpstr>
      <vt:lpstr>  Purple tomatoes have been created by genetic modification to contain more antioxidants than normal tomatoeswhereas these purple carrots are naturally occurring and may have been one of the earliest forms of carrot, originating in modern-day Afghanistan over 5000 years ago  </vt:lpstr>
      <vt:lpstr>This famous mouse with the human ear was neither selectively bred nor genetically engineered to grow that ear. The "ear" was actually an ear-shaped cartilage structure grown by seeding cow cartilage cells (there was never any human tissue used) into a biodegradable ear-shaped mould.  It was created to demonstrate a method of fabricating cartilage structures for transplantation into human patients. The glow-in-the-dark mouse, on the other hand, has been genetically engineered to contain a gene from a naturally glowing jellyfish (though I suspect this picture has been enhanced). </vt:lpstr>
      <vt:lpstr>More glow-in-the-dark creatures: a glowing version of the zebrafish, known as the Night Pearl, is now on sale as a pet.  The glowing jellyfish do that naturally, and it is their genetic material which has been inserted into the zebrafish. </vt:lpstr>
      <vt:lpstr>Glowing tobacco plant and piglets – both genetically engineered. </vt:lpstr>
      <vt:lpstr>Learning Objectives</vt:lpstr>
      <vt:lpstr>Designer babies</vt:lpstr>
      <vt:lpstr>GM Foods</vt:lpstr>
      <vt:lpstr>Your task:</vt:lpstr>
      <vt:lpstr>How should you write a Wikipedia page?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Wood</dc:creator>
  <cp:lastModifiedBy>Jen Wood</cp:lastModifiedBy>
  <cp:revision>1</cp:revision>
  <dcterms:created xsi:type="dcterms:W3CDTF">2014-03-09T13:45:08Z</dcterms:created>
  <dcterms:modified xsi:type="dcterms:W3CDTF">2014-03-09T13:45:45Z</dcterms:modified>
</cp:coreProperties>
</file>