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6EF52-82E6-4325-A7E0-9E720EC9481C}" type="datetimeFigureOut">
              <a:rPr lang="ru-RU" smtClean="0"/>
              <a:t>17.02.2014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DE819-4F72-4C7F-9E6F-01F2FAAF7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1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5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latin typeface="Times New Roman" pitchFamily="18" charset="0"/>
              </a:rPr>
              <a:t>Culture, class, money, advertising, popularity, leisure, economy?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 noChangeAspect="1"/>
          </p:cNvGrpSpPr>
          <p:nvPr/>
        </p:nvGrpSpPr>
        <p:grpSpPr bwMode="auto">
          <a:xfrm>
            <a:off x="287338" y="2889250"/>
            <a:ext cx="3875087" cy="3876675"/>
            <a:chOff x="1120" y="528"/>
            <a:chExt cx="3255" cy="3256"/>
          </a:xfrm>
        </p:grpSpPr>
        <p:sp>
          <p:nvSpPr>
            <p:cNvPr id="5" name="Freeform 8"/>
            <p:cNvSpPr>
              <a:spLocks noChangeAspect="1"/>
            </p:cNvSpPr>
            <p:nvPr userDrawn="1"/>
          </p:nvSpPr>
          <p:spPr bwMode="auto">
            <a:xfrm>
              <a:off x="3112" y="570"/>
              <a:ext cx="200" cy="116"/>
            </a:xfrm>
            <a:custGeom>
              <a:avLst/>
              <a:gdLst>
                <a:gd name="T0" fmla="*/ 0 w 200"/>
                <a:gd name="T1" fmla="*/ 0 h 116"/>
                <a:gd name="T2" fmla="*/ 112 w 200"/>
                <a:gd name="T3" fmla="*/ 116 h 116"/>
                <a:gd name="T4" fmla="*/ 200 w 200"/>
                <a:gd name="T5" fmla="*/ 62 h 116"/>
                <a:gd name="T6" fmla="*/ 0 w 200"/>
                <a:gd name="T7" fmla="*/ 0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6" name="Freeform 9"/>
            <p:cNvSpPr>
              <a:spLocks noChangeAspect="1"/>
            </p:cNvSpPr>
            <p:nvPr userDrawn="1"/>
          </p:nvSpPr>
          <p:spPr bwMode="auto">
            <a:xfrm>
              <a:off x="1254" y="1344"/>
              <a:ext cx="111" cy="192"/>
            </a:xfrm>
            <a:custGeom>
              <a:avLst/>
              <a:gdLst>
                <a:gd name="T0" fmla="*/ 96 w 111"/>
                <a:gd name="T1" fmla="*/ 0 h 192"/>
                <a:gd name="T2" fmla="*/ 0 w 111"/>
                <a:gd name="T3" fmla="*/ 192 h 192"/>
                <a:gd name="T4" fmla="*/ 111 w 111"/>
                <a:gd name="T5" fmla="*/ 105 h 192"/>
                <a:gd name="T6" fmla="*/ 96 w 111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7" name="Freeform 10"/>
            <p:cNvSpPr>
              <a:spLocks noChangeAspect="1"/>
            </p:cNvSpPr>
            <p:nvPr userDrawn="1"/>
          </p:nvSpPr>
          <p:spPr bwMode="auto">
            <a:xfrm>
              <a:off x="1549" y="981"/>
              <a:ext cx="1181" cy="1247"/>
            </a:xfrm>
            <a:custGeom>
              <a:avLst/>
              <a:gdLst>
                <a:gd name="T0" fmla="*/ 305 w 1224"/>
                <a:gd name="T1" fmla="*/ 0 h 1247"/>
                <a:gd name="T2" fmla="*/ 0 w 1224"/>
                <a:gd name="T3" fmla="*/ 499 h 1247"/>
                <a:gd name="T4" fmla="*/ 53 w 1224"/>
                <a:gd name="T5" fmla="*/ 1111 h 1247"/>
                <a:gd name="T6" fmla="*/ 398 w 1224"/>
                <a:gd name="T7" fmla="*/ 1247 h 1247"/>
                <a:gd name="T8" fmla="*/ 717 w 1224"/>
                <a:gd name="T9" fmla="*/ 748 h 1247"/>
                <a:gd name="T10" fmla="*/ 663 w 1224"/>
                <a:gd name="T11" fmla="*/ 136 h 1247"/>
                <a:gd name="T12" fmla="*/ 305 w 1224"/>
                <a:gd name="T13" fmla="*/ 0 h 1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8" name="Freeform 11"/>
            <p:cNvSpPr>
              <a:spLocks noChangeAspect="1"/>
            </p:cNvSpPr>
            <p:nvPr userDrawn="1"/>
          </p:nvSpPr>
          <p:spPr bwMode="auto">
            <a:xfrm>
              <a:off x="2643" y="935"/>
              <a:ext cx="1050" cy="998"/>
            </a:xfrm>
            <a:custGeom>
              <a:avLst/>
              <a:gdLst>
                <a:gd name="T0" fmla="*/ 359 w 1088"/>
                <a:gd name="T1" fmla="*/ 0 h 998"/>
                <a:gd name="T2" fmla="*/ 0 w 1088"/>
                <a:gd name="T3" fmla="*/ 182 h 998"/>
                <a:gd name="T4" fmla="*/ 53 w 1088"/>
                <a:gd name="T5" fmla="*/ 794 h 998"/>
                <a:gd name="T6" fmla="*/ 452 w 1088"/>
                <a:gd name="T7" fmla="*/ 998 h 998"/>
                <a:gd name="T8" fmla="*/ 636 w 1088"/>
                <a:gd name="T9" fmla="*/ 522 h 998"/>
                <a:gd name="T10" fmla="*/ 359 w 1088"/>
                <a:gd name="T11" fmla="*/ 0 h 9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9" name="Freeform 12"/>
            <p:cNvSpPr>
              <a:spLocks noChangeAspect="1"/>
            </p:cNvSpPr>
            <p:nvPr userDrawn="1"/>
          </p:nvSpPr>
          <p:spPr bwMode="auto">
            <a:xfrm>
              <a:off x="2216" y="1728"/>
              <a:ext cx="1337" cy="1401"/>
            </a:xfrm>
            <a:custGeom>
              <a:avLst/>
              <a:gdLst>
                <a:gd name="T0" fmla="*/ 515 w 1337"/>
                <a:gd name="T1" fmla="*/ 0 h 1401"/>
                <a:gd name="T2" fmla="*/ 0 w 1337"/>
                <a:gd name="T3" fmla="*/ 498 h 1401"/>
                <a:gd name="T4" fmla="*/ 162 w 1337"/>
                <a:gd name="T5" fmla="*/ 1188 h 1401"/>
                <a:gd name="T6" fmla="*/ 867 w 1337"/>
                <a:gd name="T7" fmla="*/ 1401 h 1401"/>
                <a:gd name="T8" fmla="*/ 1337 w 1337"/>
                <a:gd name="T9" fmla="*/ 882 h 1401"/>
                <a:gd name="T10" fmla="*/ 1181 w 1337"/>
                <a:gd name="T11" fmla="*/ 198 h 1401"/>
                <a:gd name="T12" fmla="*/ 515 w 1337"/>
                <a:gd name="T13" fmla="*/ 0 h 1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0" name="Freeform 13"/>
            <p:cNvSpPr>
              <a:spLocks noChangeAspect="1"/>
            </p:cNvSpPr>
            <p:nvPr userDrawn="1"/>
          </p:nvSpPr>
          <p:spPr bwMode="auto">
            <a:xfrm>
              <a:off x="3391" y="1463"/>
              <a:ext cx="915" cy="1309"/>
            </a:xfrm>
            <a:custGeom>
              <a:avLst/>
              <a:gdLst>
                <a:gd name="T0" fmla="*/ 299 w 915"/>
                <a:gd name="T1" fmla="*/ 0 h 1309"/>
                <a:gd name="T2" fmla="*/ 730 w 915"/>
                <a:gd name="T3" fmla="*/ 91 h 1309"/>
                <a:gd name="T4" fmla="*/ 915 w 915"/>
                <a:gd name="T5" fmla="*/ 781 h 1309"/>
                <a:gd name="T6" fmla="*/ 637 w 915"/>
                <a:gd name="T7" fmla="*/ 1309 h 1309"/>
                <a:gd name="T8" fmla="*/ 162 w 915"/>
                <a:gd name="T9" fmla="*/ 1153 h 1309"/>
                <a:gd name="T10" fmla="*/ 0 w 915"/>
                <a:gd name="T11" fmla="*/ 445 h 1309"/>
                <a:gd name="T12" fmla="*/ 299 w 915"/>
                <a:gd name="T13" fmla="*/ 0 h 1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1" name="Freeform 14"/>
            <p:cNvSpPr>
              <a:spLocks noChangeAspect="1"/>
            </p:cNvSpPr>
            <p:nvPr userDrawn="1"/>
          </p:nvSpPr>
          <p:spPr bwMode="auto">
            <a:xfrm>
              <a:off x="1452" y="2094"/>
              <a:ext cx="926" cy="1080"/>
            </a:xfrm>
            <a:custGeom>
              <a:avLst/>
              <a:gdLst>
                <a:gd name="T0" fmla="*/ 109 w 960"/>
                <a:gd name="T1" fmla="*/ 0 h 1080"/>
                <a:gd name="T2" fmla="*/ 458 w 960"/>
                <a:gd name="T3" fmla="*/ 132 h 1080"/>
                <a:gd name="T4" fmla="*/ 559 w 960"/>
                <a:gd name="T5" fmla="*/ 834 h 1080"/>
                <a:gd name="T6" fmla="*/ 294 w 960"/>
                <a:gd name="T7" fmla="*/ 1080 h 1080"/>
                <a:gd name="T8" fmla="*/ 0 w 960"/>
                <a:gd name="T9" fmla="*/ 570 h 1080"/>
                <a:gd name="T10" fmla="*/ 109 w 960"/>
                <a:gd name="T11" fmla="*/ 0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2" name="Freeform 15"/>
            <p:cNvSpPr>
              <a:spLocks noChangeAspect="1"/>
            </p:cNvSpPr>
            <p:nvPr userDrawn="1"/>
          </p:nvSpPr>
          <p:spPr bwMode="auto">
            <a:xfrm>
              <a:off x="1921" y="2916"/>
              <a:ext cx="1303" cy="854"/>
            </a:xfrm>
            <a:custGeom>
              <a:avLst/>
              <a:gdLst>
                <a:gd name="T0" fmla="*/ 451 w 1303"/>
                <a:gd name="T1" fmla="*/ 0 h 854"/>
                <a:gd name="T2" fmla="*/ 0 w 1303"/>
                <a:gd name="T3" fmla="*/ 270 h 854"/>
                <a:gd name="T4" fmla="*/ 179 w 1303"/>
                <a:gd name="T5" fmla="*/ 696 h 854"/>
                <a:gd name="T6" fmla="*/ 436 w 1303"/>
                <a:gd name="T7" fmla="*/ 798 h 854"/>
                <a:gd name="T8" fmla="*/ 782 w 1303"/>
                <a:gd name="T9" fmla="*/ 854 h 854"/>
                <a:gd name="T10" fmla="*/ 1052 w 1303"/>
                <a:gd name="T11" fmla="*/ 828 h 854"/>
                <a:gd name="T12" fmla="*/ 1303 w 1303"/>
                <a:gd name="T13" fmla="*/ 629 h 854"/>
                <a:gd name="T14" fmla="*/ 1163 w 1303"/>
                <a:gd name="T15" fmla="*/ 216 h 854"/>
                <a:gd name="T16" fmla="*/ 451 w 1303"/>
                <a:gd name="T17" fmla="*/ 0 h 8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3" name="Freeform 16"/>
            <p:cNvSpPr>
              <a:spLocks noChangeAspect="1"/>
            </p:cNvSpPr>
            <p:nvPr userDrawn="1"/>
          </p:nvSpPr>
          <p:spPr bwMode="auto">
            <a:xfrm>
              <a:off x="3084" y="2610"/>
              <a:ext cx="938" cy="942"/>
            </a:xfrm>
            <a:custGeom>
              <a:avLst/>
              <a:gdLst>
                <a:gd name="T0" fmla="*/ 470 w 938"/>
                <a:gd name="T1" fmla="*/ 0 h 942"/>
                <a:gd name="T2" fmla="*/ 0 w 938"/>
                <a:gd name="T3" fmla="*/ 516 h 942"/>
                <a:gd name="T4" fmla="*/ 145 w 938"/>
                <a:gd name="T5" fmla="*/ 942 h 942"/>
                <a:gd name="T6" fmla="*/ 768 w 938"/>
                <a:gd name="T7" fmla="*/ 710 h 942"/>
                <a:gd name="T8" fmla="*/ 892 w 938"/>
                <a:gd name="T9" fmla="*/ 426 h 942"/>
                <a:gd name="T10" fmla="*/ 938 w 938"/>
                <a:gd name="T11" fmla="*/ 144 h 942"/>
                <a:gd name="T12" fmla="*/ 470 w 938"/>
                <a:gd name="T13" fmla="*/ 0 h 9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4" name="Freeform 17"/>
            <p:cNvSpPr>
              <a:spLocks noChangeAspect="1"/>
            </p:cNvSpPr>
            <p:nvPr userDrawn="1"/>
          </p:nvSpPr>
          <p:spPr bwMode="auto">
            <a:xfrm>
              <a:off x="1120" y="1432"/>
              <a:ext cx="512" cy="1238"/>
            </a:xfrm>
            <a:custGeom>
              <a:avLst/>
              <a:gdLst>
                <a:gd name="T0" fmla="*/ 424 w 512"/>
                <a:gd name="T1" fmla="*/ 50 h 1238"/>
                <a:gd name="T2" fmla="*/ 184 w 512"/>
                <a:gd name="T3" fmla="*/ 0 h 1238"/>
                <a:gd name="T4" fmla="*/ 147 w 512"/>
                <a:gd name="T5" fmla="*/ 104 h 1238"/>
                <a:gd name="T6" fmla="*/ 19 w 512"/>
                <a:gd name="T7" fmla="*/ 746 h 1238"/>
                <a:gd name="T8" fmla="*/ 112 w 512"/>
                <a:gd name="T9" fmla="*/ 1196 h 1238"/>
                <a:gd name="T10" fmla="*/ 332 w 512"/>
                <a:gd name="T11" fmla="*/ 1238 h 1238"/>
                <a:gd name="T12" fmla="*/ 512 w 512"/>
                <a:gd name="T13" fmla="*/ 656 h 1238"/>
                <a:gd name="T14" fmla="*/ 424 w 512"/>
                <a:gd name="T15" fmla="*/ 50 h 1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5" name="Freeform 18"/>
            <p:cNvSpPr>
              <a:spLocks noChangeAspect="1"/>
            </p:cNvSpPr>
            <p:nvPr userDrawn="1"/>
          </p:nvSpPr>
          <p:spPr bwMode="auto">
            <a:xfrm>
              <a:off x="1220" y="2628"/>
              <a:ext cx="880" cy="990"/>
            </a:xfrm>
            <a:custGeom>
              <a:avLst/>
              <a:gdLst>
                <a:gd name="T0" fmla="*/ 0 w 880"/>
                <a:gd name="T1" fmla="*/ 0 h 990"/>
                <a:gd name="T2" fmla="*/ 232 w 880"/>
                <a:gd name="T3" fmla="*/ 38 h 990"/>
                <a:gd name="T4" fmla="*/ 717 w 880"/>
                <a:gd name="T5" fmla="*/ 546 h 990"/>
                <a:gd name="T6" fmla="*/ 880 w 880"/>
                <a:gd name="T7" fmla="*/ 990 h 990"/>
                <a:gd name="T8" fmla="*/ 679 w 880"/>
                <a:gd name="T9" fmla="*/ 908 h 990"/>
                <a:gd name="T10" fmla="*/ 347 w 880"/>
                <a:gd name="T11" fmla="*/ 628 h 990"/>
                <a:gd name="T12" fmla="*/ 162 w 880"/>
                <a:gd name="T13" fmla="*/ 366 h 990"/>
                <a:gd name="T14" fmla="*/ 62 w 880"/>
                <a:gd name="T15" fmla="*/ 172 h 990"/>
                <a:gd name="T16" fmla="*/ 0 w 880"/>
                <a:gd name="T17" fmla="*/ 0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6" name="Freeform 19"/>
            <p:cNvSpPr>
              <a:spLocks noChangeAspect="1"/>
            </p:cNvSpPr>
            <p:nvPr userDrawn="1"/>
          </p:nvSpPr>
          <p:spPr bwMode="auto">
            <a:xfrm>
              <a:off x="1304" y="678"/>
              <a:ext cx="756" cy="804"/>
            </a:xfrm>
            <a:custGeom>
              <a:avLst/>
              <a:gdLst>
                <a:gd name="T0" fmla="*/ 750 w 756"/>
                <a:gd name="T1" fmla="*/ 294 h 804"/>
                <a:gd name="T2" fmla="*/ 756 w 756"/>
                <a:gd name="T3" fmla="*/ 48 h 804"/>
                <a:gd name="T4" fmla="*/ 748 w 756"/>
                <a:gd name="T5" fmla="*/ 0 h 804"/>
                <a:gd name="T6" fmla="*/ 464 w 756"/>
                <a:gd name="T7" fmla="*/ 178 h 804"/>
                <a:gd name="T8" fmla="*/ 153 w 756"/>
                <a:gd name="T9" fmla="*/ 510 h 804"/>
                <a:gd name="T10" fmla="*/ 72 w 756"/>
                <a:gd name="T11" fmla="*/ 634 h 804"/>
                <a:gd name="T12" fmla="*/ 0 w 756"/>
                <a:gd name="T13" fmla="*/ 762 h 804"/>
                <a:gd name="T14" fmla="*/ 240 w 756"/>
                <a:gd name="T15" fmla="*/ 804 h 804"/>
                <a:gd name="T16" fmla="*/ 750 w 756"/>
                <a:gd name="T17" fmla="*/ 294 h 8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7" name="Freeform 20"/>
            <p:cNvSpPr>
              <a:spLocks noChangeAspect="1"/>
            </p:cNvSpPr>
            <p:nvPr userDrawn="1"/>
          </p:nvSpPr>
          <p:spPr bwMode="auto">
            <a:xfrm>
              <a:off x="2054" y="528"/>
              <a:ext cx="1175" cy="588"/>
            </a:xfrm>
            <a:custGeom>
              <a:avLst/>
              <a:gdLst>
                <a:gd name="T0" fmla="*/ 8 w 1218"/>
                <a:gd name="T1" fmla="*/ 152 h 588"/>
                <a:gd name="T2" fmla="*/ 140 w 1218"/>
                <a:gd name="T3" fmla="*/ 66 h 588"/>
                <a:gd name="T4" fmla="*/ 287 w 1218"/>
                <a:gd name="T5" fmla="*/ 6 h 588"/>
                <a:gd name="T6" fmla="*/ 461 w 1218"/>
                <a:gd name="T7" fmla="*/ 0 h 588"/>
                <a:gd name="T8" fmla="*/ 649 w 1218"/>
                <a:gd name="T9" fmla="*/ 60 h 588"/>
                <a:gd name="T10" fmla="*/ 711 w 1218"/>
                <a:gd name="T11" fmla="*/ 162 h 588"/>
                <a:gd name="T12" fmla="*/ 707 w 1218"/>
                <a:gd name="T13" fmla="*/ 408 h 588"/>
                <a:gd name="T14" fmla="*/ 354 w 1218"/>
                <a:gd name="T15" fmla="*/ 588 h 588"/>
                <a:gd name="T16" fmla="*/ 0 w 1218"/>
                <a:gd name="T17" fmla="*/ 450 h 588"/>
                <a:gd name="T18" fmla="*/ 8 w 1218"/>
                <a:gd name="T19" fmla="*/ 152 h 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8" name="Freeform 21"/>
            <p:cNvSpPr>
              <a:spLocks noChangeAspect="1"/>
            </p:cNvSpPr>
            <p:nvPr userDrawn="1"/>
          </p:nvSpPr>
          <p:spPr bwMode="auto">
            <a:xfrm>
              <a:off x="3217" y="630"/>
              <a:ext cx="955" cy="921"/>
            </a:xfrm>
            <a:custGeom>
              <a:avLst/>
              <a:gdLst>
                <a:gd name="T0" fmla="*/ 7 w 955"/>
                <a:gd name="T1" fmla="*/ 52 h 921"/>
                <a:gd name="T2" fmla="*/ 0 w 955"/>
                <a:gd name="T3" fmla="*/ 306 h 921"/>
                <a:gd name="T4" fmla="*/ 472 w 955"/>
                <a:gd name="T5" fmla="*/ 833 h 921"/>
                <a:gd name="T6" fmla="*/ 902 w 955"/>
                <a:gd name="T7" fmla="*/ 921 h 921"/>
                <a:gd name="T8" fmla="*/ 955 w 955"/>
                <a:gd name="T9" fmla="*/ 732 h 921"/>
                <a:gd name="T10" fmla="*/ 821 w 955"/>
                <a:gd name="T11" fmla="*/ 522 h 921"/>
                <a:gd name="T12" fmla="*/ 590 w 955"/>
                <a:gd name="T13" fmla="*/ 281 h 921"/>
                <a:gd name="T14" fmla="*/ 272 w 955"/>
                <a:gd name="T15" fmla="*/ 78 h 921"/>
                <a:gd name="T16" fmla="*/ 93 w 955"/>
                <a:gd name="T17" fmla="*/ 0 h 921"/>
                <a:gd name="T18" fmla="*/ 7 w 955"/>
                <a:gd name="T19" fmla="*/ 52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19" name="Freeform 22"/>
            <p:cNvSpPr>
              <a:spLocks noChangeAspect="1"/>
            </p:cNvSpPr>
            <p:nvPr userDrawn="1"/>
          </p:nvSpPr>
          <p:spPr bwMode="auto">
            <a:xfrm>
              <a:off x="4120" y="1368"/>
              <a:ext cx="255" cy="906"/>
            </a:xfrm>
            <a:custGeom>
              <a:avLst/>
              <a:gdLst>
                <a:gd name="T0" fmla="*/ 34 w 264"/>
                <a:gd name="T1" fmla="*/ 0 h 906"/>
                <a:gd name="T2" fmla="*/ 0 w 264"/>
                <a:gd name="T3" fmla="*/ 180 h 906"/>
                <a:gd name="T4" fmla="*/ 111 w 264"/>
                <a:gd name="T5" fmla="*/ 876 h 906"/>
                <a:gd name="T6" fmla="*/ 156 w 264"/>
                <a:gd name="T7" fmla="*/ 906 h 906"/>
                <a:gd name="T8" fmla="*/ 146 w 264"/>
                <a:gd name="T9" fmla="*/ 666 h 906"/>
                <a:gd name="T10" fmla="*/ 122 w 264"/>
                <a:gd name="T11" fmla="*/ 390 h 906"/>
                <a:gd name="T12" fmla="*/ 54 w 264"/>
                <a:gd name="T13" fmla="*/ 66 h 906"/>
                <a:gd name="T14" fmla="*/ 34 w 264"/>
                <a:gd name="T15" fmla="*/ 0 h 9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" name="Freeform 23"/>
            <p:cNvSpPr>
              <a:spLocks noChangeAspect="1"/>
            </p:cNvSpPr>
            <p:nvPr userDrawn="1"/>
          </p:nvSpPr>
          <p:spPr bwMode="auto">
            <a:xfrm>
              <a:off x="3854" y="2244"/>
              <a:ext cx="515" cy="1074"/>
            </a:xfrm>
            <a:custGeom>
              <a:avLst/>
              <a:gdLst>
                <a:gd name="T0" fmla="*/ 311 w 534"/>
                <a:gd name="T1" fmla="*/ 20 h 1074"/>
                <a:gd name="T2" fmla="*/ 273 w 534"/>
                <a:gd name="T3" fmla="*/ 0 h 1074"/>
                <a:gd name="T4" fmla="*/ 97 w 534"/>
                <a:gd name="T5" fmla="*/ 516 h 1074"/>
                <a:gd name="T6" fmla="*/ 0 w 534"/>
                <a:gd name="T7" fmla="*/ 1074 h 1074"/>
                <a:gd name="T8" fmla="*/ 33 w 534"/>
                <a:gd name="T9" fmla="*/ 1028 h 1074"/>
                <a:gd name="T10" fmla="*/ 64 w 534"/>
                <a:gd name="T11" fmla="*/ 980 h 1074"/>
                <a:gd name="T12" fmla="*/ 179 w 534"/>
                <a:gd name="T13" fmla="*/ 732 h 1074"/>
                <a:gd name="T14" fmla="*/ 273 w 534"/>
                <a:gd name="T15" fmla="*/ 388 h 1074"/>
                <a:gd name="T16" fmla="*/ 311 w 534"/>
                <a:gd name="T17" fmla="*/ 20 h 10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1" name="Freeform 24"/>
            <p:cNvSpPr>
              <a:spLocks noChangeAspect="1"/>
            </p:cNvSpPr>
            <p:nvPr userDrawn="1"/>
          </p:nvSpPr>
          <p:spPr bwMode="auto">
            <a:xfrm>
              <a:off x="2934" y="3320"/>
              <a:ext cx="918" cy="464"/>
            </a:xfrm>
            <a:custGeom>
              <a:avLst/>
              <a:gdLst>
                <a:gd name="T0" fmla="*/ 33 w 952"/>
                <a:gd name="T1" fmla="*/ 412 h 464"/>
                <a:gd name="T2" fmla="*/ 171 w 952"/>
                <a:gd name="T3" fmla="*/ 226 h 464"/>
                <a:gd name="T4" fmla="*/ 553 w 952"/>
                <a:gd name="T5" fmla="*/ 0 h 464"/>
                <a:gd name="T6" fmla="*/ 481 w 952"/>
                <a:gd name="T7" fmla="*/ 112 h 464"/>
                <a:gd name="T8" fmla="*/ 167 w 952"/>
                <a:gd name="T9" fmla="*/ 376 h 464"/>
                <a:gd name="T10" fmla="*/ 33 w 952"/>
                <a:gd name="T11" fmla="*/ 412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2" name="Oval 25"/>
            <p:cNvSpPr>
              <a:spLocks noChangeAspect="1" noChangeArrowheads="1"/>
            </p:cNvSpPr>
            <p:nvPr userDrawn="1"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ea typeface="MS Gothic" pitchFamily="49" charset="-128"/>
              </a:endParaRPr>
            </a:p>
          </p:txBody>
        </p:sp>
      </p:grp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33463"/>
            <a:ext cx="7985125" cy="1655762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71950" y="3238500"/>
            <a:ext cx="4498975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14D0CF8C-CD79-41B6-A407-457ADB6EB33B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2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2ED268F-A9F3-4B78-9E12-D959C70EF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74217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9320A262-D018-40A1-99BB-21016534EB21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E0398310-FEFC-4FEB-A6B4-AFEA15890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4965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60350"/>
            <a:ext cx="1892300" cy="518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338" y="260350"/>
            <a:ext cx="5527675" cy="518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41D52330-DF0D-4FBB-82B1-F7DBE7E57291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CEA256F-E875-49B2-B915-4FAEEA5D8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9554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2F56DA2-A2EC-4AF3-B266-998A236CF0D9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B30D54F-9C83-46F8-8FA9-7C6BF65E6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1238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CFCD07AE-D005-4C13-814C-B61EC499B967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3D03813-CEAD-4AC3-8719-777E29058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570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233488"/>
            <a:ext cx="3451225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233488"/>
            <a:ext cx="3452813" cy="4211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3ED531B1-B156-4F71-8B5A-307099548230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A71579A0-47B5-4322-A8F9-BD11ACF8B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532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95FDE293-82D8-4BC1-A85E-261D37A4B82D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DBA3F122-A1A1-4D81-A833-AB8A55BE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2255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44C63C2-AD9C-4FC0-B73E-2897E1BD7DC9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BE391BB6-1CBB-4760-98A3-A43B37D0F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3230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B560B4B7-3DE5-4AB0-91C5-BABD8E5653D6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F4756E64-387A-4C82-83E4-3C8192A08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601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20894D5F-35E3-443B-8BCD-31BA13434CDB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A24128B4-41A1-498F-91E5-13F62DAC6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63801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70D0F3AF-B490-4015-AEC0-0B207A91BFB2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449263"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ea typeface="MS Gothic" charset="-128"/>
              </a:defRPr>
            </a:lvl1pPr>
          </a:lstStyle>
          <a:p>
            <a:pPr>
              <a:defRPr/>
            </a:pPr>
            <a:fld id="{6C9DA55E-7AC3-456C-A2B3-8FBB8A5F0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0180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233488"/>
            <a:ext cx="7056438" cy="421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6338" y="260350"/>
            <a:ext cx="7572375" cy="973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262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9F324B-6F47-4D9A-BFF3-952B3040816F}" type="datetimeFigureOut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2/17/2014</a:t>
            </a:fld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4813" y="6426200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914400">
              <a:buClrTx/>
              <a:buSzTx/>
              <a:buFontTx/>
              <a:buNone/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722548-8AF6-4D38-BF0B-9691334410A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 noChangeAspect="1"/>
          </p:cNvGrpSpPr>
          <p:nvPr/>
        </p:nvGrpSpPr>
        <p:grpSpPr bwMode="auto">
          <a:xfrm>
            <a:off x="266700" y="4927600"/>
            <a:ext cx="1706563" cy="1706563"/>
            <a:chOff x="1120" y="528"/>
            <a:chExt cx="3255" cy="3256"/>
          </a:xfrm>
        </p:grpSpPr>
        <p:sp>
          <p:nvSpPr>
            <p:cNvPr id="2056" name="Freeform 8"/>
            <p:cNvSpPr>
              <a:spLocks noChangeAspect="1"/>
            </p:cNvSpPr>
            <p:nvPr/>
          </p:nvSpPr>
          <p:spPr bwMode="auto">
            <a:xfrm>
              <a:off x="3112" y="570"/>
              <a:ext cx="200" cy="116"/>
            </a:xfrm>
            <a:custGeom>
              <a:avLst/>
              <a:gdLst>
                <a:gd name="T0" fmla="*/ 0 w 200"/>
                <a:gd name="T1" fmla="*/ 0 h 116"/>
                <a:gd name="T2" fmla="*/ 112 w 200"/>
                <a:gd name="T3" fmla="*/ 116 h 116"/>
                <a:gd name="T4" fmla="*/ 200 w 200"/>
                <a:gd name="T5" fmla="*/ 62 h 116"/>
                <a:gd name="T6" fmla="*/ 0 w 200"/>
                <a:gd name="T7" fmla="*/ 0 h 11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0" h="116">
                  <a:moveTo>
                    <a:pt x="0" y="0"/>
                  </a:moveTo>
                  <a:lnTo>
                    <a:pt x="112" y="116"/>
                  </a:lnTo>
                  <a:lnTo>
                    <a:pt x="20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7" name="Freeform 9"/>
            <p:cNvSpPr>
              <a:spLocks noChangeAspect="1"/>
            </p:cNvSpPr>
            <p:nvPr/>
          </p:nvSpPr>
          <p:spPr bwMode="auto">
            <a:xfrm>
              <a:off x="1254" y="1344"/>
              <a:ext cx="111" cy="192"/>
            </a:xfrm>
            <a:custGeom>
              <a:avLst/>
              <a:gdLst>
                <a:gd name="T0" fmla="*/ 96 w 111"/>
                <a:gd name="T1" fmla="*/ 0 h 192"/>
                <a:gd name="T2" fmla="*/ 0 w 111"/>
                <a:gd name="T3" fmla="*/ 192 h 192"/>
                <a:gd name="T4" fmla="*/ 111 w 111"/>
                <a:gd name="T5" fmla="*/ 105 h 192"/>
                <a:gd name="T6" fmla="*/ 96 w 111"/>
                <a:gd name="T7" fmla="*/ 0 h 19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11" h="192">
                  <a:moveTo>
                    <a:pt x="96" y="0"/>
                  </a:moveTo>
                  <a:lnTo>
                    <a:pt x="0" y="192"/>
                  </a:lnTo>
                  <a:lnTo>
                    <a:pt x="111" y="105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8" name="Freeform 10"/>
            <p:cNvSpPr>
              <a:spLocks noChangeAspect="1"/>
            </p:cNvSpPr>
            <p:nvPr/>
          </p:nvSpPr>
          <p:spPr bwMode="auto">
            <a:xfrm>
              <a:off x="1549" y="981"/>
              <a:ext cx="1181" cy="1247"/>
            </a:xfrm>
            <a:custGeom>
              <a:avLst/>
              <a:gdLst>
                <a:gd name="T0" fmla="*/ 305 w 1224"/>
                <a:gd name="T1" fmla="*/ 0 h 1247"/>
                <a:gd name="T2" fmla="*/ 0 w 1224"/>
                <a:gd name="T3" fmla="*/ 499 h 1247"/>
                <a:gd name="T4" fmla="*/ 53 w 1224"/>
                <a:gd name="T5" fmla="*/ 1111 h 1247"/>
                <a:gd name="T6" fmla="*/ 398 w 1224"/>
                <a:gd name="T7" fmla="*/ 1247 h 1247"/>
                <a:gd name="T8" fmla="*/ 717 w 1224"/>
                <a:gd name="T9" fmla="*/ 748 h 1247"/>
                <a:gd name="T10" fmla="*/ 663 w 1224"/>
                <a:gd name="T11" fmla="*/ 136 h 1247"/>
                <a:gd name="T12" fmla="*/ 305 w 1224"/>
                <a:gd name="T13" fmla="*/ 0 h 12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224" h="1247">
                  <a:moveTo>
                    <a:pt x="521" y="0"/>
                  </a:moveTo>
                  <a:lnTo>
                    <a:pt x="0" y="499"/>
                  </a:lnTo>
                  <a:lnTo>
                    <a:pt x="90" y="1111"/>
                  </a:lnTo>
                  <a:lnTo>
                    <a:pt x="680" y="1247"/>
                  </a:lnTo>
                  <a:lnTo>
                    <a:pt x="1224" y="748"/>
                  </a:lnTo>
                  <a:lnTo>
                    <a:pt x="1134" y="136"/>
                  </a:lnTo>
                  <a:lnTo>
                    <a:pt x="52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59" name="Freeform 11"/>
            <p:cNvSpPr>
              <a:spLocks noChangeAspect="1"/>
            </p:cNvSpPr>
            <p:nvPr/>
          </p:nvSpPr>
          <p:spPr bwMode="auto">
            <a:xfrm>
              <a:off x="2643" y="935"/>
              <a:ext cx="1050" cy="998"/>
            </a:xfrm>
            <a:custGeom>
              <a:avLst/>
              <a:gdLst>
                <a:gd name="T0" fmla="*/ 359 w 1088"/>
                <a:gd name="T1" fmla="*/ 0 h 998"/>
                <a:gd name="T2" fmla="*/ 0 w 1088"/>
                <a:gd name="T3" fmla="*/ 182 h 998"/>
                <a:gd name="T4" fmla="*/ 53 w 1088"/>
                <a:gd name="T5" fmla="*/ 794 h 998"/>
                <a:gd name="T6" fmla="*/ 452 w 1088"/>
                <a:gd name="T7" fmla="*/ 998 h 998"/>
                <a:gd name="T8" fmla="*/ 636 w 1088"/>
                <a:gd name="T9" fmla="*/ 522 h 998"/>
                <a:gd name="T10" fmla="*/ 359 w 1088"/>
                <a:gd name="T11" fmla="*/ 0 h 99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88" h="998">
                  <a:moveTo>
                    <a:pt x="612" y="0"/>
                  </a:moveTo>
                  <a:lnTo>
                    <a:pt x="0" y="182"/>
                  </a:lnTo>
                  <a:lnTo>
                    <a:pt x="90" y="794"/>
                  </a:lnTo>
                  <a:lnTo>
                    <a:pt x="771" y="998"/>
                  </a:lnTo>
                  <a:lnTo>
                    <a:pt x="1088" y="522"/>
                  </a:lnTo>
                  <a:lnTo>
                    <a:pt x="61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0" name="Freeform 12"/>
            <p:cNvSpPr>
              <a:spLocks noChangeAspect="1"/>
            </p:cNvSpPr>
            <p:nvPr/>
          </p:nvSpPr>
          <p:spPr bwMode="auto">
            <a:xfrm>
              <a:off x="2216" y="1728"/>
              <a:ext cx="1337" cy="1401"/>
            </a:xfrm>
            <a:custGeom>
              <a:avLst/>
              <a:gdLst>
                <a:gd name="T0" fmla="*/ 515 w 1337"/>
                <a:gd name="T1" fmla="*/ 0 h 1401"/>
                <a:gd name="T2" fmla="*/ 0 w 1337"/>
                <a:gd name="T3" fmla="*/ 498 h 1401"/>
                <a:gd name="T4" fmla="*/ 162 w 1337"/>
                <a:gd name="T5" fmla="*/ 1188 h 1401"/>
                <a:gd name="T6" fmla="*/ 867 w 1337"/>
                <a:gd name="T7" fmla="*/ 1401 h 1401"/>
                <a:gd name="T8" fmla="*/ 1337 w 1337"/>
                <a:gd name="T9" fmla="*/ 882 h 1401"/>
                <a:gd name="T10" fmla="*/ 1181 w 1337"/>
                <a:gd name="T11" fmla="*/ 198 h 1401"/>
                <a:gd name="T12" fmla="*/ 515 w 1337"/>
                <a:gd name="T13" fmla="*/ 0 h 140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37" h="1401">
                  <a:moveTo>
                    <a:pt x="515" y="0"/>
                  </a:moveTo>
                  <a:lnTo>
                    <a:pt x="0" y="498"/>
                  </a:lnTo>
                  <a:lnTo>
                    <a:pt x="162" y="1188"/>
                  </a:lnTo>
                  <a:lnTo>
                    <a:pt x="867" y="1401"/>
                  </a:lnTo>
                  <a:lnTo>
                    <a:pt x="1337" y="882"/>
                  </a:lnTo>
                  <a:lnTo>
                    <a:pt x="1181" y="198"/>
                  </a:lnTo>
                  <a:lnTo>
                    <a:pt x="51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1" name="Freeform 13"/>
            <p:cNvSpPr>
              <a:spLocks noChangeAspect="1"/>
            </p:cNvSpPr>
            <p:nvPr/>
          </p:nvSpPr>
          <p:spPr bwMode="auto">
            <a:xfrm>
              <a:off x="3391" y="1463"/>
              <a:ext cx="915" cy="1309"/>
            </a:xfrm>
            <a:custGeom>
              <a:avLst/>
              <a:gdLst>
                <a:gd name="T0" fmla="*/ 299 w 915"/>
                <a:gd name="T1" fmla="*/ 0 h 1309"/>
                <a:gd name="T2" fmla="*/ 730 w 915"/>
                <a:gd name="T3" fmla="*/ 91 h 1309"/>
                <a:gd name="T4" fmla="*/ 915 w 915"/>
                <a:gd name="T5" fmla="*/ 781 h 1309"/>
                <a:gd name="T6" fmla="*/ 637 w 915"/>
                <a:gd name="T7" fmla="*/ 1309 h 1309"/>
                <a:gd name="T8" fmla="*/ 162 w 915"/>
                <a:gd name="T9" fmla="*/ 1153 h 1309"/>
                <a:gd name="T10" fmla="*/ 0 w 915"/>
                <a:gd name="T11" fmla="*/ 445 h 1309"/>
                <a:gd name="T12" fmla="*/ 299 w 915"/>
                <a:gd name="T13" fmla="*/ 0 h 130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15" h="1309">
                  <a:moveTo>
                    <a:pt x="299" y="0"/>
                  </a:moveTo>
                  <a:lnTo>
                    <a:pt x="730" y="91"/>
                  </a:lnTo>
                  <a:lnTo>
                    <a:pt x="915" y="781"/>
                  </a:lnTo>
                  <a:lnTo>
                    <a:pt x="637" y="1309"/>
                  </a:lnTo>
                  <a:lnTo>
                    <a:pt x="162" y="1153"/>
                  </a:lnTo>
                  <a:lnTo>
                    <a:pt x="0" y="445"/>
                  </a:lnTo>
                  <a:lnTo>
                    <a:pt x="29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2" name="Freeform 14"/>
            <p:cNvSpPr>
              <a:spLocks noChangeAspect="1"/>
            </p:cNvSpPr>
            <p:nvPr/>
          </p:nvSpPr>
          <p:spPr bwMode="auto">
            <a:xfrm>
              <a:off x="1452" y="2094"/>
              <a:ext cx="926" cy="1080"/>
            </a:xfrm>
            <a:custGeom>
              <a:avLst/>
              <a:gdLst>
                <a:gd name="T0" fmla="*/ 109 w 960"/>
                <a:gd name="T1" fmla="*/ 0 h 1080"/>
                <a:gd name="T2" fmla="*/ 458 w 960"/>
                <a:gd name="T3" fmla="*/ 132 h 1080"/>
                <a:gd name="T4" fmla="*/ 559 w 960"/>
                <a:gd name="T5" fmla="*/ 834 h 1080"/>
                <a:gd name="T6" fmla="*/ 294 w 960"/>
                <a:gd name="T7" fmla="*/ 1080 h 1080"/>
                <a:gd name="T8" fmla="*/ 0 w 960"/>
                <a:gd name="T9" fmla="*/ 570 h 1080"/>
                <a:gd name="T10" fmla="*/ 109 w 960"/>
                <a:gd name="T11" fmla="*/ 0 h 10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60" h="1080">
                  <a:moveTo>
                    <a:pt x="186" y="0"/>
                  </a:moveTo>
                  <a:lnTo>
                    <a:pt x="786" y="132"/>
                  </a:lnTo>
                  <a:lnTo>
                    <a:pt x="960" y="834"/>
                  </a:lnTo>
                  <a:lnTo>
                    <a:pt x="504" y="1080"/>
                  </a:lnTo>
                  <a:lnTo>
                    <a:pt x="0" y="57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3" name="Freeform 15"/>
            <p:cNvSpPr>
              <a:spLocks noChangeAspect="1"/>
            </p:cNvSpPr>
            <p:nvPr/>
          </p:nvSpPr>
          <p:spPr bwMode="auto">
            <a:xfrm>
              <a:off x="1921" y="2916"/>
              <a:ext cx="1303" cy="854"/>
            </a:xfrm>
            <a:custGeom>
              <a:avLst/>
              <a:gdLst>
                <a:gd name="T0" fmla="*/ 451 w 1303"/>
                <a:gd name="T1" fmla="*/ 0 h 854"/>
                <a:gd name="T2" fmla="*/ 0 w 1303"/>
                <a:gd name="T3" fmla="*/ 270 h 854"/>
                <a:gd name="T4" fmla="*/ 179 w 1303"/>
                <a:gd name="T5" fmla="*/ 696 h 854"/>
                <a:gd name="T6" fmla="*/ 436 w 1303"/>
                <a:gd name="T7" fmla="*/ 798 h 854"/>
                <a:gd name="T8" fmla="*/ 782 w 1303"/>
                <a:gd name="T9" fmla="*/ 854 h 854"/>
                <a:gd name="T10" fmla="*/ 1052 w 1303"/>
                <a:gd name="T11" fmla="*/ 828 h 854"/>
                <a:gd name="T12" fmla="*/ 1303 w 1303"/>
                <a:gd name="T13" fmla="*/ 629 h 854"/>
                <a:gd name="T14" fmla="*/ 1163 w 1303"/>
                <a:gd name="T15" fmla="*/ 216 h 854"/>
                <a:gd name="T16" fmla="*/ 451 w 1303"/>
                <a:gd name="T17" fmla="*/ 0 h 85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03" h="854">
                  <a:moveTo>
                    <a:pt x="451" y="0"/>
                  </a:moveTo>
                  <a:lnTo>
                    <a:pt x="0" y="270"/>
                  </a:lnTo>
                  <a:lnTo>
                    <a:pt x="179" y="696"/>
                  </a:lnTo>
                  <a:lnTo>
                    <a:pt x="436" y="798"/>
                  </a:lnTo>
                  <a:lnTo>
                    <a:pt x="782" y="854"/>
                  </a:lnTo>
                  <a:lnTo>
                    <a:pt x="1052" y="828"/>
                  </a:lnTo>
                  <a:lnTo>
                    <a:pt x="1303" y="629"/>
                  </a:lnTo>
                  <a:lnTo>
                    <a:pt x="1163" y="216"/>
                  </a:lnTo>
                  <a:lnTo>
                    <a:pt x="45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4" name="Freeform 16"/>
            <p:cNvSpPr>
              <a:spLocks noChangeAspect="1"/>
            </p:cNvSpPr>
            <p:nvPr/>
          </p:nvSpPr>
          <p:spPr bwMode="auto">
            <a:xfrm>
              <a:off x="3084" y="2610"/>
              <a:ext cx="938" cy="942"/>
            </a:xfrm>
            <a:custGeom>
              <a:avLst/>
              <a:gdLst>
                <a:gd name="T0" fmla="*/ 470 w 938"/>
                <a:gd name="T1" fmla="*/ 0 h 942"/>
                <a:gd name="T2" fmla="*/ 0 w 938"/>
                <a:gd name="T3" fmla="*/ 516 h 942"/>
                <a:gd name="T4" fmla="*/ 145 w 938"/>
                <a:gd name="T5" fmla="*/ 942 h 942"/>
                <a:gd name="T6" fmla="*/ 768 w 938"/>
                <a:gd name="T7" fmla="*/ 710 h 942"/>
                <a:gd name="T8" fmla="*/ 892 w 938"/>
                <a:gd name="T9" fmla="*/ 426 h 942"/>
                <a:gd name="T10" fmla="*/ 938 w 938"/>
                <a:gd name="T11" fmla="*/ 144 h 942"/>
                <a:gd name="T12" fmla="*/ 470 w 938"/>
                <a:gd name="T13" fmla="*/ 0 h 9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38" h="942">
                  <a:moveTo>
                    <a:pt x="470" y="0"/>
                  </a:moveTo>
                  <a:lnTo>
                    <a:pt x="0" y="516"/>
                  </a:lnTo>
                  <a:lnTo>
                    <a:pt x="145" y="942"/>
                  </a:lnTo>
                  <a:lnTo>
                    <a:pt x="768" y="710"/>
                  </a:lnTo>
                  <a:lnTo>
                    <a:pt x="892" y="426"/>
                  </a:lnTo>
                  <a:lnTo>
                    <a:pt x="938" y="144"/>
                  </a:lnTo>
                  <a:lnTo>
                    <a:pt x="4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5" name="Freeform 17"/>
            <p:cNvSpPr>
              <a:spLocks noChangeAspect="1"/>
            </p:cNvSpPr>
            <p:nvPr/>
          </p:nvSpPr>
          <p:spPr bwMode="auto">
            <a:xfrm>
              <a:off x="1120" y="1432"/>
              <a:ext cx="512" cy="1238"/>
            </a:xfrm>
            <a:custGeom>
              <a:avLst/>
              <a:gdLst>
                <a:gd name="T0" fmla="*/ 424 w 512"/>
                <a:gd name="T1" fmla="*/ 50 h 1238"/>
                <a:gd name="T2" fmla="*/ 184 w 512"/>
                <a:gd name="T3" fmla="*/ 0 h 1238"/>
                <a:gd name="T4" fmla="*/ 147 w 512"/>
                <a:gd name="T5" fmla="*/ 104 h 1238"/>
                <a:gd name="T6" fmla="*/ 19 w 512"/>
                <a:gd name="T7" fmla="*/ 746 h 1238"/>
                <a:gd name="T8" fmla="*/ 112 w 512"/>
                <a:gd name="T9" fmla="*/ 1196 h 1238"/>
                <a:gd name="T10" fmla="*/ 332 w 512"/>
                <a:gd name="T11" fmla="*/ 1238 h 1238"/>
                <a:gd name="T12" fmla="*/ 512 w 512"/>
                <a:gd name="T13" fmla="*/ 656 h 1238"/>
                <a:gd name="T14" fmla="*/ 424 w 512"/>
                <a:gd name="T15" fmla="*/ 50 h 12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12" h="1238">
                  <a:moveTo>
                    <a:pt x="424" y="50"/>
                  </a:moveTo>
                  <a:lnTo>
                    <a:pt x="184" y="0"/>
                  </a:lnTo>
                  <a:lnTo>
                    <a:pt x="147" y="104"/>
                  </a:lnTo>
                  <a:cubicBezTo>
                    <a:pt x="119" y="228"/>
                    <a:pt x="0" y="372"/>
                    <a:pt x="19" y="746"/>
                  </a:cubicBezTo>
                  <a:cubicBezTo>
                    <a:pt x="39" y="1120"/>
                    <a:pt x="60" y="1114"/>
                    <a:pt x="112" y="1196"/>
                  </a:cubicBezTo>
                  <a:lnTo>
                    <a:pt x="332" y="1238"/>
                  </a:lnTo>
                  <a:lnTo>
                    <a:pt x="512" y="656"/>
                  </a:lnTo>
                  <a:lnTo>
                    <a:pt x="424" y="5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6" name="Freeform 18"/>
            <p:cNvSpPr>
              <a:spLocks noChangeAspect="1"/>
            </p:cNvSpPr>
            <p:nvPr/>
          </p:nvSpPr>
          <p:spPr bwMode="auto">
            <a:xfrm>
              <a:off x="1220" y="2628"/>
              <a:ext cx="880" cy="990"/>
            </a:xfrm>
            <a:custGeom>
              <a:avLst/>
              <a:gdLst>
                <a:gd name="T0" fmla="*/ 0 w 880"/>
                <a:gd name="T1" fmla="*/ 0 h 990"/>
                <a:gd name="T2" fmla="*/ 232 w 880"/>
                <a:gd name="T3" fmla="*/ 38 h 990"/>
                <a:gd name="T4" fmla="*/ 717 w 880"/>
                <a:gd name="T5" fmla="*/ 546 h 990"/>
                <a:gd name="T6" fmla="*/ 880 w 880"/>
                <a:gd name="T7" fmla="*/ 990 h 990"/>
                <a:gd name="T8" fmla="*/ 679 w 880"/>
                <a:gd name="T9" fmla="*/ 908 h 990"/>
                <a:gd name="T10" fmla="*/ 347 w 880"/>
                <a:gd name="T11" fmla="*/ 628 h 990"/>
                <a:gd name="T12" fmla="*/ 162 w 880"/>
                <a:gd name="T13" fmla="*/ 366 h 990"/>
                <a:gd name="T14" fmla="*/ 62 w 880"/>
                <a:gd name="T15" fmla="*/ 172 h 990"/>
                <a:gd name="T16" fmla="*/ 0 w 880"/>
                <a:gd name="T17" fmla="*/ 0 h 99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80" h="990">
                  <a:moveTo>
                    <a:pt x="0" y="0"/>
                  </a:moveTo>
                  <a:lnTo>
                    <a:pt x="232" y="38"/>
                  </a:lnTo>
                  <a:lnTo>
                    <a:pt x="717" y="546"/>
                  </a:lnTo>
                  <a:lnTo>
                    <a:pt x="880" y="990"/>
                  </a:lnTo>
                  <a:lnTo>
                    <a:pt x="679" y="908"/>
                  </a:lnTo>
                  <a:lnTo>
                    <a:pt x="347" y="628"/>
                  </a:lnTo>
                  <a:lnTo>
                    <a:pt x="162" y="366"/>
                  </a:lnTo>
                  <a:lnTo>
                    <a:pt x="62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7" name="Freeform 19"/>
            <p:cNvSpPr>
              <a:spLocks noChangeAspect="1"/>
            </p:cNvSpPr>
            <p:nvPr/>
          </p:nvSpPr>
          <p:spPr bwMode="auto">
            <a:xfrm>
              <a:off x="1304" y="678"/>
              <a:ext cx="756" cy="804"/>
            </a:xfrm>
            <a:custGeom>
              <a:avLst/>
              <a:gdLst>
                <a:gd name="T0" fmla="*/ 750 w 756"/>
                <a:gd name="T1" fmla="*/ 294 h 804"/>
                <a:gd name="T2" fmla="*/ 756 w 756"/>
                <a:gd name="T3" fmla="*/ 48 h 804"/>
                <a:gd name="T4" fmla="*/ 748 w 756"/>
                <a:gd name="T5" fmla="*/ 0 h 804"/>
                <a:gd name="T6" fmla="*/ 464 w 756"/>
                <a:gd name="T7" fmla="*/ 178 h 804"/>
                <a:gd name="T8" fmla="*/ 153 w 756"/>
                <a:gd name="T9" fmla="*/ 510 h 804"/>
                <a:gd name="T10" fmla="*/ 72 w 756"/>
                <a:gd name="T11" fmla="*/ 634 h 804"/>
                <a:gd name="T12" fmla="*/ 0 w 756"/>
                <a:gd name="T13" fmla="*/ 762 h 804"/>
                <a:gd name="T14" fmla="*/ 240 w 756"/>
                <a:gd name="T15" fmla="*/ 804 h 804"/>
                <a:gd name="T16" fmla="*/ 750 w 756"/>
                <a:gd name="T17" fmla="*/ 294 h 80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6" h="804">
                  <a:moveTo>
                    <a:pt x="750" y="294"/>
                  </a:moveTo>
                  <a:lnTo>
                    <a:pt x="756" y="48"/>
                  </a:lnTo>
                  <a:lnTo>
                    <a:pt x="748" y="0"/>
                  </a:lnTo>
                  <a:lnTo>
                    <a:pt x="464" y="178"/>
                  </a:lnTo>
                  <a:lnTo>
                    <a:pt x="153" y="510"/>
                  </a:lnTo>
                  <a:lnTo>
                    <a:pt x="72" y="634"/>
                  </a:lnTo>
                  <a:lnTo>
                    <a:pt x="0" y="762"/>
                  </a:lnTo>
                  <a:lnTo>
                    <a:pt x="240" y="804"/>
                  </a:lnTo>
                  <a:lnTo>
                    <a:pt x="750" y="294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8" name="Freeform 20"/>
            <p:cNvSpPr>
              <a:spLocks noChangeAspect="1"/>
            </p:cNvSpPr>
            <p:nvPr/>
          </p:nvSpPr>
          <p:spPr bwMode="auto">
            <a:xfrm>
              <a:off x="2054" y="528"/>
              <a:ext cx="1175" cy="588"/>
            </a:xfrm>
            <a:custGeom>
              <a:avLst/>
              <a:gdLst>
                <a:gd name="T0" fmla="*/ 8 w 1218"/>
                <a:gd name="T1" fmla="*/ 152 h 588"/>
                <a:gd name="T2" fmla="*/ 140 w 1218"/>
                <a:gd name="T3" fmla="*/ 66 h 588"/>
                <a:gd name="T4" fmla="*/ 287 w 1218"/>
                <a:gd name="T5" fmla="*/ 6 h 588"/>
                <a:gd name="T6" fmla="*/ 461 w 1218"/>
                <a:gd name="T7" fmla="*/ 0 h 588"/>
                <a:gd name="T8" fmla="*/ 649 w 1218"/>
                <a:gd name="T9" fmla="*/ 60 h 588"/>
                <a:gd name="T10" fmla="*/ 711 w 1218"/>
                <a:gd name="T11" fmla="*/ 162 h 588"/>
                <a:gd name="T12" fmla="*/ 707 w 1218"/>
                <a:gd name="T13" fmla="*/ 408 h 588"/>
                <a:gd name="T14" fmla="*/ 354 w 1218"/>
                <a:gd name="T15" fmla="*/ 588 h 588"/>
                <a:gd name="T16" fmla="*/ 0 w 1218"/>
                <a:gd name="T17" fmla="*/ 450 h 588"/>
                <a:gd name="T18" fmla="*/ 8 w 1218"/>
                <a:gd name="T19" fmla="*/ 152 h 58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18" h="588">
                  <a:moveTo>
                    <a:pt x="8" y="152"/>
                  </a:moveTo>
                  <a:lnTo>
                    <a:pt x="240" y="66"/>
                  </a:lnTo>
                  <a:lnTo>
                    <a:pt x="492" y="6"/>
                  </a:lnTo>
                  <a:lnTo>
                    <a:pt x="792" y="0"/>
                  </a:lnTo>
                  <a:lnTo>
                    <a:pt x="1116" y="60"/>
                  </a:lnTo>
                  <a:lnTo>
                    <a:pt x="1218" y="162"/>
                  </a:lnTo>
                  <a:lnTo>
                    <a:pt x="1212" y="408"/>
                  </a:lnTo>
                  <a:lnTo>
                    <a:pt x="606" y="588"/>
                  </a:lnTo>
                  <a:lnTo>
                    <a:pt x="0" y="450"/>
                  </a:lnTo>
                  <a:lnTo>
                    <a:pt x="8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69" name="Freeform 21"/>
            <p:cNvSpPr>
              <a:spLocks noChangeAspect="1"/>
            </p:cNvSpPr>
            <p:nvPr/>
          </p:nvSpPr>
          <p:spPr bwMode="auto">
            <a:xfrm>
              <a:off x="3217" y="630"/>
              <a:ext cx="955" cy="921"/>
            </a:xfrm>
            <a:custGeom>
              <a:avLst/>
              <a:gdLst>
                <a:gd name="T0" fmla="*/ 7 w 955"/>
                <a:gd name="T1" fmla="*/ 52 h 921"/>
                <a:gd name="T2" fmla="*/ 0 w 955"/>
                <a:gd name="T3" fmla="*/ 306 h 921"/>
                <a:gd name="T4" fmla="*/ 472 w 955"/>
                <a:gd name="T5" fmla="*/ 833 h 921"/>
                <a:gd name="T6" fmla="*/ 902 w 955"/>
                <a:gd name="T7" fmla="*/ 921 h 921"/>
                <a:gd name="T8" fmla="*/ 955 w 955"/>
                <a:gd name="T9" fmla="*/ 732 h 921"/>
                <a:gd name="T10" fmla="*/ 821 w 955"/>
                <a:gd name="T11" fmla="*/ 522 h 921"/>
                <a:gd name="T12" fmla="*/ 590 w 955"/>
                <a:gd name="T13" fmla="*/ 281 h 921"/>
                <a:gd name="T14" fmla="*/ 272 w 955"/>
                <a:gd name="T15" fmla="*/ 78 h 921"/>
                <a:gd name="T16" fmla="*/ 93 w 955"/>
                <a:gd name="T17" fmla="*/ 0 h 921"/>
                <a:gd name="T18" fmla="*/ 7 w 955"/>
                <a:gd name="T19" fmla="*/ 52 h 9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955" h="921">
                  <a:moveTo>
                    <a:pt x="7" y="52"/>
                  </a:moveTo>
                  <a:lnTo>
                    <a:pt x="0" y="306"/>
                  </a:lnTo>
                  <a:lnTo>
                    <a:pt x="472" y="833"/>
                  </a:lnTo>
                  <a:lnTo>
                    <a:pt x="902" y="921"/>
                  </a:lnTo>
                  <a:lnTo>
                    <a:pt x="955" y="732"/>
                  </a:lnTo>
                  <a:cubicBezTo>
                    <a:pt x="942" y="666"/>
                    <a:pt x="882" y="597"/>
                    <a:pt x="821" y="522"/>
                  </a:cubicBezTo>
                  <a:cubicBezTo>
                    <a:pt x="762" y="447"/>
                    <a:pt x="683" y="354"/>
                    <a:pt x="590" y="281"/>
                  </a:cubicBezTo>
                  <a:cubicBezTo>
                    <a:pt x="497" y="208"/>
                    <a:pt x="358" y="124"/>
                    <a:pt x="272" y="78"/>
                  </a:cubicBezTo>
                  <a:lnTo>
                    <a:pt x="93" y="0"/>
                  </a:lnTo>
                  <a:lnTo>
                    <a:pt x="7" y="5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0" name="Freeform 22"/>
            <p:cNvSpPr>
              <a:spLocks noChangeAspect="1"/>
            </p:cNvSpPr>
            <p:nvPr/>
          </p:nvSpPr>
          <p:spPr bwMode="auto">
            <a:xfrm>
              <a:off x="4120" y="1368"/>
              <a:ext cx="255" cy="906"/>
            </a:xfrm>
            <a:custGeom>
              <a:avLst/>
              <a:gdLst>
                <a:gd name="T0" fmla="*/ 34 w 264"/>
                <a:gd name="T1" fmla="*/ 0 h 906"/>
                <a:gd name="T2" fmla="*/ 0 w 264"/>
                <a:gd name="T3" fmla="*/ 180 h 906"/>
                <a:gd name="T4" fmla="*/ 111 w 264"/>
                <a:gd name="T5" fmla="*/ 876 h 906"/>
                <a:gd name="T6" fmla="*/ 156 w 264"/>
                <a:gd name="T7" fmla="*/ 906 h 906"/>
                <a:gd name="T8" fmla="*/ 146 w 264"/>
                <a:gd name="T9" fmla="*/ 666 h 906"/>
                <a:gd name="T10" fmla="*/ 122 w 264"/>
                <a:gd name="T11" fmla="*/ 390 h 906"/>
                <a:gd name="T12" fmla="*/ 54 w 264"/>
                <a:gd name="T13" fmla="*/ 66 h 906"/>
                <a:gd name="T14" fmla="*/ 34 w 264"/>
                <a:gd name="T15" fmla="*/ 0 h 90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64" h="906">
                  <a:moveTo>
                    <a:pt x="54" y="0"/>
                  </a:moveTo>
                  <a:lnTo>
                    <a:pt x="0" y="180"/>
                  </a:lnTo>
                  <a:lnTo>
                    <a:pt x="186" y="876"/>
                  </a:lnTo>
                  <a:lnTo>
                    <a:pt x="264" y="906"/>
                  </a:lnTo>
                  <a:lnTo>
                    <a:pt x="246" y="666"/>
                  </a:lnTo>
                  <a:lnTo>
                    <a:pt x="204" y="390"/>
                  </a:lnTo>
                  <a:lnTo>
                    <a:pt x="90" y="6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1" name="Freeform 23"/>
            <p:cNvSpPr>
              <a:spLocks noChangeAspect="1"/>
            </p:cNvSpPr>
            <p:nvPr/>
          </p:nvSpPr>
          <p:spPr bwMode="auto">
            <a:xfrm>
              <a:off x="3854" y="2244"/>
              <a:ext cx="515" cy="1074"/>
            </a:xfrm>
            <a:custGeom>
              <a:avLst/>
              <a:gdLst>
                <a:gd name="T0" fmla="*/ 311 w 534"/>
                <a:gd name="T1" fmla="*/ 20 h 1074"/>
                <a:gd name="T2" fmla="*/ 273 w 534"/>
                <a:gd name="T3" fmla="*/ 0 h 1074"/>
                <a:gd name="T4" fmla="*/ 97 w 534"/>
                <a:gd name="T5" fmla="*/ 516 h 1074"/>
                <a:gd name="T6" fmla="*/ 0 w 534"/>
                <a:gd name="T7" fmla="*/ 1074 h 1074"/>
                <a:gd name="T8" fmla="*/ 33 w 534"/>
                <a:gd name="T9" fmla="*/ 1028 h 1074"/>
                <a:gd name="T10" fmla="*/ 64 w 534"/>
                <a:gd name="T11" fmla="*/ 980 h 1074"/>
                <a:gd name="T12" fmla="*/ 179 w 534"/>
                <a:gd name="T13" fmla="*/ 732 h 1074"/>
                <a:gd name="T14" fmla="*/ 273 w 534"/>
                <a:gd name="T15" fmla="*/ 388 h 1074"/>
                <a:gd name="T16" fmla="*/ 311 w 534"/>
                <a:gd name="T17" fmla="*/ 20 h 107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34" h="1074">
                  <a:moveTo>
                    <a:pt x="534" y="20"/>
                  </a:moveTo>
                  <a:lnTo>
                    <a:pt x="468" y="0"/>
                  </a:lnTo>
                  <a:lnTo>
                    <a:pt x="168" y="516"/>
                  </a:lnTo>
                  <a:lnTo>
                    <a:pt x="0" y="1074"/>
                  </a:lnTo>
                  <a:lnTo>
                    <a:pt x="54" y="1028"/>
                  </a:lnTo>
                  <a:lnTo>
                    <a:pt x="110" y="980"/>
                  </a:lnTo>
                  <a:lnTo>
                    <a:pt x="310" y="732"/>
                  </a:lnTo>
                  <a:lnTo>
                    <a:pt x="470" y="388"/>
                  </a:lnTo>
                  <a:lnTo>
                    <a:pt x="534" y="2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2" name="Freeform 24"/>
            <p:cNvSpPr>
              <a:spLocks noChangeAspect="1"/>
            </p:cNvSpPr>
            <p:nvPr/>
          </p:nvSpPr>
          <p:spPr bwMode="auto">
            <a:xfrm>
              <a:off x="2934" y="3320"/>
              <a:ext cx="918" cy="464"/>
            </a:xfrm>
            <a:custGeom>
              <a:avLst/>
              <a:gdLst>
                <a:gd name="T0" fmla="*/ 33 w 952"/>
                <a:gd name="T1" fmla="*/ 412 h 464"/>
                <a:gd name="T2" fmla="*/ 171 w 952"/>
                <a:gd name="T3" fmla="*/ 226 h 464"/>
                <a:gd name="T4" fmla="*/ 553 w 952"/>
                <a:gd name="T5" fmla="*/ 0 h 464"/>
                <a:gd name="T6" fmla="*/ 481 w 952"/>
                <a:gd name="T7" fmla="*/ 112 h 464"/>
                <a:gd name="T8" fmla="*/ 167 w 952"/>
                <a:gd name="T9" fmla="*/ 376 h 464"/>
                <a:gd name="T10" fmla="*/ 33 w 952"/>
                <a:gd name="T11" fmla="*/ 412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52" h="464">
                  <a:moveTo>
                    <a:pt x="54" y="412"/>
                  </a:moveTo>
                  <a:lnTo>
                    <a:pt x="294" y="226"/>
                  </a:lnTo>
                  <a:lnTo>
                    <a:pt x="952" y="0"/>
                  </a:lnTo>
                  <a:lnTo>
                    <a:pt x="832" y="112"/>
                  </a:lnTo>
                  <a:cubicBezTo>
                    <a:pt x="721" y="175"/>
                    <a:pt x="576" y="288"/>
                    <a:pt x="288" y="376"/>
                  </a:cubicBezTo>
                  <a:cubicBezTo>
                    <a:pt x="0" y="464"/>
                    <a:pt x="103" y="405"/>
                    <a:pt x="54" y="4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ru-RU">
                <a:solidFill>
                  <a:srgbClr val="FFFFFF"/>
                </a:solidFill>
                <a:ea typeface="MS Gothic" pitchFamily="49" charset="-128"/>
              </a:endParaRPr>
            </a:p>
          </p:txBody>
        </p:sp>
        <p:sp>
          <p:nvSpPr>
            <p:cNvPr id="2073" name="Oval 25"/>
            <p:cNvSpPr>
              <a:spLocks noChangeAspect="1" noChangeArrowheads="1"/>
            </p:cNvSpPr>
            <p:nvPr/>
          </p:nvSpPr>
          <p:spPr bwMode="auto">
            <a:xfrm>
              <a:off x="1139" y="528"/>
              <a:ext cx="3236" cy="324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ea typeface="MS Gothic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547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£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mtClean="0"/>
              <a:t>Anagrams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496300" cy="42116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mtClean="0"/>
              <a:t>rasttionlanan				radsnb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	incomatucmnoi	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           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Lgoo			ycneoom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>
              <a:buFont typeface="Wingdings" pitchFamily="2" charset="2"/>
              <a:buNone/>
            </a:pPr>
            <a:r>
              <a:rPr lang="en-GB" smtClean="0"/>
              <a:t>					emoelnvpdte</a:t>
            </a:r>
          </a:p>
        </p:txBody>
      </p:sp>
    </p:spTree>
    <p:extLst>
      <p:ext uri="{BB962C8B-B14F-4D97-AF65-F5344CB8AC3E}">
        <p14:creationId xmlns:p14="http://schemas.microsoft.com/office/powerpoint/2010/main" val="42136369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7467600" cy="511175"/>
          </a:xfrm>
        </p:spPr>
        <p:txBody>
          <a:bodyPr anchor="b"/>
          <a:lstStyle/>
          <a:p>
            <a:pPr eaLnBrk="1" hangingPunct="1"/>
            <a:r>
              <a:rPr lang="en-GB" b="1" u="sng" smtClean="0">
                <a:solidFill>
                  <a:schemeClr val="tx1"/>
                </a:solidFill>
              </a:rPr>
              <a:t>GLOBAL SPORTS</a:t>
            </a:r>
          </a:p>
        </p:txBody>
      </p:sp>
      <p:pic>
        <p:nvPicPr>
          <p:cNvPr id="232451" name="Content Placeholder 3" descr="SumoNagFighting1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1285875"/>
            <a:ext cx="2374900" cy="1982788"/>
          </a:xfrm>
        </p:spPr>
      </p:pic>
      <p:pic>
        <p:nvPicPr>
          <p:cNvPr id="232452" name="Picture 4" descr="BeachKabadd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357313"/>
            <a:ext cx="2071688" cy="137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3" name="Picture 5" descr="american_football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286125"/>
            <a:ext cx="2500312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4" name="Picture 6" descr="basketb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341438"/>
            <a:ext cx="1963737" cy="28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5" name="Picture 7" descr="chelsea_vs_man_u-21may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857625"/>
            <a:ext cx="2062162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456" name="Picture 8" descr="polo1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97425"/>
            <a:ext cx="212725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Box 9"/>
          <p:cNvSpPr txBox="1">
            <a:spLocks noChangeArrowheads="1"/>
          </p:cNvSpPr>
          <p:nvPr/>
        </p:nvSpPr>
        <p:spPr bwMode="auto">
          <a:xfrm>
            <a:off x="571500" y="3357563"/>
            <a:ext cx="257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Sumo wrestling</a:t>
            </a:r>
          </a:p>
        </p:txBody>
      </p:sp>
      <p:sp>
        <p:nvSpPr>
          <p:cNvPr id="11274" name="TextBox 10"/>
          <p:cNvSpPr txBox="1">
            <a:spLocks noChangeArrowheads="1"/>
          </p:cNvSpPr>
          <p:nvPr/>
        </p:nvSpPr>
        <p:spPr bwMode="auto">
          <a:xfrm>
            <a:off x="3286125" y="2786063"/>
            <a:ext cx="2571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Kabbadi </a:t>
            </a:r>
          </a:p>
        </p:txBody>
      </p:sp>
      <p:sp>
        <p:nvSpPr>
          <p:cNvPr id="11275" name="TextBox 11"/>
          <p:cNvSpPr txBox="1">
            <a:spLocks noChangeArrowheads="1"/>
          </p:cNvSpPr>
          <p:nvPr/>
        </p:nvSpPr>
        <p:spPr bwMode="auto">
          <a:xfrm>
            <a:off x="6516688" y="4292600"/>
            <a:ext cx="22145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Basketball 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1116013" y="5805488"/>
            <a:ext cx="25003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Football </a:t>
            </a:r>
          </a:p>
        </p:txBody>
      </p:sp>
      <p:sp>
        <p:nvSpPr>
          <p:cNvPr id="11277" name="TextBox 13"/>
          <p:cNvSpPr txBox="1">
            <a:spLocks noChangeArrowheads="1"/>
          </p:cNvSpPr>
          <p:nvPr/>
        </p:nvSpPr>
        <p:spPr bwMode="auto">
          <a:xfrm>
            <a:off x="3429000" y="5643563"/>
            <a:ext cx="2643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American football</a:t>
            </a:r>
          </a:p>
        </p:txBody>
      </p:sp>
      <p:sp>
        <p:nvSpPr>
          <p:cNvPr id="11278" name="TextBox 14"/>
          <p:cNvSpPr txBox="1">
            <a:spLocks noChangeArrowheads="1"/>
          </p:cNvSpPr>
          <p:nvPr/>
        </p:nvSpPr>
        <p:spPr bwMode="auto">
          <a:xfrm>
            <a:off x="6804025" y="6491288"/>
            <a:ext cx="1620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latin typeface="Calibri" pitchFamily="34" charset="0"/>
                <a:ea typeface="MS Gothic" pitchFamily="49" charset="-128"/>
              </a:rPr>
              <a:t>Polo </a:t>
            </a:r>
          </a:p>
        </p:txBody>
      </p:sp>
      <p:sp>
        <p:nvSpPr>
          <p:cNvPr id="11279" name="Content Placeholder 2"/>
          <p:cNvSpPr>
            <a:spLocks/>
          </p:cNvSpPr>
          <p:nvPr/>
        </p:nvSpPr>
        <p:spPr bwMode="auto">
          <a:xfrm>
            <a:off x="179388" y="765175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Font typeface="Arial" charset="0"/>
              <a:buNone/>
              <a:defRPr/>
            </a:pPr>
            <a:r>
              <a:rPr lang="en-GB" sz="2000">
                <a:solidFill>
                  <a:srgbClr val="000000"/>
                </a:solidFill>
                <a:ea typeface="MS Gothic" pitchFamily="49" charset="-128"/>
              </a:rPr>
              <a:t>Rank the sports you have seen in order of which are most global</a:t>
            </a:r>
          </a:p>
        </p:txBody>
      </p:sp>
    </p:spTree>
    <p:extLst>
      <p:ext uri="{BB962C8B-B14F-4D97-AF65-F5344CB8AC3E}">
        <p14:creationId xmlns:p14="http://schemas.microsoft.com/office/powerpoint/2010/main" val="3618977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sz="3200" b="1" u="sng" smtClean="0">
                <a:solidFill>
                  <a:schemeClr val="tx1"/>
                </a:solidFill>
              </a:rPr>
              <a:t>GLOBAL SPORTS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850" y="1268413"/>
            <a:ext cx="8820150" cy="4608512"/>
          </a:xfrm>
          <a:solidFill>
            <a:schemeClr val="accent2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500" smtClean="0"/>
              <a:t>Why have you ranked them this way?</a:t>
            </a:r>
          </a:p>
          <a:p>
            <a:pPr eaLnBrk="1" hangingPunct="1">
              <a:buFont typeface="Arial" charset="0"/>
              <a:buNone/>
            </a:pPr>
            <a:r>
              <a:rPr lang="en-GB" sz="2500" smtClean="0"/>
              <a:t>Explain your choice for the most global sport.</a:t>
            </a:r>
          </a:p>
          <a:p>
            <a:pPr eaLnBrk="1" hangingPunct="1">
              <a:buFont typeface="Arial" charset="0"/>
              <a:buNone/>
            </a:pPr>
            <a:r>
              <a:rPr lang="en-GB" sz="2500" smtClean="0"/>
              <a:t>‘The reason why I chose …….. for the most global sport is…..’</a:t>
            </a:r>
          </a:p>
          <a:p>
            <a:pPr eaLnBrk="1" hangingPunct="1">
              <a:buFont typeface="Arial" charset="0"/>
              <a:buNone/>
            </a:pPr>
            <a:endParaRPr lang="en-GB" sz="2500" smtClean="0"/>
          </a:p>
          <a:p>
            <a:pPr eaLnBrk="1" hangingPunct="1">
              <a:buFont typeface="Arial" charset="0"/>
              <a:buNone/>
            </a:pPr>
            <a:r>
              <a:rPr lang="en-GB" sz="2500" smtClean="0"/>
              <a:t>Possible answers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GB" sz="2500" smtClean="0"/>
              <a:t>Played by more people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GB" sz="2500" smtClean="0"/>
              <a:t>Played in more countries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GB" sz="2500" smtClean="0"/>
              <a:t>Lots of different people play it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GB" sz="2500" smtClean="0"/>
              <a:t>Seen more on television.</a:t>
            </a:r>
          </a:p>
        </p:txBody>
      </p:sp>
    </p:spTree>
    <p:extLst>
      <p:ext uri="{BB962C8B-B14F-4D97-AF65-F5344CB8AC3E}">
        <p14:creationId xmlns:p14="http://schemas.microsoft.com/office/powerpoint/2010/main" val="41082898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572375" cy="973138"/>
          </a:xfrm>
        </p:spPr>
        <p:txBody>
          <a:bodyPr/>
          <a:lstStyle/>
          <a:p>
            <a:pPr eaLnBrk="1" hangingPunct="1"/>
            <a:r>
              <a:rPr lang="en-GB" b="1" smtClean="0"/>
              <a:t>LESSON 1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82015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3000" b="1" smtClean="0"/>
              <a:t>TITLE: Is success in football related to a countries level of development?</a:t>
            </a:r>
          </a:p>
          <a:p>
            <a:pPr eaLnBrk="1" hangingPunct="1">
              <a:lnSpc>
                <a:spcPct val="80000"/>
              </a:lnSpc>
            </a:pPr>
            <a:endParaRPr lang="en-GB" sz="30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u="sng" smtClean="0"/>
              <a:t>We Are Learning To:</a:t>
            </a:r>
          </a:p>
          <a:p>
            <a:pPr eaLnBrk="1" hangingPunct="1">
              <a:lnSpc>
                <a:spcPct val="80000"/>
              </a:lnSpc>
              <a:buFontTx/>
              <a:buChar char="o"/>
            </a:pPr>
            <a:r>
              <a:rPr lang="en-GB" sz="2900" smtClean="0"/>
              <a:t>Use an atlas to locate nations.</a:t>
            </a:r>
          </a:p>
          <a:p>
            <a:pPr eaLnBrk="1" hangingPunct="1">
              <a:lnSpc>
                <a:spcPct val="80000"/>
              </a:lnSpc>
              <a:buFontTx/>
              <a:buChar char="o"/>
            </a:pPr>
            <a:r>
              <a:rPr lang="en-GB" sz="2900" smtClean="0"/>
              <a:t>Describe and explain patterns building on what we have started.</a:t>
            </a:r>
            <a:endParaRPr lang="en-GB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b="1" u="sng" smtClean="0"/>
              <a:t>What I’m Looking For: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900" smtClean="0"/>
              <a:t>1. A completed world map of countries who played in 		the 2006 world cup.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2900" smtClean="0"/>
              <a:t>                     2. A description of the pattern of the 			      locations of the countries.</a:t>
            </a:r>
            <a:endParaRPr lang="en-GB" sz="2800" smtClean="0"/>
          </a:p>
          <a:p>
            <a:pPr lvl="4" eaLnBrk="1" hangingPunct="1">
              <a:lnSpc>
                <a:spcPct val="80000"/>
              </a:lnSpc>
              <a:buFont typeface="Arial" charset="0"/>
              <a:buNone/>
            </a:pPr>
            <a:r>
              <a:rPr lang="en-GB" sz="2800" smtClean="0"/>
              <a:t>   3. An answer to </a:t>
            </a:r>
            <a:r>
              <a:rPr lang="en-GB" sz="2800" b="1" smtClean="0"/>
              <a:t>‘Is success in football linked to development?’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22208635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Title 1"/>
          <p:cNvSpPr>
            <a:spLocks noGrp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en-GB" b="1" u="sng" smtClean="0">
                <a:solidFill>
                  <a:schemeClr val="tx1"/>
                </a:solidFill>
              </a:rPr>
              <a:t>GLOBAL SPORT</a:t>
            </a:r>
          </a:p>
        </p:txBody>
      </p:sp>
      <p:sp>
        <p:nvSpPr>
          <p:cNvPr id="23552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341438"/>
            <a:ext cx="9144000" cy="8921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2500" smtClean="0"/>
              <a:t>What makes football a global sport and why is it a global sport?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Teams across the world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916238" y="465296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Advertising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00113" y="2924175"/>
            <a:ext cx="20161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Most of the world know about it.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724525" y="5589588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A lot of money in it.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2627313" y="5589588"/>
            <a:ext cx="20161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Big companies sponsor football.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516688" y="386080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It is a popular leisure activity.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276600" y="350043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Popularity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003800" y="429260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Shown on television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651500" y="256540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GB" b="1" smtClean="0">
                <a:solidFill>
                  <a:srgbClr val="000000"/>
                </a:solidFill>
                <a:ea typeface="MS Gothic" pitchFamily="49" charset="-128"/>
              </a:rPr>
              <a:t>Different countries play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348038" y="2349500"/>
            <a:ext cx="178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  <a:ea typeface="MS Gothic" pitchFamily="49" charset="-128"/>
              </a:rPr>
              <a:t>It is not linked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>
                <a:solidFill>
                  <a:srgbClr val="000000"/>
                </a:solidFill>
                <a:ea typeface="MS Gothic" pitchFamily="49" charset="-128"/>
              </a:rPr>
              <a:t>with a culture</a:t>
            </a:r>
            <a:r>
              <a:rPr lang="en-GB">
                <a:solidFill>
                  <a:srgbClr val="000000"/>
                </a:solidFill>
                <a:ea typeface="MS Gothic" pitchFamily="49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383648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8" grpId="0"/>
      <p:bldP spid="14349" grpId="0"/>
      <p:bldP spid="14350" grpId="0"/>
      <p:bldP spid="143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33488"/>
            <a:ext cx="8820150" cy="4211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mtClean="0"/>
              <a:t>If a country is developed it has better….</a:t>
            </a:r>
          </a:p>
        </p:txBody>
      </p:sp>
    </p:spTree>
    <p:extLst>
      <p:ext uri="{BB962C8B-B14F-4D97-AF65-F5344CB8AC3E}">
        <p14:creationId xmlns:p14="http://schemas.microsoft.com/office/powerpoint/2010/main" val="12369075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b="1" u="sng" smtClean="0"/>
              <a:t>Key Ideas/Words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341438"/>
            <a:ext cx="7056438" cy="4211637"/>
          </a:xfrm>
        </p:spPr>
        <p:txBody>
          <a:bodyPr/>
          <a:lstStyle/>
          <a:p>
            <a:pPr eaLnBrk="1" hangingPunct="1"/>
            <a:r>
              <a:rPr lang="en-GB" smtClean="0"/>
              <a:t> Location</a:t>
            </a:r>
          </a:p>
          <a:p>
            <a:pPr eaLnBrk="1" hangingPunct="1"/>
            <a:r>
              <a:rPr lang="en-GB" smtClean="0"/>
              <a:t> Development</a:t>
            </a:r>
          </a:p>
          <a:p>
            <a:pPr eaLnBrk="1" hangingPunct="1"/>
            <a:r>
              <a:rPr lang="en-GB" smtClean="0"/>
              <a:t> Economy</a:t>
            </a:r>
          </a:p>
          <a:p>
            <a:pPr eaLnBrk="1" hangingPunct="1"/>
            <a:r>
              <a:rPr lang="en-GB" smtClean="0"/>
              <a:t> Place</a:t>
            </a:r>
          </a:p>
          <a:p>
            <a:pPr eaLnBrk="1" hangingPunct="1"/>
            <a:r>
              <a:rPr lang="en-GB" smtClean="0"/>
              <a:t> Sponsorship</a:t>
            </a:r>
          </a:p>
        </p:txBody>
      </p:sp>
    </p:spTree>
    <p:extLst>
      <p:ext uri="{BB962C8B-B14F-4D97-AF65-F5344CB8AC3E}">
        <p14:creationId xmlns:p14="http://schemas.microsoft.com/office/powerpoint/2010/main" val="36940310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1463"/>
            <a:ext cx="7993063" cy="612775"/>
          </a:xfrm>
        </p:spPr>
        <p:txBody>
          <a:bodyPr/>
          <a:lstStyle/>
          <a:p>
            <a:pPr algn="ctr" eaLnBrk="1" hangingPunct="1"/>
            <a:r>
              <a:rPr lang="en-GB" sz="4100" b="1" u="sng" smtClean="0">
                <a:solidFill>
                  <a:schemeClr val="tx1"/>
                </a:solidFill>
              </a:rPr>
              <a:t>Football Team Sponsorship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243887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Chelsea</a:t>
            </a:r>
            <a:r>
              <a:rPr lang="en-GB" sz="2200" smtClean="0"/>
              <a:t> Samsung Mobile (Electronics) £10 million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Manchester United</a:t>
            </a:r>
            <a:r>
              <a:rPr lang="en-GB" sz="2200" smtClean="0"/>
              <a:t> Vodafone (Telecoms) £9 million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Manchester City</a:t>
            </a:r>
            <a:r>
              <a:rPr lang="en-GB" sz="2200" smtClean="0"/>
              <a:t> Thomas Cook (Travel) £1 million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Birmingham City</a:t>
            </a:r>
            <a:r>
              <a:rPr lang="en-GB" sz="2200" smtClean="0"/>
              <a:t> Flybe (Airline) £800 000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Portsmouth</a:t>
            </a:r>
            <a:r>
              <a:rPr lang="en-GB" sz="2200" smtClean="0"/>
              <a:t> Oki (Printers) Japan £350 000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Newcastle United</a:t>
            </a:r>
            <a:r>
              <a:rPr lang="en-GB" sz="2200" smtClean="0"/>
              <a:t> Northern Rock (Finance) £5 million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Bolton Wanderers</a:t>
            </a:r>
            <a:r>
              <a:rPr lang="en-GB" sz="2200" smtClean="0"/>
              <a:t> Reebok (Sportswear) £500 000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Wigan</a:t>
            </a:r>
            <a:r>
              <a:rPr lang="en-GB" sz="2200" smtClean="0"/>
              <a:t> JJB (Retailer) £350 000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Liverpool</a:t>
            </a:r>
            <a:r>
              <a:rPr lang="en-GB" sz="2200" smtClean="0"/>
              <a:t> Carlsberg (Brewing) £5 million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b="1" u="sng" smtClean="0"/>
              <a:t>Charlton Athletic</a:t>
            </a:r>
            <a:r>
              <a:rPr lang="en-GB" sz="2200" smtClean="0"/>
              <a:t> All:Sport (Retailers) £500 000</a:t>
            </a:r>
          </a:p>
          <a:p>
            <a:pPr eaLnBrk="1" hangingPunct="1">
              <a:lnSpc>
                <a:spcPct val="90000"/>
              </a:lnSpc>
            </a:pPr>
            <a:endParaRPr lang="en-GB" sz="2200" smtClean="0"/>
          </a:p>
        </p:txBody>
      </p:sp>
      <p:pic>
        <p:nvPicPr>
          <p:cNvPr id="2385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950" y="5235575"/>
            <a:ext cx="2305050" cy="162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85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207000"/>
            <a:ext cx="16510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85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181600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6227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77">
  <a:themeElements>
    <a:clrScheme name="00077 13">
      <a:dk1>
        <a:srgbClr val="000000"/>
      </a:dk1>
      <a:lt1>
        <a:srgbClr val="FFFFFF"/>
      </a:lt1>
      <a:dk2>
        <a:srgbClr val="000000"/>
      </a:dk2>
      <a:lt2>
        <a:srgbClr val="F2F8ED"/>
      </a:lt2>
      <a:accent1>
        <a:srgbClr val="3BFF3B"/>
      </a:accent1>
      <a:accent2>
        <a:srgbClr val="25FF25"/>
      </a:accent2>
      <a:accent3>
        <a:srgbClr val="FFFFFF"/>
      </a:accent3>
      <a:accent4>
        <a:srgbClr val="000000"/>
      </a:accent4>
      <a:accent5>
        <a:srgbClr val="AFFFAF"/>
      </a:accent5>
      <a:accent6>
        <a:srgbClr val="20E720"/>
      </a:accent6>
      <a:hlink>
        <a:srgbClr val="006699"/>
      </a:hlink>
      <a:folHlink>
        <a:srgbClr val="0070A8"/>
      </a:folHlink>
    </a:clrScheme>
    <a:fontScheme name="00077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77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4">
        <a:dk1>
          <a:srgbClr val="66CCCC"/>
        </a:dk1>
        <a:lt1>
          <a:srgbClr val="FFFFFF"/>
        </a:lt1>
        <a:dk2>
          <a:srgbClr val="2E6B6B"/>
        </a:dk2>
        <a:lt2>
          <a:srgbClr val="FFFFFF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0077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7">
        <a:dk1>
          <a:srgbClr val="000000"/>
        </a:dk1>
        <a:lt1>
          <a:srgbClr val="FFFFFF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8">
        <a:dk1>
          <a:srgbClr val="000000"/>
        </a:dk1>
        <a:lt1>
          <a:srgbClr val="FFFFFF"/>
        </a:lt1>
        <a:dk2>
          <a:srgbClr val="FFFFFF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9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C8E2B8"/>
        </a:accent5>
        <a:accent6>
          <a:srgbClr val="E7E7E7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0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49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1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2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8F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77 13">
        <a:dk1>
          <a:srgbClr val="000000"/>
        </a:dk1>
        <a:lt1>
          <a:srgbClr val="FFFFFF"/>
        </a:lt1>
        <a:dk2>
          <a:srgbClr val="000000"/>
        </a:dk2>
        <a:lt2>
          <a:srgbClr val="F2F8ED"/>
        </a:lt2>
        <a:accent1>
          <a:srgbClr val="3BFF3B"/>
        </a:accent1>
        <a:accent2>
          <a:srgbClr val="25FF25"/>
        </a:accent2>
        <a:accent3>
          <a:srgbClr val="FFFFFF"/>
        </a:accent3>
        <a:accent4>
          <a:srgbClr val="000000"/>
        </a:accent4>
        <a:accent5>
          <a:srgbClr val="AFFFAF"/>
        </a:accent5>
        <a:accent6>
          <a:srgbClr val="20E720"/>
        </a:accent6>
        <a:hlink>
          <a:srgbClr val="006699"/>
        </a:hlink>
        <a:folHlink>
          <a:srgbClr val="0070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Экран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00077</vt:lpstr>
      <vt:lpstr>Anagrams</vt:lpstr>
      <vt:lpstr>GLOBAL SPORTS</vt:lpstr>
      <vt:lpstr>GLOBAL SPORTS</vt:lpstr>
      <vt:lpstr>LESSON 1</vt:lpstr>
      <vt:lpstr>GLOBAL SPORT</vt:lpstr>
      <vt:lpstr> </vt:lpstr>
      <vt:lpstr>Key Ideas/Words</vt:lpstr>
      <vt:lpstr>Football Team Sponsorship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Anagrams</dc:title>
  <dc:creator>Jennifer Wood</dc:creator>
  <cp:lastModifiedBy>Jennifer Wood</cp:lastModifiedBy>
  <cp:revision>1</cp:revision>
  <dcterms:created xsi:type="dcterms:W3CDTF">2014-02-17T04:38:37Z</dcterms:created>
  <dcterms:modified xsi:type="dcterms:W3CDTF">2014-02-17T04:39:35Z</dcterms:modified>
</cp:coreProperties>
</file>